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1"/>
  </p:notesMasterIdLst>
  <p:handoutMasterIdLst>
    <p:handoutMasterId r:id="rId52"/>
  </p:handoutMasterIdLst>
  <p:sldIdLst>
    <p:sldId id="511" r:id="rId3"/>
    <p:sldId id="719" r:id="rId4"/>
    <p:sldId id="705" r:id="rId5"/>
    <p:sldId id="706" r:id="rId6"/>
    <p:sldId id="707" r:id="rId7"/>
    <p:sldId id="716" r:id="rId8"/>
    <p:sldId id="714" r:id="rId9"/>
    <p:sldId id="715" r:id="rId10"/>
    <p:sldId id="746" r:id="rId11"/>
    <p:sldId id="744" r:id="rId12"/>
    <p:sldId id="747" r:id="rId13"/>
    <p:sldId id="748" r:id="rId14"/>
    <p:sldId id="745" r:id="rId15"/>
    <p:sldId id="708" r:id="rId16"/>
    <p:sldId id="651" r:id="rId17"/>
    <p:sldId id="653" r:id="rId18"/>
    <p:sldId id="736" r:id="rId19"/>
    <p:sldId id="656" r:id="rId20"/>
    <p:sldId id="723" r:id="rId21"/>
    <p:sldId id="654" r:id="rId22"/>
    <p:sldId id="728" r:id="rId23"/>
    <p:sldId id="729" r:id="rId24"/>
    <p:sldId id="733" r:id="rId25"/>
    <p:sldId id="724" r:id="rId26"/>
    <p:sldId id="657" r:id="rId27"/>
    <p:sldId id="658" r:id="rId28"/>
    <p:sldId id="735" r:id="rId29"/>
    <p:sldId id="727" r:id="rId30"/>
    <p:sldId id="732" r:id="rId31"/>
    <p:sldId id="738" r:id="rId32"/>
    <p:sldId id="743" r:id="rId33"/>
    <p:sldId id="751" r:id="rId34"/>
    <p:sldId id="741" r:id="rId35"/>
    <p:sldId id="750" r:id="rId36"/>
    <p:sldId id="734" r:id="rId37"/>
    <p:sldId id="742" r:id="rId38"/>
    <p:sldId id="725" r:id="rId39"/>
    <p:sldId id="730" r:id="rId40"/>
    <p:sldId id="752" r:id="rId41"/>
    <p:sldId id="753" r:id="rId42"/>
    <p:sldId id="754" r:id="rId43"/>
    <p:sldId id="722" r:id="rId44"/>
    <p:sldId id="712" r:id="rId45"/>
    <p:sldId id="720" r:id="rId46"/>
    <p:sldId id="749" r:id="rId47"/>
    <p:sldId id="737" r:id="rId48"/>
    <p:sldId id="739" r:id="rId49"/>
    <p:sldId id="740"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FF00"/>
    <a:srgbClr val="FF00FF"/>
    <a:srgbClr val="C0504D"/>
    <a:srgbClr val="C000C0"/>
    <a:srgbClr val="9BBB59"/>
    <a:srgbClr val="DAEFC3"/>
    <a:srgbClr val="C4E59F"/>
    <a:srgbClr val="CCEC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4" autoAdjust="0"/>
    <p:restoredTop sz="94411" autoAdjust="0"/>
  </p:normalViewPr>
  <p:slideViewPr>
    <p:cSldViewPr>
      <p:cViewPr varScale="1">
        <p:scale>
          <a:sx n="84" d="100"/>
          <a:sy n="84" d="100"/>
        </p:scale>
        <p:origin x="306" y="8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8" d="100"/>
          <a:sy n="58" d="100"/>
        </p:scale>
        <p:origin x="-301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E8CE96F-9641-4202-B9F0-B2E2AD14F4BD}" type="datetimeFigureOut">
              <a:rPr lang="en-US"/>
              <a:pPr>
                <a:defRPr/>
              </a:pPr>
              <a:t>11/23/2020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F2E411-6695-4ACB-AE03-92CB8347E17E}" type="slidenum">
              <a:rPr lang="en-US" altLang="en-US"/>
              <a:pPr>
                <a:defRPr/>
              </a:pPr>
              <a:t>‹#›</a:t>
            </a:fld>
            <a:endParaRPr lang="en-US" altLang="en-US"/>
          </a:p>
        </p:txBody>
      </p:sp>
    </p:spTree>
    <p:extLst>
      <p:ext uri="{BB962C8B-B14F-4D97-AF65-F5344CB8AC3E}">
        <p14:creationId xmlns:p14="http://schemas.microsoft.com/office/powerpoint/2010/main" val="2632437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DF3A463C-B3F1-4D95-AAE7-A01F53C12740}" type="datetimeFigureOut">
              <a:rPr lang="en-GB"/>
              <a:pPr>
                <a:defRPr/>
              </a:pPr>
              <a:t>2020-Nov-23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967DA4B-B3FA-4324-8CF5-89A932D8686A}" type="slidenum">
              <a:rPr lang="en-GB" altLang="en-US"/>
              <a:pPr>
                <a:defRPr/>
              </a:pPr>
              <a:t>‹#›</a:t>
            </a:fld>
            <a:endParaRPr lang="en-GB" altLang="en-US"/>
          </a:p>
        </p:txBody>
      </p:sp>
    </p:spTree>
    <p:extLst>
      <p:ext uri="{BB962C8B-B14F-4D97-AF65-F5344CB8AC3E}">
        <p14:creationId xmlns:p14="http://schemas.microsoft.com/office/powerpoint/2010/main" val="2480071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967DA4B-B3FA-4324-8CF5-89A932D8686A}" type="slidenum">
              <a:rPr lang="en-GB" altLang="en-US" smtClean="0"/>
              <a:pPr>
                <a:defRPr/>
              </a:pPr>
              <a:t>43</a:t>
            </a:fld>
            <a:endParaRPr lang="en-GB" altLang="en-US"/>
          </a:p>
        </p:txBody>
      </p:sp>
    </p:spTree>
    <p:extLst>
      <p:ext uri="{BB962C8B-B14F-4D97-AF65-F5344CB8AC3E}">
        <p14:creationId xmlns:p14="http://schemas.microsoft.com/office/powerpoint/2010/main" val="124480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December 2020</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FFA’20</a:t>
            </a:r>
            <a:endParaRPr lang="en-GB"/>
          </a:p>
        </p:txBody>
      </p:sp>
      <p:sp>
        <p:nvSpPr>
          <p:cNvPr id="6" name="Slide Number Placeholder 5"/>
          <p:cNvSpPr>
            <a:spLocks noGrp="1"/>
          </p:cNvSpPr>
          <p:nvPr>
            <p:ph type="sldNum" sz="quarter" idx="12"/>
          </p:nvPr>
        </p:nvSpPr>
        <p:spPr/>
        <p:txBody>
          <a:bodyPr/>
          <a:lstStyle>
            <a:lvl1pPr>
              <a:defRPr/>
            </a:lvl1pPr>
          </a:lstStyle>
          <a:p>
            <a:pPr>
              <a:defRPr/>
            </a:pPr>
            <a:fld id="{6CDAA19B-55B7-43F6-A431-B5698B9D349F}" type="slidenum">
              <a:rPr lang="en-GB" altLang="en-US"/>
              <a:pPr>
                <a:defRPr/>
              </a:pPr>
              <a:t>‹#›</a:t>
            </a:fld>
            <a:endParaRPr lang="en-GB" altLang="en-US"/>
          </a:p>
        </p:txBody>
      </p:sp>
    </p:spTree>
    <p:extLst>
      <p:ext uri="{BB962C8B-B14F-4D97-AF65-F5344CB8AC3E}">
        <p14:creationId xmlns:p14="http://schemas.microsoft.com/office/powerpoint/2010/main" val="85901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70C0"/>
                </a:solidFill>
              </a:defRPr>
            </a:lvl2pPr>
            <a:lvl3pPr>
              <a:defRPr>
                <a:solidFill>
                  <a:srgbClr val="00B050"/>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December 2020</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FFA’20</a:t>
            </a:r>
            <a:endParaRPr lang="en-GB"/>
          </a:p>
        </p:txBody>
      </p:sp>
      <p:sp>
        <p:nvSpPr>
          <p:cNvPr id="6" name="Slide Number Placeholder 5"/>
          <p:cNvSpPr>
            <a:spLocks noGrp="1"/>
          </p:cNvSpPr>
          <p:nvPr>
            <p:ph type="sldNum" sz="quarter" idx="12"/>
          </p:nvPr>
        </p:nvSpPr>
        <p:spPr/>
        <p:txBody>
          <a:bodyPr/>
          <a:lstStyle>
            <a:lvl1pPr>
              <a:defRPr/>
            </a:lvl1pPr>
          </a:lstStyle>
          <a:p>
            <a:pPr>
              <a:defRPr/>
            </a:pPr>
            <a:fld id="{C919DEF3-38EA-44F2-924B-3AA3B76DF1B8}" type="slidenum">
              <a:rPr lang="en-GB" altLang="en-US"/>
              <a:pPr>
                <a:defRPr/>
              </a:pPr>
              <a:t>‹#›</a:t>
            </a:fld>
            <a:endParaRPr lang="en-GB" altLang="en-US"/>
          </a:p>
        </p:txBody>
      </p:sp>
    </p:spTree>
    <p:extLst>
      <p:ext uri="{BB962C8B-B14F-4D97-AF65-F5344CB8AC3E}">
        <p14:creationId xmlns:p14="http://schemas.microsoft.com/office/powerpoint/2010/main" val="275165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886200" y="0"/>
            <a:ext cx="5257800" cy="1066800"/>
          </a:xfrm>
          <a:prstGeom prst="rect">
            <a:avLst/>
          </a:prstGeom>
          <a:noFill/>
          <a:effectLst/>
          <a:scene3d>
            <a:camera prst="orthographicFront"/>
            <a:lightRig rig="glow" dir="t">
              <a:rot lat="0" lon="0" rev="6360000"/>
            </a:lightRig>
          </a:scene3d>
          <a:sp3d contourW="1000" prstMaterial="flat">
            <a:bevelT w="95250" h="101600"/>
            <a:contourClr>
              <a:schemeClr val="dk1">
                <a:satMod val="300000"/>
              </a:schemeClr>
            </a:contourClr>
          </a:sp3d>
        </p:spPr>
        <p:style>
          <a:lnRef idx="0">
            <a:schemeClr val="dk1"/>
          </a:lnRef>
          <a:fillRef idx="3">
            <a:schemeClr val="dk1"/>
          </a:fillRef>
          <a:effectRef idx="3">
            <a:schemeClr val="dk1"/>
          </a:effectRef>
          <a:fontRef idx="none"/>
        </p:style>
        <p:txBody>
          <a:bodyPr anchor="t">
            <a:normAutofit/>
          </a:bodyPr>
          <a:lstStyle>
            <a:lvl1pPr algn="r">
              <a:defRPr sz="3200">
                <a:ln>
                  <a:noFill/>
                </a:ln>
                <a:solidFill>
                  <a:srgbClr val="FFFFCC"/>
                </a:solidFill>
              </a:defRPr>
            </a:lvl1pPr>
          </a:lstStyle>
          <a:p>
            <a:r>
              <a:rPr lang="en-US" dirty="0"/>
              <a:t>Click to edit Master title style</a:t>
            </a:r>
          </a:p>
        </p:txBody>
      </p:sp>
      <p:sp>
        <p:nvSpPr>
          <p:cNvPr id="8" name="Slide Number Placeholder 5"/>
          <p:cNvSpPr txBox="1">
            <a:spLocks/>
          </p:cNvSpPr>
          <p:nvPr userDrawn="1"/>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9FF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CC"/>
                </a:solidFill>
                <a:latin typeface="+mj-lt"/>
              </a:rPr>
              <a:t> Page </a:t>
            </a:r>
            <a:fld id="{77AA60D7-E052-4FF8-8EB3-82792E6B1490}" type="slidenum">
              <a:rPr lang="en-US" smtClean="0">
                <a:solidFill>
                  <a:srgbClr val="FFFFCC"/>
                </a:solidFill>
                <a:latin typeface="+mj-lt"/>
              </a:rPr>
              <a:pPr/>
              <a:t>‹#›</a:t>
            </a:fld>
            <a:endParaRPr lang="en-US" dirty="0">
              <a:solidFill>
                <a:srgbClr val="FFFFCC"/>
              </a:solidFill>
              <a:latin typeface="+mj-lt"/>
            </a:endParaRPr>
          </a:p>
        </p:txBody>
      </p:sp>
    </p:spTree>
    <p:extLst>
      <p:ext uri="{BB962C8B-B14F-4D97-AF65-F5344CB8AC3E}">
        <p14:creationId xmlns:p14="http://schemas.microsoft.com/office/powerpoint/2010/main" val="258988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December 2020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FFA’20</a:t>
            </a:r>
            <a:endParaRPr lang="en-GB"/>
          </a:p>
        </p:txBody>
      </p:sp>
      <p:sp>
        <p:nvSpPr>
          <p:cNvPr id="6" name="Slide Number Placeholder 5"/>
          <p:cNvSpPr>
            <a:spLocks noGrp="1"/>
          </p:cNvSpPr>
          <p:nvPr>
            <p:ph type="sldNum" sz="quarter" idx="12"/>
          </p:nvPr>
        </p:nvSpPr>
        <p:spPr/>
        <p:txBody>
          <a:bodyPr/>
          <a:lstStyle>
            <a:lvl1pPr>
              <a:defRPr/>
            </a:lvl1pPr>
          </a:lstStyle>
          <a:p>
            <a:pPr>
              <a:defRPr/>
            </a:pPr>
            <a:fld id="{706EC404-890E-41D9-B785-78F74B1E75A9}" type="slidenum">
              <a:rPr lang="en-GB" altLang="en-US"/>
              <a:pPr>
                <a:defRPr/>
              </a:pPr>
              <a:t>‹#›</a:t>
            </a:fld>
            <a:endParaRPr lang="en-GB" altLang="en-US"/>
          </a:p>
        </p:txBody>
      </p:sp>
    </p:spTree>
    <p:extLst>
      <p:ext uri="{BB962C8B-B14F-4D97-AF65-F5344CB8AC3E}">
        <p14:creationId xmlns:p14="http://schemas.microsoft.com/office/powerpoint/2010/main" val="357231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080C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B0F0"/>
                </a:solidFill>
              </a:defRPr>
            </a:lvl2pPr>
            <a:lvl3pPr>
              <a:defRPr>
                <a:solidFill>
                  <a:srgbClr val="00DC64"/>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December 2020</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FFA’20</a:t>
            </a:r>
            <a:endParaRPr lang="en-GB"/>
          </a:p>
        </p:txBody>
      </p:sp>
      <p:sp>
        <p:nvSpPr>
          <p:cNvPr id="6" name="Slide Number Placeholder 5"/>
          <p:cNvSpPr>
            <a:spLocks noGrp="1"/>
          </p:cNvSpPr>
          <p:nvPr>
            <p:ph type="sldNum" sz="quarter" idx="12"/>
          </p:nvPr>
        </p:nvSpPr>
        <p:spPr/>
        <p:txBody>
          <a:bodyPr/>
          <a:lstStyle>
            <a:lvl1pPr>
              <a:defRPr/>
            </a:lvl1pPr>
          </a:lstStyle>
          <a:p>
            <a:pPr>
              <a:defRPr/>
            </a:pPr>
            <a:fld id="{B2CE1426-49D9-4400-AE85-1D8D350657F9}" type="slidenum">
              <a:rPr lang="en-GB" altLang="en-US"/>
              <a:pPr>
                <a:defRPr/>
              </a:pPr>
              <a:t>‹#›</a:t>
            </a:fld>
            <a:endParaRPr lang="en-GB" altLang="en-US"/>
          </a:p>
        </p:txBody>
      </p:sp>
    </p:spTree>
    <p:extLst>
      <p:ext uri="{BB962C8B-B14F-4D97-AF65-F5344CB8AC3E}">
        <p14:creationId xmlns:p14="http://schemas.microsoft.com/office/powerpoint/2010/main" val="2891380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December 2020</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Stephen Brooks, FFA’20</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9D7176B4-3FF4-42B2-A64D-8907BC728C1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3" r:id="rId3"/>
  </p:sldLayoutIdLst>
  <p:hf hdr="0"/>
  <p:txStyles>
    <p:titleStyle>
      <a:lvl1pPr algn="ctr" rtl="0" eaLnBrk="0" fontAlgn="base" hangingPunct="0">
        <a:spcBef>
          <a:spcPct val="0"/>
        </a:spcBef>
        <a:spcAft>
          <a:spcPct val="0"/>
        </a:spcAft>
        <a:defRPr lang="en-GB" sz="4400" kern="1200" dirty="0">
          <a:solidFill>
            <a:srgbClr val="7030A0"/>
          </a:solidFill>
          <a:latin typeface="+mj-lt"/>
          <a:ea typeface="+mj-ea"/>
          <a:cs typeface="+mj-cs"/>
        </a:defRPr>
      </a:lvl1pPr>
      <a:lvl2pPr algn="ctr" rtl="0" eaLnBrk="0" fontAlgn="base" hangingPunct="0">
        <a:spcBef>
          <a:spcPct val="0"/>
        </a:spcBef>
        <a:spcAft>
          <a:spcPct val="0"/>
        </a:spcAft>
        <a:defRPr sz="4400">
          <a:solidFill>
            <a:srgbClr val="7030A0"/>
          </a:solidFill>
          <a:latin typeface="Calibri" pitchFamily="34" charset="0"/>
        </a:defRPr>
      </a:lvl2pPr>
      <a:lvl3pPr algn="ctr" rtl="0" eaLnBrk="0" fontAlgn="base" hangingPunct="0">
        <a:spcBef>
          <a:spcPct val="0"/>
        </a:spcBef>
        <a:spcAft>
          <a:spcPct val="0"/>
        </a:spcAft>
        <a:defRPr sz="4400">
          <a:solidFill>
            <a:srgbClr val="7030A0"/>
          </a:solidFill>
          <a:latin typeface="Calibri" pitchFamily="34" charset="0"/>
        </a:defRPr>
      </a:lvl3pPr>
      <a:lvl4pPr algn="ctr" rtl="0" eaLnBrk="0" fontAlgn="base" hangingPunct="0">
        <a:spcBef>
          <a:spcPct val="0"/>
        </a:spcBef>
        <a:spcAft>
          <a:spcPct val="0"/>
        </a:spcAft>
        <a:defRPr sz="4400">
          <a:solidFill>
            <a:srgbClr val="7030A0"/>
          </a:solidFill>
          <a:latin typeface="Calibri" pitchFamily="34" charset="0"/>
        </a:defRPr>
      </a:lvl4pPr>
      <a:lvl5pPr algn="ctr" rtl="0" eaLnBrk="0" fontAlgn="base" hangingPunct="0">
        <a:spcBef>
          <a:spcPct val="0"/>
        </a:spcBef>
        <a:spcAft>
          <a:spcPct val="0"/>
        </a:spcAft>
        <a:defRPr sz="4400">
          <a:solidFill>
            <a:srgbClr val="7030A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December 2020</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Stephen Brooks, FFA’20</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Light" pitchFamily="34" charset="0"/>
              </a:defRPr>
            </a:lvl1pPr>
          </a:lstStyle>
          <a:p>
            <a:pPr>
              <a:defRPr/>
            </a:pPr>
            <a:fld id="{6FD7CC7B-9D0C-4FC1-993A-D4FA53C1AD4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ctr" rtl="0" eaLnBrk="0" fontAlgn="base" hangingPunct="0">
        <a:spcBef>
          <a:spcPct val="0"/>
        </a:spcBef>
        <a:spcAft>
          <a:spcPct val="0"/>
        </a:spcAft>
        <a:defRPr lang="en-GB" sz="4400" kern="1200" dirty="0">
          <a:solidFill>
            <a:srgbClr val="A080C0"/>
          </a:solidFill>
          <a:latin typeface="Calibri Light" panose="020F0302020204030204" pitchFamily="34" charset="0"/>
          <a:ea typeface="+mj-ea"/>
          <a:cs typeface="+mj-cs"/>
        </a:defRPr>
      </a:lvl1pPr>
      <a:lvl2pPr algn="ctr" rtl="0" eaLnBrk="0" fontAlgn="base" hangingPunct="0">
        <a:spcBef>
          <a:spcPct val="0"/>
        </a:spcBef>
        <a:spcAft>
          <a:spcPct val="0"/>
        </a:spcAft>
        <a:defRPr sz="4400">
          <a:solidFill>
            <a:srgbClr val="A080C0"/>
          </a:solidFill>
          <a:latin typeface="Calibri Light" pitchFamily="34" charset="0"/>
        </a:defRPr>
      </a:lvl2pPr>
      <a:lvl3pPr algn="ctr" rtl="0" eaLnBrk="0" fontAlgn="base" hangingPunct="0">
        <a:spcBef>
          <a:spcPct val="0"/>
        </a:spcBef>
        <a:spcAft>
          <a:spcPct val="0"/>
        </a:spcAft>
        <a:defRPr sz="4400">
          <a:solidFill>
            <a:srgbClr val="A080C0"/>
          </a:solidFill>
          <a:latin typeface="Calibri Light" pitchFamily="34" charset="0"/>
        </a:defRPr>
      </a:lvl3pPr>
      <a:lvl4pPr algn="ctr" rtl="0" eaLnBrk="0" fontAlgn="base" hangingPunct="0">
        <a:spcBef>
          <a:spcPct val="0"/>
        </a:spcBef>
        <a:spcAft>
          <a:spcPct val="0"/>
        </a:spcAft>
        <a:defRPr sz="4400">
          <a:solidFill>
            <a:srgbClr val="A080C0"/>
          </a:solidFill>
          <a:latin typeface="Calibri Light" pitchFamily="34" charset="0"/>
        </a:defRPr>
      </a:lvl4pPr>
      <a:lvl5pPr algn="ctr" rtl="0" eaLnBrk="0" fontAlgn="base" hangingPunct="0">
        <a:spcBef>
          <a:spcPct val="0"/>
        </a:spcBef>
        <a:spcAft>
          <a:spcPct val="0"/>
        </a:spcAft>
        <a:defRPr sz="4400">
          <a:solidFill>
            <a:srgbClr val="A080C0"/>
          </a:solidFill>
          <a:latin typeface="Calibri Light"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Calibri Light" panose="020F0302020204030204" pitchFamily="34" charset="0"/>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B0F0"/>
          </a:solidFill>
          <a:latin typeface="Calibri Light" panose="020F0302020204030204" pitchFamily="34" charset="0"/>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DC64"/>
          </a:solidFill>
          <a:latin typeface="Calibri Light" panose="020F0302020204030204" pitchFamily="34" charset="0"/>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Calibri Light" panose="020F0302020204030204" pitchFamily="34" charset="0"/>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Various Studies at the CBETA</a:t>
            </a:r>
            <a:br>
              <a:rPr lang="en-GB" dirty="0"/>
            </a:br>
            <a:r>
              <a:rPr lang="en-GB" dirty="0"/>
              <a:t>4-Turn FFA ERL</a:t>
            </a:r>
          </a:p>
        </p:txBody>
      </p:sp>
      <p:sp>
        <p:nvSpPr>
          <p:cNvPr id="2" name="Subtitle 1">
            <a:extLst>
              <a:ext uri="{FF2B5EF4-FFF2-40B4-BE49-F238E27FC236}">
                <a16:creationId xmlns:a16="http://schemas.microsoft.com/office/drawing/2014/main" id="{4927F54A-861D-4C23-96CC-31399197093D}"/>
              </a:ext>
            </a:extLst>
          </p:cNvPr>
          <p:cNvSpPr>
            <a:spLocks noGrp="1"/>
          </p:cNvSpPr>
          <p:nvPr>
            <p:ph type="subTitle" idx="1"/>
          </p:nvPr>
        </p:nvSpPr>
        <p:spPr/>
        <p:txBody>
          <a:bodyPr/>
          <a:lstStyle/>
          <a:p>
            <a:r>
              <a:rPr lang="en-GB" dirty="0"/>
              <a:t>Including halo, quad </a:t>
            </a:r>
            <a:r>
              <a:rPr lang="en-GB" dirty="0" err="1"/>
              <a:t>centering</a:t>
            </a:r>
            <a:r>
              <a:rPr lang="en-GB" dirty="0"/>
              <a:t>, TOF correction, degaussing</a:t>
            </a:r>
            <a:endParaRPr lang="en-US" dirty="0"/>
          </a:p>
        </p:txBody>
      </p:sp>
      <p:sp>
        <p:nvSpPr>
          <p:cNvPr id="7" name="Date Placeholder 6"/>
          <p:cNvSpPr>
            <a:spLocks noGrp="1"/>
          </p:cNvSpPr>
          <p:nvPr>
            <p:ph type="dt" sz="half" idx="10"/>
          </p:nvPr>
        </p:nvSpPr>
        <p:spPr/>
        <p:txBody>
          <a:bodyPr/>
          <a:lstStyle/>
          <a:p>
            <a:pPr>
              <a:defRPr/>
            </a:pPr>
            <a:r>
              <a:rPr lang="en-US"/>
              <a:t>December 2020</a:t>
            </a:r>
            <a:endParaRPr lang="en-GB" dirty="0"/>
          </a:p>
        </p:txBody>
      </p:sp>
      <p:sp>
        <p:nvSpPr>
          <p:cNvPr id="8" name="Footer Placeholder 7"/>
          <p:cNvSpPr>
            <a:spLocks noGrp="1"/>
          </p:cNvSpPr>
          <p:nvPr>
            <p:ph type="ftr" sz="quarter" idx="11"/>
          </p:nvPr>
        </p:nvSpPr>
        <p:spPr/>
        <p:txBody>
          <a:bodyPr/>
          <a:lstStyle/>
          <a:p>
            <a:pPr>
              <a:defRPr/>
            </a:pPr>
            <a:r>
              <a:rPr lang="en-US" dirty="0"/>
              <a:t>Stephen Brooks, FFA’20</a:t>
            </a:r>
            <a:endParaRPr lang="en-GB" dirty="0"/>
          </a:p>
        </p:txBody>
      </p:sp>
      <p:sp>
        <p:nvSpPr>
          <p:cNvPr id="9" name="Slide Number Placeholder 8"/>
          <p:cNvSpPr>
            <a:spLocks noGrp="1"/>
          </p:cNvSpPr>
          <p:nvPr>
            <p:ph type="sldNum" sz="quarter" idx="12"/>
          </p:nvPr>
        </p:nvSpPr>
        <p:spPr/>
        <p:txBody>
          <a:bodyPr/>
          <a:lstStyle/>
          <a:p>
            <a:pPr>
              <a:defRPr/>
            </a:pPr>
            <a:fld id="{6CDAA19B-55B7-43F6-A431-B5698B9D349F}" type="slidenum">
              <a:rPr lang="en-GB" altLang="en-US" smtClean="0"/>
              <a:pPr>
                <a:defRPr/>
              </a:pPr>
              <a:t>1</a:t>
            </a:fld>
            <a:endParaRPr lang="en-GB" altLang="en-US"/>
          </a:p>
        </p:txBody>
      </p:sp>
    </p:spTree>
    <p:extLst>
      <p:ext uri="{BB962C8B-B14F-4D97-AF65-F5344CB8AC3E}">
        <p14:creationId xmlns:p14="http://schemas.microsoft.com/office/powerpoint/2010/main" val="79138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10</a:t>
            </a:fld>
            <a:endParaRPr lang="en-GB" altLang="en-US"/>
          </a:p>
        </p:txBody>
      </p:sp>
      <p:pic>
        <p:nvPicPr>
          <p:cNvPr id="10" name="Content Placeholder 9">
            <a:extLst>
              <a:ext uri="{FF2B5EF4-FFF2-40B4-BE49-F238E27FC236}">
                <a16:creationId xmlns:a16="http://schemas.microsoft.com/office/drawing/2014/main" id="{20DE35B2-8822-40A0-A128-C0346B893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8" name="Title 7">
            <a:extLst>
              <a:ext uri="{FF2B5EF4-FFF2-40B4-BE49-F238E27FC236}">
                <a16:creationId xmlns:a16="http://schemas.microsoft.com/office/drawing/2014/main" id="{C4FF7B89-6A52-4816-9387-433ABDE12D49}"/>
              </a:ext>
            </a:extLst>
          </p:cNvPr>
          <p:cNvSpPr>
            <a:spLocks noGrp="1"/>
          </p:cNvSpPr>
          <p:nvPr>
            <p:ph type="title"/>
          </p:nvPr>
        </p:nvSpPr>
        <p:spPr>
          <a:xfrm>
            <a:off x="457200" y="44624"/>
            <a:ext cx="8229600" cy="1143000"/>
          </a:xfrm>
        </p:spPr>
        <p:txBody>
          <a:bodyPr/>
          <a:lstStyle/>
          <a:p>
            <a:r>
              <a:rPr lang="en-US" dirty="0"/>
              <a:t>IS1SCR02-MS1QUA03_centered</a:t>
            </a:r>
          </a:p>
        </p:txBody>
      </p:sp>
      <p:sp>
        <p:nvSpPr>
          <p:cNvPr id="11" name="TextBox 10">
            <a:extLst>
              <a:ext uri="{FF2B5EF4-FFF2-40B4-BE49-F238E27FC236}">
                <a16:creationId xmlns:a16="http://schemas.microsoft.com/office/drawing/2014/main" id="{F527B12D-24FF-4C24-98D9-B20251DEDF38}"/>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313686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BBE5-ACEA-4DC3-9FD6-2497605BA5B1}"/>
              </a:ext>
            </a:extLst>
          </p:cNvPr>
          <p:cNvSpPr>
            <a:spLocks noGrp="1"/>
          </p:cNvSpPr>
          <p:nvPr>
            <p:ph type="title"/>
          </p:nvPr>
        </p:nvSpPr>
        <p:spPr>
          <a:xfrm>
            <a:off x="457200" y="44624"/>
            <a:ext cx="8229600" cy="1143000"/>
          </a:xfrm>
        </p:spPr>
        <p:txBody>
          <a:bodyPr/>
          <a:lstStyle/>
          <a:p>
            <a:r>
              <a:rPr lang="en-US" dirty="0"/>
              <a:t>IR1SCR02-MS1QUA03_centered</a:t>
            </a:r>
          </a:p>
        </p:txBody>
      </p:sp>
      <p:pic>
        <p:nvPicPr>
          <p:cNvPr id="8" name="Content Placeholder 7">
            <a:extLst>
              <a:ext uri="{FF2B5EF4-FFF2-40B4-BE49-F238E27FC236}">
                <a16:creationId xmlns:a16="http://schemas.microsoft.com/office/drawing/2014/main" id="{1911BC18-CA83-4914-9E57-E1E0AB176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1063FE81-A84B-41F7-B49A-D550A6DCD6DF}"/>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D26613BE-8F85-43C7-93F8-632BBADA81F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2033834B-1B68-4949-8E1E-C74265F08DD1}"/>
              </a:ext>
            </a:extLst>
          </p:cNvPr>
          <p:cNvSpPr>
            <a:spLocks noGrp="1"/>
          </p:cNvSpPr>
          <p:nvPr>
            <p:ph type="sldNum" sz="quarter" idx="12"/>
          </p:nvPr>
        </p:nvSpPr>
        <p:spPr/>
        <p:txBody>
          <a:bodyPr/>
          <a:lstStyle/>
          <a:p>
            <a:pPr>
              <a:defRPr/>
            </a:pPr>
            <a:fld id="{C919DEF3-38EA-44F2-924B-3AA3B76DF1B8}" type="slidenum">
              <a:rPr lang="en-GB" altLang="en-US" smtClean="0"/>
              <a:pPr>
                <a:defRPr/>
              </a:pPr>
              <a:t>11</a:t>
            </a:fld>
            <a:endParaRPr lang="en-GB" altLang="en-US"/>
          </a:p>
        </p:txBody>
      </p:sp>
      <p:sp>
        <p:nvSpPr>
          <p:cNvPr id="10" name="TextBox 9">
            <a:extLst>
              <a:ext uri="{FF2B5EF4-FFF2-40B4-BE49-F238E27FC236}">
                <a16:creationId xmlns:a16="http://schemas.microsoft.com/office/drawing/2014/main" id="{3F03F0C6-515A-4714-94EC-D1DA865DAE03}"/>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65556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6020-51C4-45E7-A077-104763B4A07F}"/>
              </a:ext>
            </a:extLst>
          </p:cNvPr>
          <p:cNvSpPr>
            <a:spLocks noGrp="1"/>
          </p:cNvSpPr>
          <p:nvPr>
            <p:ph type="title"/>
          </p:nvPr>
        </p:nvSpPr>
        <p:spPr>
          <a:xfrm>
            <a:off x="457200" y="44624"/>
            <a:ext cx="8229600" cy="1143000"/>
          </a:xfrm>
        </p:spPr>
        <p:txBody>
          <a:bodyPr/>
          <a:lstStyle/>
          <a:p>
            <a:r>
              <a:rPr lang="en-US" dirty="0"/>
              <a:t>IR1SCR01-MS1QUA03_centered</a:t>
            </a:r>
          </a:p>
        </p:txBody>
      </p:sp>
      <p:pic>
        <p:nvPicPr>
          <p:cNvPr id="8" name="Content Placeholder 7">
            <a:extLst>
              <a:ext uri="{FF2B5EF4-FFF2-40B4-BE49-F238E27FC236}">
                <a16:creationId xmlns:a16="http://schemas.microsoft.com/office/drawing/2014/main" id="{49BF2958-0E50-4D5E-B600-DABA480AD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BB4C4CEA-AE08-4E93-A2E4-817C82FA28E9}"/>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CB1F8065-FC2A-449E-919E-C00D294D9A47}"/>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7D0622E-B4D4-4249-8CAA-6A71A74542DA}"/>
              </a:ext>
            </a:extLst>
          </p:cNvPr>
          <p:cNvSpPr>
            <a:spLocks noGrp="1"/>
          </p:cNvSpPr>
          <p:nvPr>
            <p:ph type="sldNum" sz="quarter" idx="12"/>
          </p:nvPr>
        </p:nvSpPr>
        <p:spPr/>
        <p:txBody>
          <a:bodyPr/>
          <a:lstStyle/>
          <a:p>
            <a:pPr>
              <a:defRPr/>
            </a:pPr>
            <a:fld id="{C919DEF3-38EA-44F2-924B-3AA3B76DF1B8}" type="slidenum">
              <a:rPr lang="en-GB" altLang="en-US" smtClean="0"/>
              <a:pPr>
                <a:defRPr/>
              </a:pPr>
              <a:t>12</a:t>
            </a:fld>
            <a:endParaRPr lang="en-GB" altLang="en-US"/>
          </a:p>
        </p:txBody>
      </p:sp>
      <p:sp>
        <p:nvSpPr>
          <p:cNvPr id="9" name="TextBox 8">
            <a:extLst>
              <a:ext uri="{FF2B5EF4-FFF2-40B4-BE49-F238E27FC236}">
                <a16:creationId xmlns:a16="http://schemas.microsoft.com/office/drawing/2014/main" id="{89E44A5C-11AA-4FE0-8399-7CEF0C1E46F4}"/>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158291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AF65-9987-4017-AE16-83CD2E13D999}"/>
              </a:ext>
            </a:extLst>
          </p:cNvPr>
          <p:cNvSpPr>
            <a:spLocks noGrp="1"/>
          </p:cNvSpPr>
          <p:nvPr>
            <p:ph type="title"/>
          </p:nvPr>
        </p:nvSpPr>
        <p:spPr>
          <a:xfrm>
            <a:off x="457200" y="44624"/>
            <a:ext cx="8229600" cy="1143000"/>
          </a:xfrm>
        </p:spPr>
        <p:txBody>
          <a:bodyPr/>
          <a:lstStyle/>
          <a:p>
            <a:r>
              <a:rPr lang="en-GB" dirty="0"/>
              <a:t>Quads as BPMs Tool</a:t>
            </a:r>
            <a:endParaRPr lang="en-US" dirty="0"/>
          </a:p>
        </p:txBody>
      </p:sp>
      <p:sp>
        <p:nvSpPr>
          <p:cNvPr id="3" name="Content Placeholder 2">
            <a:extLst>
              <a:ext uri="{FF2B5EF4-FFF2-40B4-BE49-F238E27FC236}">
                <a16:creationId xmlns:a16="http://schemas.microsoft.com/office/drawing/2014/main" id="{097480F8-A683-47C8-A4E7-727C486B5065}"/>
              </a:ext>
            </a:extLst>
          </p:cNvPr>
          <p:cNvSpPr>
            <a:spLocks noGrp="1"/>
          </p:cNvSpPr>
          <p:nvPr>
            <p:ph idx="1"/>
          </p:nvPr>
        </p:nvSpPr>
        <p:spPr>
          <a:xfrm>
            <a:off x="457200" y="1135285"/>
            <a:ext cx="8229600" cy="4525963"/>
          </a:xfrm>
        </p:spPr>
        <p:txBody>
          <a:bodyPr/>
          <a:lstStyle/>
          <a:p>
            <a:r>
              <a:rPr lang="en-GB" dirty="0"/>
              <a:t>The movement of beam due to quad variation can be used to estimate the beam position in the quad, provided that there are no elements between that quad and the next BPM</a:t>
            </a:r>
            <a:endParaRPr lang="en-US" dirty="0"/>
          </a:p>
        </p:txBody>
      </p:sp>
      <p:sp>
        <p:nvSpPr>
          <p:cNvPr id="4" name="Date Placeholder 3">
            <a:extLst>
              <a:ext uri="{FF2B5EF4-FFF2-40B4-BE49-F238E27FC236}">
                <a16:creationId xmlns:a16="http://schemas.microsoft.com/office/drawing/2014/main" id="{D0A98B22-BECA-4AEE-8733-36C95531B6FC}"/>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AC5CA4C7-6DB4-4DDE-A842-359D6D7E6F24}"/>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D296F010-51F3-4B12-ADEC-C25B7EE64B1A}"/>
              </a:ext>
            </a:extLst>
          </p:cNvPr>
          <p:cNvSpPr>
            <a:spLocks noGrp="1"/>
          </p:cNvSpPr>
          <p:nvPr>
            <p:ph type="sldNum" sz="quarter" idx="12"/>
          </p:nvPr>
        </p:nvSpPr>
        <p:spPr/>
        <p:txBody>
          <a:bodyPr/>
          <a:lstStyle/>
          <a:p>
            <a:pPr>
              <a:defRPr/>
            </a:pPr>
            <a:fld id="{C919DEF3-38EA-44F2-924B-3AA3B76DF1B8}" type="slidenum">
              <a:rPr lang="en-GB" altLang="en-US" smtClean="0"/>
              <a:pPr>
                <a:defRPr/>
              </a:pPr>
              <a:t>13</a:t>
            </a:fld>
            <a:endParaRPr lang="en-GB" altLang="en-US"/>
          </a:p>
        </p:txBody>
      </p:sp>
      <p:grpSp>
        <p:nvGrpSpPr>
          <p:cNvPr id="11" name="Group 10">
            <a:extLst>
              <a:ext uri="{FF2B5EF4-FFF2-40B4-BE49-F238E27FC236}">
                <a16:creationId xmlns:a16="http://schemas.microsoft.com/office/drawing/2014/main" id="{947EA405-75C4-4A9B-88B2-6D653CFD14E2}"/>
              </a:ext>
            </a:extLst>
          </p:cNvPr>
          <p:cNvGrpSpPr/>
          <p:nvPr/>
        </p:nvGrpSpPr>
        <p:grpSpPr>
          <a:xfrm>
            <a:off x="1031489" y="3212976"/>
            <a:ext cx="7081022" cy="3154012"/>
            <a:chOff x="1043608" y="3703988"/>
            <a:chExt cx="7081022" cy="3154012"/>
          </a:xfrm>
        </p:grpSpPr>
        <p:pic>
          <p:nvPicPr>
            <p:cNvPr id="8" name="Picture 7">
              <a:extLst>
                <a:ext uri="{FF2B5EF4-FFF2-40B4-BE49-F238E27FC236}">
                  <a16:creationId xmlns:a16="http://schemas.microsoft.com/office/drawing/2014/main" id="{814A8A3C-F0E9-4D25-97C0-772DC8073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703988"/>
              <a:ext cx="3521048" cy="3154012"/>
            </a:xfrm>
            <a:prstGeom prst="rect">
              <a:avLst/>
            </a:prstGeom>
          </p:spPr>
        </p:pic>
        <p:pic>
          <p:nvPicPr>
            <p:cNvPr id="10" name="Picture 9">
              <a:extLst>
                <a:ext uri="{FF2B5EF4-FFF2-40B4-BE49-F238E27FC236}">
                  <a16:creationId xmlns:a16="http://schemas.microsoft.com/office/drawing/2014/main" id="{05101410-88BB-4594-A958-B77A10DC3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656" y="3703988"/>
              <a:ext cx="3559974" cy="3154012"/>
            </a:xfrm>
            <a:prstGeom prst="rect">
              <a:avLst/>
            </a:prstGeom>
          </p:spPr>
        </p:pic>
      </p:grpSp>
    </p:spTree>
    <p:extLst>
      <p:ext uri="{BB962C8B-B14F-4D97-AF65-F5344CB8AC3E}">
        <p14:creationId xmlns:p14="http://schemas.microsoft.com/office/powerpoint/2010/main" val="146141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3CF4-AE14-4F85-8968-C893BF8C6EA0}"/>
              </a:ext>
            </a:extLst>
          </p:cNvPr>
          <p:cNvSpPr>
            <a:spLocks noGrp="1"/>
          </p:cNvSpPr>
          <p:nvPr>
            <p:ph type="title"/>
          </p:nvPr>
        </p:nvSpPr>
        <p:spPr/>
        <p:txBody>
          <a:bodyPr/>
          <a:lstStyle/>
          <a:p>
            <a:r>
              <a:rPr lang="en-GB"/>
              <a:t>Commissioning results: orbit correction in fixed-field loop</a:t>
            </a:r>
            <a:endParaRPr lang="en-US"/>
          </a:p>
        </p:txBody>
      </p:sp>
      <p:sp>
        <p:nvSpPr>
          <p:cNvPr id="4" name="Date Placeholder 3">
            <a:extLst>
              <a:ext uri="{FF2B5EF4-FFF2-40B4-BE49-F238E27FC236}">
                <a16:creationId xmlns:a16="http://schemas.microsoft.com/office/drawing/2014/main" id="{A85C38AE-B41E-4A9E-A56A-CACACA54EDDF}"/>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D28113FE-1A38-4493-9A88-88E6F8A3161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3D70C6B5-96FB-4351-9E51-B5F9D5F31FC9}"/>
              </a:ext>
            </a:extLst>
          </p:cNvPr>
          <p:cNvSpPr>
            <a:spLocks noGrp="1"/>
          </p:cNvSpPr>
          <p:nvPr>
            <p:ph type="sldNum" sz="quarter" idx="12"/>
          </p:nvPr>
        </p:nvSpPr>
        <p:spPr/>
        <p:txBody>
          <a:bodyPr/>
          <a:lstStyle/>
          <a:p>
            <a:pPr>
              <a:defRPr/>
            </a:pPr>
            <a:fld id="{C919DEF3-38EA-44F2-924B-3AA3B76DF1B8}" type="slidenum">
              <a:rPr lang="en-GB" altLang="en-US" smtClean="0"/>
              <a:pPr>
                <a:defRPr/>
              </a:pPr>
              <a:t>14</a:t>
            </a:fld>
            <a:endParaRPr lang="en-GB" altLang="en-US"/>
          </a:p>
        </p:txBody>
      </p:sp>
      <p:sp>
        <p:nvSpPr>
          <p:cNvPr id="9" name="TextBox 8">
            <a:extLst>
              <a:ext uri="{FF2B5EF4-FFF2-40B4-BE49-F238E27FC236}">
                <a16:creationId xmlns:a16="http://schemas.microsoft.com/office/drawing/2014/main" id="{FFA754C9-5A40-4B11-80B2-5A4C6CFB2620}"/>
              </a:ext>
            </a:extLst>
          </p:cNvPr>
          <p:cNvSpPr txBox="1"/>
          <p:nvPr/>
        </p:nvSpPr>
        <p:spPr>
          <a:xfrm>
            <a:off x="1115616" y="3429000"/>
            <a:ext cx="6912769" cy="369332"/>
          </a:xfrm>
          <a:prstGeom prst="rect">
            <a:avLst/>
          </a:prstGeom>
          <a:noFill/>
        </p:spPr>
        <p:txBody>
          <a:bodyPr wrap="square" rtlCol="0">
            <a:spAutoFit/>
          </a:bodyPr>
          <a:lstStyle/>
          <a:p>
            <a:r>
              <a:rPr lang="en-GB"/>
              <a:t>The very first beam through the fixed-field loop on May 7, 2019</a:t>
            </a:r>
            <a:endParaRPr lang="en-US"/>
          </a:p>
        </p:txBody>
      </p:sp>
      <p:pic>
        <p:nvPicPr>
          <p:cNvPr id="11" name="Picture 10">
            <a:extLst>
              <a:ext uri="{FF2B5EF4-FFF2-40B4-BE49-F238E27FC236}">
                <a16:creationId xmlns:a16="http://schemas.microsoft.com/office/drawing/2014/main" id="{93DE3D33-B16C-4FDD-83E2-A23BFEA91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874282"/>
            <a:ext cx="4745628" cy="2491455"/>
          </a:xfrm>
          <a:prstGeom prst="rect">
            <a:avLst/>
          </a:prstGeom>
        </p:spPr>
      </p:pic>
      <p:sp>
        <p:nvSpPr>
          <p:cNvPr id="12" name="TextBox 11">
            <a:extLst>
              <a:ext uri="{FF2B5EF4-FFF2-40B4-BE49-F238E27FC236}">
                <a16:creationId xmlns:a16="http://schemas.microsoft.com/office/drawing/2014/main" id="{28E1F09B-D06B-42B9-93B9-8BCAFABFE407}"/>
              </a:ext>
            </a:extLst>
          </p:cNvPr>
          <p:cNvSpPr txBox="1"/>
          <p:nvPr/>
        </p:nvSpPr>
        <p:spPr>
          <a:xfrm>
            <a:off x="5853420" y="4593176"/>
            <a:ext cx="2679020" cy="1477328"/>
          </a:xfrm>
          <a:prstGeom prst="rect">
            <a:avLst/>
          </a:prstGeom>
          <a:noFill/>
        </p:spPr>
        <p:txBody>
          <a:bodyPr wrap="square" rtlCol="0">
            <a:spAutoFit/>
          </a:bodyPr>
          <a:lstStyle/>
          <a:p>
            <a:r>
              <a:rPr lang="en-GB" dirty="0"/>
              <a:t>Corrected beam </a:t>
            </a:r>
            <a:r>
              <a:rPr lang="en-GB" b="1" dirty="0"/>
              <a:t>using section-by-section local SVD</a:t>
            </a:r>
            <a:r>
              <a:rPr lang="en-GB" dirty="0"/>
              <a:t> (did not converge for whole FFA)</a:t>
            </a:r>
          </a:p>
          <a:p>
            <a:r>
              <a:rPr lang="en-GB" dirty="0"/>
              <a:t>(June 12, 2019)</a:t>
            </a:r>
            <a:endParaRPr lang="en-US" dirty="0"/>
          </a:p>
        </p:txBody>
      </p:sp>
      <p:pic>
        <p:nvPicPr>
          <p:cNvPr id="7" name="Picture 6">
            <a:extLst>
              <a:ext uri="{FF2B5EF4-FFF2-40B4-BE49-F238E27FC236}">
                <a16:creationId xmlns:a16="http://schemas.microsoft.com/office/drawing/2014/main" id="{DCD8619C-6004-474B-A3AD-C328BE30D1D5}"/>
              </a:ext>
            </a:extLst>
          </p:cNvPr>
          <p:cNvPicPr>
            <a:picLocks noChangeAspect="1"/>
          </p:cNvPicPr>
          <p:nvPr/>
        </p:nvPicPr>
        <p:blipFill>
          <a:blip r:embed="rId3"/>
          <a:stretch>
            <a:fillRect/>
          </a:stretch>
        </p:blipFill>
        <p:spPr>
          <a:xfrm>
            <a:off x="1219612" y="1611841"/>
            <a:ext cx="6704776" cy="1841500"/>
          </a:xfrm>
          <a:prstGeom prst="rect">
            <a:avLst/>
          </a:prstGeom>
        </p:spPr>
      </p:pic>
    </p:spTree>
    <p:extLst>
      <p:ext uri="{BB962C8B-B14F-4D97-AF65-F5344CB8AC3E}">
        <p14:creationId xmlns:p14="http://schemas.microsoft.com/office/powerpoint/2010/main" val="365072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5A66-0F26-458D-AB71-D706B4D7119A}"/>
              </a:ext>
            </a:extLst>
          </p:cNvPr>
          <p:cNvSpPr>
            <a:spLocks noGrp="1"/>
          </p:cNvSpPr>
          <p:nvPr>
            <p:ph type="title"/>
          </p:nvPr>
        </p:nvSpPr>
        <p:spPr/>
        <p:txBody>
          <a:bodyPr>
            <a:normAutofit fontScale="90000"/>
          </a:bodyPr>
          <a:lstStyle/>
          <a:p>
            <a:r>
              <a:rPr lang="en-GB"/>
              <a:t>Full Response Matrices from CBETA-V</a:t>
            </a:r>
            <a:endParaRPr lang="en-US"/>
          </a:p>
        </p:txBody>
      </p:sp>
      <p:sp>
        <p:nvSpPr>
          <p:cNvPr id="3" name="Content Placeholder 2">
            <a:extLst>
              <a:ext uri="{FF2B5EF4-FFF2-40B4-BE49-F238E27FC236}">
                <a16:creationId xmlns:a16="http://schemas.microsoft.com/office/drawing/2014/main" id="{4E028D1C-78C7-4F2A-A08B-1FAE26C72A62}"/>
              </a:ext>
            </a:extLst>
          </p:cNvPr>
          <p:cNvSpPr>
            <a:spLocks noGrp="1"/>
          </p:cNvSpPr>
          <p:nvPr>
            <p:ph idx="1"/>
          </p:nvPr>
        </p:nvSpPr>
        <p:spPr/>
        <p:txBody>
          <a:bodyPr/>
          <a:lstStyle/>
          <a:p>
            <a:r>
              <a:rPr lang="en-GB"/>
              <a:t>FFA correctors </a:t>
            </a:r>
            <a:r>
              <a:rPr lang="en-GB">
                <a:sym typeface="Wingdings" panose="05000000000000000000" pitchFamily="2" charset="2"/>
              </a:rPr>
              <a:t></a:t>
            </a:r>
            <a:r>
              <a:rPr lang="en-GB"/>
              <a:t> FFA BPMs</a:t>
            </a:r>
          </a:p>
          <a:p>
            <a:r>
              <a:rPr lang="en-GB"/>
              <a:t>One baseline setting and then one-sided differences (1+107=108 settings total)</a:t>
            </a:r>
            <a:endParaRPr lang="en-US"/>
          </a:p>
        </p:txBody>
      </p:sp>
      <p:sp>
        <p:nvSpPr>
          <p:cNvPr id="4" name="Date Placeholder 3">
            <a:extLst>
              <a:ext uri="{FF2B5EF4-FFF2-40B4-BE49-F238E27FC236}">
                <a16:creationId xmlns:a16="http://schemas.microsoft.com/office/drawing/2014/main" id="{BC47105D-95D7-4939-923C-B694A126F91E}"/>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21AA61EA-8EF5-4347-A9D6-A942153348B1}"/>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04F5B568-1DF9-4B0E-B6C5-918914ECDDF7}"/>
              </a:ext>
            </a:extLst>
          </p:cNvPr>
          <p:cNvSpPr>
            <a:spLocks noGrp="1"/>
          </p:cNvSpPr>
          <p:nvPr>
            <p:ph type="sldNum" sz="quarter" idx="12"/>
          </p:nvPr>
        </p:nvSpPr>
        <p:spPr/>
        <p:txBody>
          <a:bodyPr/>
          <a:lstStyle/>
          <a:p>
            <a:pPr>
              <a:defRPr/>
            </a:pPr>
            <a:fld id="{C919DEF3-38EA-44F2-924B-3AA3B76DF1B8}" type="slidenum">
              <a:rPr lang="en-GB" altLang="en-US" smtClean="0"/>
              <a:pPr>
                <a:defRPr/>
              </a:pPr>
              <a:t>15</a:t>
            </a:fld>
            <a:endParaRPr lang="en-GB" altLang="en-US" dirty="0"/>
          </a:p>
        </p:txBody>
      </p:sp>
      <p:pic>
        <p:nvPicPr>
          <p:cNvPr id="8" name="Picture 7">
            <a:extLst>
              <a:ext uri="{FF2B5EF4-FFF2-40B4-BE49-F238E27FC236}">
                <a16:creationId xmlns:a16="http://schemas.microsoft.com/office/drawing/2014/main" id="{8AEEDD5A-B86F-45BA-B3A9-4B27578E4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0466"/>
            <a:ext cx="4799928" cy="3032831"/>
          </a:xfrm>
          <a:prstGeom prst="rect">
            <a:avLst/>
          </a:prstGeom>
        </p:spPr>
      </p:pic>
      <p:pic>
        <p:nvPicPr>
          <p:cNvPr id="12" name="Picture 11">
            <a:extLst>
              <a:ext uri="{FF2B5EF4-FFF2-40B4-BE49-F238E27FC236}">
                <a16:creationId xmlns:a16="http://schemas.microsoft.com/office/drawing/2014/main" id="{35CA0F49-AF0B-4FBB-A719-136AEB92B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454" y="3428999"/>
            <a:ext cx="4799928" cy="3032831"/>
          </a:xfrm>
          <a:prstGeom prst="rect">
            <a:avLst/>
          </a:prstGeom>
        </p:spPr>
      </p:pic>
      <p:sp>
        <p:nvSpPr>
          <p:cNvPr id="13" name="TextBox 12">
            <a:extLst>
              <a:ext uri="{FF2B5EF4-FFF2-40B4-BE49-F238E27FC236}">
                <a16:creationId xmlns:a16="http://schemas.microsoft.com/office/drawing/2014/main" id="{E9313BA2-CAAB-4ABB-8156-912CD1E9D58D}"/>
              </a:ext>
            </a:extLst>
          </p:cNvPr>
          <p:cNvSpPr txBox="1"/>
          <p:nvPr/>
        </p:nvSpPr>
        <p:spPr>
          <a:xfrm>
            <a:off x="2533224" y="4077071"/>
            <a:ext cx="1368152" cy="646331"/>
          </a:xfrm>
          <a:prstGeom prst="rect">
            <a:avLst/>
          </a:prstGeom>
          <a:noFill/>
        </p:spPr>
        <p:txBody>
          <a:bodyPr wrap="square" rtlCol="0">
            <a:spAutoFit/>
          </a:bodyPr>
          <a:lstStyle/>
          <a:p>
            <a:r>
              <a:rPr lang="en-GB"/>
              <a:t>Horizontal correctors</a:t>
            </a:r>
            <a:endParaRPr lang="en-US"/>
          </a:p>
        </p:txBody>
      </p:sp>
      <p:sp>
        <p:nvSpPr>
          <p:cNvPr id="14" name="TextBox 13">
            <a:extLst>
              <a:ext uri="{FF2B5EF4-FFF2-40B4-BE49-F238E27FC236}">
                <a16:creationId xmlns:a16="http://schemas.microsoft.com/office/drawing/2014/main" id="{CFA95B4F-0DDE-44B1-8A38-B8E5921A0C23}"/>
              </a:ext>
            </a:extLst>
          </p:cNvPr>
          <p:cNvSpPr txBox="1"/>
          <p:nvPr/>
        </p:nvSpPr>
        <p:spPr>
          <a:xfrm>
            <a:off x="7164288" y="4077071"/>
            <a:ext cx="1368152" cy="646331"/>
          </a:xfrm>
          <a:prstGeom prst="rect">
            <a:avLst/>
          </a:prstGeom>
          <a:noFill/>
        </p:spPr>
        <p:txBody>
          <a:bodyPr wrap="square" rtlCol="0">
            <a:spAutoFit/>
          </a:bodyPr>
          <a:lstStyle/>
          <a:p>
            <a:r>
              <a:rPr lang="en-GB"/>
              <a:t>Vertical correctors</a:t>
            </a:r>
            <a:endParaRPr lang="en-US"/>
          </a:p>
        </p:txBody>
      </p:sp>
    </p:spTree>
    <p:extLst>
      <p:ext uri="{BB962C8B-B14F-4D97-AF65-F5344CB8AC3E}">
        <p14:creationId xmlns:p14="http://schemas.microsoft.com/office/powerpoint/2010/main" val="314615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56BA-D662-4587-B53C-363CCAAECD32}"/>
              </a:ext>
            </a:extLst>
          </p:cNvPr>
          <p:cNvSpPr>
            <a:spLocks noGrp="1"/>
          </p:cNvSpPr>
          <p:nvPr>
            <p:ph type="title"/>
          </p:nvPr>
        </p:nvSpPr>
        <p:spPr>
          <a:xfrm>
            <a:off x="457200" y="274638"/>
            <a:ext cx="8229600" cy="1143000"/>
          </a:xfrm>
        </p:spPr>
        <p:txBody>
          <a:bodyPr>
            <a:normAutofit/>
          </a:bodyPr>
          <a:lstStyle/>
          <a:p>
            <a:r>
              <a:rPr lang="en-GB"/>
              <a:t>Compare to Real Data (escan.mat)</a:t>
            </a:r>
            <a:endParaRPr lang="en-US"/>
          </a:p>
        </p:txBody>
      </p:sp>
      <p:sp>
        <p:nvSpPr>
          <p:cNvPr id="3" name="Content Placeholder 2">
            <a:extLst>
              <a:ext uri="{FF2B5EF4-FFF2-40B4-BE49-F238E27FC236}">
                <a16:creationId xmlns:a16="http://schemas.microsoft.com/office/drawing/2014/main" id="{B1032C92-9836-4D45-A8B8-061F787A643A}"/>
              </a:ext>
            </a:extLst>
          </p:cNvPr>
          <p:cNvSpPr>
            <a:spLocks noGrp="1"/>
          </p:cNvSpPr>
          <p:nvPr>
            <p:ph idx="1"/>
          </p:nvPr>
        </p:nvSpPr>
        <p:spPr>
          <a:xfrm>
            <a:off x="457200" y="1600200"/>
            <a:ext cx="8229600" cy="4525963"/>
          </a:xfrm>
        </p:spPr>
        <p:txBody>
          <a:bodyPr/>
          <a:lstStyle/>
          <a:p>
            <a:endParaRPr lang="en-GB"/>
          </a:p>
          <a:p>
            <a:endParaRPr lang="en-GB"/>
          </a:p>
          <a:p>
            <a:endParaRPr lang="en-GB"/>
          </a:p>
          <a:p>
            <a:r>
              <a:rPr lang="en-GB"/>
              <a:t>Below: CBETA-V goes in and out of phase with reality so no wonder we can’t correct globally</a:t>
            </a:r>
          </a:p>
          <a:p>
            <a:endParaRPr lang="en-GB"/>
          </a:p>
          <a:p>
            <a:endParaRPr lang="en-US"/>
          </a:p>
        </p:txBody>
      </p:sp>
      <p:sp>
        <p:nvSpPr>
          <p:cNvPr id="4" name="Date Placeholder 3">
            <a:extLst>
              <a:ext uri="{FF2B5EF4-FFF2-40B4-BE49-F238E27FC236}">
                <a16:creationId xmlns:a16="http://schemas.microsoft.com/office/drawing/2014/main" id="{00F5C4DA-890A-45D0-98D7-A5951A063A9F}"/>
              </a:ext>
            </a:extLst>
          </p:cNvPr>
          <p:cNvSpPr>
            <a:spLocks noGrp="1"/>
          </p:cNvSpPr>
          <p:nvPr>
            <p:ph type="dt" sz="half" idx="10"/>
          </p:nvPr>
        </p:nvSpPr>
        <p:spPr>
          <a:xfrm>
            <a:off x="457200" y="6356350"/>
            <a:ext cx="2133600" cy="365125"/>
          </a:xfrm>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3BC8CEE9-106E-43E9-879F-61DD48F09572}"/>
              </a:ext>
            </a:extLst>
          </p:cNvPr>
          <p:cNvSpPr>
            <a:spLocks noGrp="1"/>
          </p:cNvSpPr>
          <p:nvPr>
            <p:ph type="ftr" sz="quarter" idx="11"/>
          </p:nvPr>
        </p:nvSpPr>
        <p:spPr>
          <a:xfrm>
            <a:off x="3124200" y="6356350"/>
            <a:ext cx="2895600" cy="365125"/>
          </a:xfrm>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14C35465-FCE8-4465-82EF-140525984B1B}"/>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16</a:t>
            </a:fld>
            <a:endParaRPr lang="en-GB" altLang="en-US" dirty="0"/>
          </a:p>
        </p:txBody>
      </p:sp>
      <p:pic>
        <p:nvPicPr>
          <p:cNvPr id="8" name="Picture 7">
            <a:extLst>
              <a:ext uri="{FF2B5EF4-FFF2-40B4-BE49-F238E27FC236}">
                <a16:creationId xmlns:a16="http://schemas.microsoft.com/office/drawing/2014/main" id="{1D224815-87A6-498B-ACF1-15090B9A6A73}"/>
              </a:ext>
            </a:extLst>
          </p:cNvPr>
          <p:cNvPicPr>
            <a:picLocks noChangeAspect="1"/>
          </p:cNvPicPr>
          <p:nvPr/>
        </p:nvPicPr>
        <p:blipFill>
          <a:blip r:embed="rId2"/>
          <a:stretch>
            <a:fillRect/>
          </a:stretch>
        </p:blipFill>
        <p:spPr>
          <a:xfrm>
            <a:off x="0" y="1340768"/>
            <a:ext cx="9144000" cy="1825807"/>
          </a:xfrm>
          <a:prstGeom prst="rect">
            <a:avLst/>
          </a:prstGeom>
        </p:spPr>
      </p:pic>
      <p:pic>
        <p:nvPicPr>
          <p:cNvPr id="9" name="Picture 8">
            <a:extLst>
              <a:ext uri="{FF2B5EF4-FFF2-40B4-BE49-F238E27FC236}">
                <a16:creationId xmlns:a16="http://schemas.microsoft.com/office/drawing/2014/main" id="{678530B5-259F-4DD9-BE35-578D80D98C9C}"/>
              </a:ext>
            </a:extLst>
          </p:cNvPr>
          <p:cNvPicPr>
            <a:picLocks noChangeAspect="1"/>
          </p:cNvPicPr>
          <p:nvPr/>
        </p:nvPicPr>
        <p:blipFill>
          <a:blip r:embed="rId3"/>
          <a:stretch>
            <a:fillRect/>
          </a:stretch>
        </p:blipFill>
        <p:spPr>
          <a:xfrm>
            <a:off x="0" y="4365104"/>
            <a:ext cx="9144000" cy="2035326"/>
          </a:xfrm>
          <a:prstGeom prst="rect">
            <a:avLst/>
          </a:prstGeom>
        </p:spPr>
      </p:pic>
    </p:spTree>
    <p:extLst>
      <p:ext uri="{BB962C8B-B14F-4D97-AF65-F5344CB8AC3E}">
        <p14:creationId xmlns:p14="http://schemas.microsoft.com/office/powerpoint/2010/main" val="65726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046E-F12B-4A2C-A79C-DDD16720285E}"/>
              </a:ext>
            </a:extLst>
          </p:cNvPr>
          <p:cNvSpPr>
            <a:spLocks noGrp="1"/>
          </p:cNvSpPr>
          <p:nvPr>
            <p:ph type="title"/>
          </p:nvPr>
        </p:nvSpPr>
        <p:spPr/>
        <p:txBody>
          <a:bodyPr/>
          <a:lstStyle/>
          <a:p>
            <a:r>
              <a:rPr lang="en-GB"/>
              <a:t>Cumulative Phase Advances</a:t>
            </a:r>
            <a:endParaRPr lang="en-US"/>
          </a:p>
        </p:txBody>
      </p:sp>
      <p:pic>
        <p:nvPicPr>
          <p:cNvPr id="8" name="Content Placeholder 7">
            <a:extLst>
              <a:ext uri="{FF2B5EF4-FFF2-40B4-BE49-F238E27FC236}">
                <a16:creationId xmlns:a16="http://schemas.microsoft.com/office/drawing/2014/main" id="{C112FAAA-5360-4D98-8B32-4C0D56407CCE}"/>
              </a:ext>
            </a:extLst>
          </p:cNvPr>
          <p:cNvPicPr>
            <a:picLocks noGrp="1" noChangeAspect="1"/>
          </p:cNvPicPr>
          <p:nvPr>
            <p:ph idx="1"/>
          </p:nvPr>
        </p:nvPicPr>
        <p:blipFill>
          <a:blip r:embed="rId2"/>
          <a:stretch>
            <a:fillRect/>
          </a:stretch>
        </p:blipFill>
        <p:spPr>
          <a:xfrm>
            <a:off x="585875" y="1417638"/>
            <a:ext cx="8018572" cy="4819674"/>
          </a:xfrm>
          <a:prstGeom prst="rect">
            <a:avLst/>
          </a:prstGeom>
        </p:spPr>
      </p:pic>
      <p:sp>
        <p:nvSpPr>
          <p:cNvPr id="4" name="Date Placeholder 3">
            <a:extLst>
              <a:ext uri="{FF2B5EF4-FFF2-40B4-BE49-F238E27FC236}">
                <a16:creationId xmlns:a16="http://schemas.microsoft.com/office/drawing/2014/main" id="{9154FDAC-0546-4E9E-8D99-2CC7B7B6F5F4}"/>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AA153CA7-7B0A-4246-B649-1E4B7DF7DF7D}"/>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73B8E16E-4782-4B16-9E18-8699E45847F9}"/>
              </a:ext>
            </a:extLst>
          </p:cNvPr>
          <p:cNvSpPr>
            <a:spLocks noGrp="1"/>
          </p:cNvSpPr>
          <p:nvPr>
            <p:ph type="sldNum" sz="quarter" idx="12"/>
          </p:nvPr>
        </p:nvSpPr>
        <p:spPr/>
        <p:txBody>
          <a:bodyPr/>
          <a:lstStyle/>
          <a:p>
            <a:pPr>
              <a:defRPr/>
            </a:pPr>
            <a:fld id="{C919DEF3-38EA-44F2-924B-3AA3B76DF1B8}" type="slidenum">
              <a:rPr lang="en-GB" altLang="en-US" smtClean="0"/>
              <a:pPr>
                <a:defRPr/>
              </a:pPr>
              <a:t>17</a:t>
            </a:fld>
            <a:endParaRPr lang="en-GB" altLang="en-US" dirty="0"/>
          </a:p>
        </p:txBody>
      </p:sp>
      <p:sp>
        <p:nvSpPr>
          <p:cNvPr id="9" name="TextBox 8">
            <a:extLst>
              <a:ext uri="{FF2B5EF4-FFF2-40B4-BE49-F238E27FC236}">
                <a16:creationId xmlns:a16="http://schemas.microsoft.com/office/drawing/2014/main" id="{D3F1FAFE-4D42-42D3-9774-4A40683F7C01}"/>
              </a:ext>
            </a:extLst>
          </p:cNvPr>
          <p:cNvSpPr txBox="1"/>
          <p:nvPr/>
        </p:nvSpPr>
        <p:spPr>
          <a:xfrm>
            <a:off x="7406823" y="5742833"/>
            <a:ext cx="825867" cy="369332"/>
          </a:xfrm>
          <a:prstGeom prst="rect">
            <a:avLst/>
          </a:prstGeom>
          <a:noFill/>
        </p:spPr>
        <p:txBody>
          <a:bodyPr wrap="none" rtlCol="0">
            <a:spAutoFit/>
          </a:bodyPr>
          <a:lstStyle/>
          <a:p>
            <a:r>
              <a:rPr lang="en-GB"/>
              <a:t>(RHS)</a:t>
            </a:r>
            <a:endParaRPr lang="en-US"/>
          </a:p>
        </p:txBody>
      </p:sp>
      <p:sp>
        <p:nvSpPr>
          <p:cNvPr id="10" name="TextBox 9">
            <a:extLst>
              <a:ext uri="{FF2B5EF4-FFF2-40B4-BE49-F238E27FC236}">
                <a16:creationId xmlns:a16="http://schemas.microsoft.com/office/drawing/2014/main" id="{B01A6452-BC21-4230-B975-FC149D5B4E7C}"/>
              </a:ext>
            </a:extLst>
          </p:cNvPr>
          <p:cNvSpPr txBox="1"/>
          <p:nvPr/>
        </p:nvSpPr>
        <p:spPr>
          <a:xfrm>
            <a:off x="1115616" y="2204864"/>
            <a:ext cx="3888432" cy="646331"/>
          </a:xfrm>
          <a:prstGeom prst="rect">
            <a:avLst/>
          </a:prstGeom>
          <a:noFill/>
        </p:spPr>
        <p:txBody>
          <a:bodyPr wrap="square" rtlCol="0">
            <a:spAutoFit/>
          </a:bodyPr>
          <a:lstStyle/>
          <a:p>
            <a:r>
              <a:rPr lang="en-GB"/>
              <a:t>I replaced obviously bad data points by the average of their neighbours</a:t>
            </a:r>
            <a:endParaRPr lang="en-US"/>
          </a:p>
        </p:txBody>
      </p:sp>
    </p:spTree>
    <p:extLst>
      <p:ext uri="{BB962C8B-B14F-4D97-AF65-F5344CB8AC3E}">
        <p14:creationId xmlns:p14="http://schemas.microsoft.com/office/powerpoint/2010/main" val="2130806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4D79-C2E6-49F4-A88B-2C148C809073}"/>
              </a:ext>
            </a:extLst>
          </p:cNvPr>
          <p:cNvSpPr>
            <a:spLocks noGrp="1"/>
          </p:cNvSpPr>
          <p:nvPr>
            <p:ph type="title"/>
          </p:nvPr>
        </p:nvSpPr>
        <p:spPr/>
        <p:txBody>
          <a:bodyPr/>
          <a:lstStyle/>
          <a:p>
            <a:r>
              <a:rPr lang="en-GB"/>
              <a:t>Semi-Empirical Response Matrix</a:t>
            </a:r>
            <a:endParaRPr lang="en-US"/>
          </a:p>
        </p:txBody>
      </p:sp>
      <p:sp>
        <p:nvSpPr>
          <p:cNvPr id="3" name="Content Placeholder 2">
            <a:extLst>
              <a:ext uri="{FF2B5EF4-FFF2-40B4-BE49-F238E27FC236}">
                <a16:creationId xmlns:a16="http://schemas.microsoft.com/office/drawing/2014/main" id="{347DDF1D-071E-491F-94FF-8BF850B69E67}"/>
              </a:ext>
            </a:extLst>
          </p:cNvPr>
          <p:cNvSpPr>
            <a:spLocks noGrp="1"/>
          </p:cNvSpPr>
          <p:nvPr>
            <p:ph idx="1"/>
          </p:nvPr>
        </p:nvSpPr>
        <p:spPr/>
        <p:txBody>
          <a:bodyPr/>
          <a:lstStyle/>
          <a:p>
            <a:r>
              <a:rPr lang="en-GB"/>
              <a:t>Take the oval shape from the CBETA-V response matrix</a:t>
            </a:r>
          </a:p>
          <a:p>
            <a:r>
              <a:rPr lang="en-GB"/>
              <a:t>Take the phase advances from the real data</a:t>
            </a:r>
          </a:p>
          <a:p>
            <a:r>
              <a:rPr lang="en-GB"/>
              <a:t>Matrix[a</a:t>
            </a:r>
            <a:r>
              <a:rPr lang="en-GB">
                <a:sym typeface="Wingdings" panose="05000000000000000000" pitchFamily="2" charset="2"/>
              </a:rPr>
              <a:t>b] = make_oval(sin(</a:t>
            </a:r>
            <a:r>
              <a:rPr lang="en-GB">
                <a:latin typeface="Symbol" panose="05050102010706020507" pitchFamily="18" charset="2"/>
                <a:sym typeface="Wingdings" panose="05000000000000000000" pitchFamily="2" charset="2"/>
              </a:rPr>
              <a:t>q</a:t>
            </a:r>
            <a:r>
              <a:rPr lang="en-GB">
                <a:sym typeface="Wingdings" panose="05000000000000000000" pitchFamily="2" charset="2"/>
              </a:rPr>
              <a:t>),-cos(</a:t>
            </a:r>
            <a:r>
              <a:rPr lang="en-GB">
                <a:latin typeface="Symbol" panose="05050102010706020507" pitchFamily="18" charset="2"/>
                <a:sym typeface="Wingdings" panose="05000000000000000000" pitchFamily="2" charset="2"/>
              </a:rPr>
              <a:t>q</a:t>
            </a:r>
            <a:r>
              <a:rPr lang="en-GB">
                <a:sym typeface="Wingdings" panose="05000000000000000000" pitchFamily="2" charset="2"/>
              </a:rPr>
              <a:t>))</a:t>
            </a:r>
          </a:p>
          <a:p>
            <a:pPr lvl="1"/>
            <a:r>
              <a:rPr lang="en-GB">
                <a:sym typeface="Wingdings" panose="05000000000000000000" pitchFamily="2" charset="2"/>
              </a:rPr>
              <a:t>where </a:t>
            </a:r>
            <a:r>
              <a:rPr lang="en-GB">
                <a:latin typeface="Symbol" panose="05050102010706020507" pitchFamily="18" charset="2"/>
                <a:sym typeface="Wingdings" panose="05000000000000000000" pitchFamily="2" charset="2"/>
              </a:rPr>
              <a:t>q</a:t>
            </a:r>
            <a:r>
              <a:rPr lang="en-GB">
                <a:sym typeface="Wingdings" panose="05000000000000000000" pitchFamily="2" charset="2"/>
              </a:rPr>
              <a:t> = phase[b] - phase[a] + 0.1696 radians</a:t>
            </a:r>
          </a:p>
          <a:p>
            <a:pPr lvl="2"/>
            <a:r>
              <a:rPr lang="en-GB">
                <a:sym typeface="Wingdings" panose="05000000000000000000" pitchFamily="2" charset="2"/>
              </a:rPr>
              <a:t>where 0.1696 radians is a fudge that I fit to get the aa diagonal entries right, in other words the phase advance from the corrector to the same cell BPM</a:t>
            </a:r>
          </a:p>
          <a:p>
            <a:pPr lvl="1"/>
            <a:r>
              <a:rPr lang="en-GB">
                <a:sym typeface="Wingdings" panose="05000000000000000000" pitchFamily="2" charset="2"/>
              </a:rPr>
              <a:t>make_oval is just the inverse of unoval</a:t>
            </a:r>
            <a:endParaRPr lang="en-US"/>
          </a:p>
        </p:txBody>
      </p:sp>
      <p:sp>
        <p:nvSpPr>
          <p:cNvPr id="4" name="Date Placeholder 3">
            <a:extLst>
              <a:ext uri="{FF2B5EF4-FFF2-40B4-BE49-F238E27FC236}">
                <a16:creationId xmlns:a16="http://schemas.microsoft.com/office/drawing/2014/main" id="{E0419D15-03B9-4837-80BB-15A8D226F85A}"/>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05681E9E-2103-4891-A80B-38085C9588DC}"/>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87F133E0-B0E0-4FE4-A021-7D44D632D727}"/>
              </a:ext>
            </a:extLst>
          </p:cNvPr>
          <p:cNvSpPr>
            <a:spLocks noGrp="1"/>
          </p:cNvSpPr>
          <p:nvPr>
            <p:ph type="sldNum" sz="quarter" idx="12"/>
          </p:nvPr>
        </p:nvSpPr>
        <p:spPr/>
        <p:txBody>
          <a:bodyPr/>
          <a:lstStyle/>
          <a:p>
            <a:pPr>
              <a:defRPr/>
            </a:pPr>
            <a:fld id="{C919DEF3-38EA-44F2-924B-3AA3B76DF1B8}" type="slidenum">
              <a:rPr lang="en-GB" altLang="en-US" smtClean="0"/>
              <a:pPr>
                <a:defRPr/>
              </a:pPr>
              <a:t>18</a:t>
            </a:fld>
            <a:endParaRPr lang="en-GB" altLang="en-US" dirty="0"/>
          </a:p>
        </p:txBody>
      </p:sp>
      <p:sp>
        <p:nvSpPr>
          <p:cNvPr id="7" name="TextBox 6">
            <a:extLst>
              <a:ext uri="{FF2B5EF4-FFF2-40B4-BE49-F238E27FC236}">
                <a16:creationId xmlns:a16="http://schemas.microsoft.com/office/drawing/2014/main" id="{27D6E2DB-B6CB-42B7-9A08-DFC4C664F13E}"/>
              </a:ext>
            </a:extLst>
          </p:cNvPr>
          <p:cNvSpPr txBox="1"/>
          <p:nvPr/>
        </p:nvSpPr>
        <p:spPr>
          <a:xfrm>
            <a:off x="3923929" y="2134597"/>
            <a:ext cx="4896543" cy="646331"/>
          </a:xfrm>
          <a:prstGeom prst="rect">
            <a:avLst/>
          </a:prstGeom>
          <a:noFill/>
        </p:spPr>
        <p:txBody>
          <a:bodyPr wrap="square" rtlCol="0">
            <a:spAutoFit/>
          </a:bodyPr>
          <a:lstStyle/>
          <a:p>
            <a:r>
              <a:rPr lang="en-GB" sz="1200"/>
              <a:t>In this case the escan.mat used bumps made from dipoles in the splitter, whereas we want to get the response to FFA correctors like was done in the virtual machine response matrix</a:t>
            </a:r>
            <a:endParaRPr lang="en-US" sz="1200"/>
          </a:p>
        </p:txBody>
      </p:sp>
    </p:spTree>
    <p:extLst>
      <p:ext uri="{BB962C8B-B14F-4D97-AF65-F5344CB8AC3E}">
        <p14:creationId xmlns:p14="http://schemas.microsoft.com/office/powerpoint/2010/main" val="256039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6766-BF70-45F7-B5D8-CCEDC9AC224F}"/>
              </a:ext>
            </a:extLst>
          </p:cNvPr>
          <p:cNvSpPr>
            <a:spLocks noGrp="1"/>
          </p:cNvSpPr>
          <p:nvPr>
            <p:ph type="title"/>
          </p:nvPr>
        </p:nvSpPr>
        <p:spPr/>
        <p:txBody>
          <a:bodyPr/>
          <a:lstStyle/>
          <a:p>
            <a:r>
              <a:rPr lang="en-GB"/>
              <a:t>One-turn Whole-FFA SVD Correction</a:t>
            </a:r>
            <a:endParaRPr lang="en-US"/>
          </a:p>
        </p:txBody>
      </p:sp>
      <p:pic>
        <p:nvPicPr>
          <p:cNvPr id="8" name="Content Placeholder 7">
            <a:extLst>
              <a:ext uri="{FF2B5EF4-FFF2-40B4-BE49-F238E27FC236}">
                <a16:creationId xmlns:a16="http://schemas.microsoft.com/office/drawing/2014/main" id="{66FBCDE0-D0FC-4AF2-903D-7A1E7ED33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67823"/>
            <a:ext cx="8229600" cy="2790717"/>
          </a:xfrm>
        </p:spPr>
      </p:pic>
      <p:sp>
        <p:nvSpPr>
          <p:cNvPr id="4" name="Date Placeholder 3">
            <a:extLst>
              <a:ext uri="{FF2B5EF4-FFF2-40B4-BE49-F238E27FC236}">
                <a16:creationId xmlns:a16="http://schemas.microsoft.com/office/drawing/2014/main" id="{E56E6707-AD68-4519-AC7A-9C6892F0E568}"/>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C78EB538-B121-4328-AA72-39A625CB01A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2D55A507-CFFF-4436-8566-92F3DC9144A1}"/>
              </a:ext>
            </a:extLst>
          </p:cNvPr>
          <p:cNvSpPr>
            <a:spLocks noGrp="1"/>
          </p:cNvSpPr>
          <p:nvPr>
            <p:ph type="sldNum" sz="quarter" idx="12"/>
          </p:nvPr>
        </p:nvSpPr>
        <p:spPr/>
        <p:txBody>
          <a:bodyPr/>
          <a:lstStyle/>
          <a:p>
            <a:pPr>
              <a:defRPr/>
            </a:pPr>
            <a:fld id="{C919DEF3-38EA-44F2-924B-3AA3B76DF1B8}" type="slidenum">
              <a:rPr lang="en-GB" altLang="en-US" smtClean="0"/>
              <a:pPr>
                <a:defRPr/>
              </a:pPr>
              <a:t>19</a:t>
            </a:fld>
            <a:endParaRPr lang="en-GB" altLang="en-US"/>
          </a:p>
        </p:txBody>
      </p:sp>
      <p:sp>
        <p:nvSpPr>
          <p:cNvPr id="9" name="TextBox 8">
            <a:extLst>
              <a:ext uri="{FF2B5EF4-FFF2-40B4-BE49-F238E27FC236}">
                <a16:creationId xmlns:a16="http://schemas.microsoft.com/office/drawing/2014/main" id="{E73A6DFD-9B6C-438C-85B2-2261BCC10A5F}"/>
              </a:ext>
            </a:extLst>
          </p:cNvPr>
          <p:cNvSpPr txBox="1"/>
          <p:nvPr/>
        </p:nvSpPr>
        <p:spPr>
          <a:xfrm>
            <a:off x="755576" y="1774557"/>
            <a:ext cx="7848872" cy="646331"/>
          </a:xfrm>
          <a:prstGeom prst="rect">
            <a:avLst/>
          </a:prstGeom>
          <a:noFill/>
        </p:spPr>
        <p:txBody>
          <a:bodyPr wrap="square" rtlCol="0">
            <a:spAutoFit/>
          </a:bodyPr>
          <a:lstStyle/>
          <a:p>
            <a:r>
              <a:rPr lang="en-GB" dirty="0"/>
              <a:t>This used an FFA response matrix generated semi-empirically from the phase advances of the first two corrector orbit bumps in each plane</a:t>
            </a:r>
            <a:endParaRPr lang="en-US" dirty="0"/>
          </a:p>
        </p:txBody>
      </p:sp>
      <p:sp>
        <p:nvSpPr>
          <p:cNvPr id="10" name="TextBox 9">
            <a:extLst>
              <a:ext uri="{FF2B5EF4-FFF2-40B4-BE49-F238E27FC236}">
                <a16:creationId xmlns:a16="http://schemas.microsoft.com/office/drawing/2014/main" id="{59A3B6D1-CD5F-405E-8616-434206DFFEB3}"/>
              </a:ext>
            </a:extLst>
          </p:cNvPr>
          <p:cNvSpPr txBox="1"/>
          <p:nvPr/>
        </p:nvSpPr>
        <p:spPr>
          <a:xfrm>
            <a:off x="6732240" y="5314399"/>
            <a:ext cx="2602633" cy="369332"/>
          </a:xfrm>
          <a:prstGeom prst="rect">
            <a:avLst/>
          </a:prstGeom>
          <a:noFill/>
        </p:spPr>
        <p:txBody>
          <a:bodyPr wrap="square" rtlCol="0">
            <a:spAutoFit/>
          </a:bodyPr>
          <a:lstStyle/>
          <a:p>
            <a:r>
              <a:rPr lang="en-GB"/>
              <a:t>(October 24, 2019)</a:t>
            </a:r>
            <a:endParaRPr lang="en-US"/>
          </a:p>
        </p:txBody>
      </p:sp>
    </p:spTree>
    <p:extLst>
      <p:ext uri="{BB962C8B-B14F-4D97-AF65-F5344CB8AC3E}">
        <p14:creationId xmlns:p14="http://schemas.microsoft.com/office/powerpoint/2010/main" val="476025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D7F69-83A4-407C-96E3-CB703EB38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575" y="2215755"/>
            <a:ext cx="8685604" cy="4885653"/>
          </a:xfrm>
          <a:prstGeom prst="rect">
            <a:avLst/>
          </a:prstGeom>
        </p:spPr>
      </p:pic>
      <p:sp>
        <p:nvSpPr>
          <p:cNvPr id="4" name="Date Placeholder 3">
            <a:extLst>
              <a:ext uri="{FF2B5EF4-FFF2-40B4-BE49-F238E27FC236}">
                <a16:creationId xmlns:a16="http://schemas.microsoft.com/office/drawing/2014/main" id="{0A330FE7-6C68-413D-B7D0-BE4D87B174F6}"/>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FCCF0075-E8F2-48E8-9B23-A0F46D4C3CAC}"/>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9E109333-5B7B-4251-8112-2D440BF49098}"/>
              </a:ext>
            </a:extLst>
          </p:cNvPr>
          <p:cNvSpPr>
            <a:spLocks noGrp="1"/>
          </p:cNvSpPr>
          <p:nvPr>
            <p:ph type="sldNum" sz="quarter" idx="12"/>
          </p:nvPr>
        </p:nvSpPr>
        <p:spPr/>
        <p:txBody>
          <a:bodyPr/>
          <a:lstStyle/>
          <a:p>
            <a:pPr>
              <a:defRPr/>
            </a:pPr>
            <a:fld id="{C919DEF3-38EA-44F2-924B-3AA3B76DF1B8}" type="slidenum">
              <a:rPr lang="en-GB" altLang="en-US" smtClean="0"/>
              <a:pPr>
                <a:defRPr/>
              </a:pPr>
              <a:t>2</a:t>
            </a:fld>
            <a:endParaRPr lang="en-GB" altLang="en-US"/>
          </a:p>
        </p:txBody>
      </p:sp>
      <p:pic>
        <p:nvPicPr>
          <p:cNvPr id="8" name="Picture 7">
            <a:extLst>
              <a:ext uri="{FF2B5EF4-FFF2-40B4-BE49-F238E27FC236}">
                <a16:creationId xmlns:a16="http://schemas.microsoft.com/office/drawing/2014/main" id="{1B1A86DF-D9BB-4E81-8F12-BE231F42BB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16016" y="116632"/>
            <a:ext cx="3960440" cy="2140321"/>
          </a:xfrm>
          <a:prstGeom prst="rect">
            <a:avLst/>
          </a:prstGeom>
        </p:spPr>
      </p:pic>
      <p:sp>
        <p:nvSpPr>
          <p:cNvPr id="10" name="TextBox 9">
            <a:extLst>
              <a:ext uri="{FF2B5EF4-FFF2-40B4-BE49-F238E27FC236}">
                <a16:creationId xmlns:a16="http://schemas.microsoft.com/office/drawing/2014/main" id="{350BC04C-A620-4B0C-8644-1B88161D8927}"/>
              </a:ext>
            </a:extLst>
          </p:cNvPr>
          <p:cNvSpPr txBox="1"/>
          <p:nvPr/>
        </p:nvSpPr>
        <p:spPr>
          <a:xfrm>
            <a:off x="719572" y="1556792"/>
            <a:ext cx="3312367" cy="646331"/>
          </a:xfrm>
          <a:prstGeom prst="rect">
            <a:avLst/>
          </a:prstGeom>
          <a:noFill/>
        </p:spPr>
        <p:txBody>
          <a:bodyPr wrap="square" rtlCol="0">
            <a:spAutoFit/>
          </a:bodyPr>
          <a:lstStyle/>
          <a:p>
            <a:r>
              <a:rPr lang="en-GB"/>
              <a:t>Main linac is a 1.3GHz SCRF module with six 5-cell cavities </a:t>
            </a:r>
          </a:p>
        </p:txBody>
      </p:sp>
      <p:sp>
        <p:nvSpPr>
          <p:cNvPr id="11" name="TextBox 10">
            <a:extLst>
              <a:ext uri="{FF2B5EF4-FFF2-40B4-BE49-F238E27FC236}">
                <a16:creationId xmlns:a16="http://schemas.microsoft.com/office/drawing/2014/main" id="{8A26599B-89CF-4591-95B6-6760E2388216}"/>
              </a:ext>
            </a:extLst>
          </p:cNvPr>
          <p:cNvSpPr txBox="1"/>
          <p:nvPr/>
        </p:nvSpPr>
        <p:spPr>
          <a:xfrm>
            <a:off x="4644008" y="2331539"/>
            <a:ext cx="1042273" cy="369332"/>
          </a:xfrm>
          <a:prstGeom prst="rect">
            <a:avLst/>
          </a:prstGeom>
          <a:solidFill>
            <a:schemeClr val="bg1"/>
          </a:solidFill>
          <a:ln>
            <a:solidFill>
              <a:schemeClr val="tx1"/>
            </a:solidFill>
          </a:ln>
        </p:spPr>
        <p:txBody>
          <a:bodyPr wrap="none" rtlCol="0">
            <a:spAutoFit/>
          </a:bodyPr>
          <a:lstStyle/>
          <a:p>
            <a:r>
              <a:rPr lang="en-GB">
                <a:solidFill>
                  <a:schemeClr val="accent1"/>
                </a:solidFill>
              </a:rPr>
              <a:t>±36MeV</a:t>
            </a:r>
            <a:endParaRPr lang="en-US">
              <a:solidFill>
                <a:schemeClr val="accent1"/>
              </a:solidFill>
            </a:endParaRPr>
          </a:p>
        </p:txBody>
      </p:sp>
      <p:sp>
        <p:nvSpPr>
          <p:cNvPr id="12" name="TextBox 11">
            <a:extLst>
              <a:ext uri="{FF2B5EF4-FFF2-40B4-BE49-F238E27FC236}">
                <a16:creationId xmlns:a16="http://schemas.microsoft.com/office/drawing/2014/main" id="{A55BEAC6-99FD-4AF4-97AF-5CFB0B4EC58C}"/>
              </a:ext>
            </a:extLst>
          </p:cNvPr>
          <p:cNvSpPr txBox="1"/>
          <p:nvPr/>
        </p:nvSpPr>
        <p:spPr>
          <a:xfrm>
            <a:off x="102866" y="3375654"/>
            <a:ext cx="787395" cy="369332"/>
          </a:xfrm>
          <a:prstGeom prst="rect">
            <a:avLst/>
          </a:prstGeom>
          <a:solidFill>
            <a:schemeClr val="bg1"/>
          </a:solidFill>
          <a:ln>
            <a:solidFill>
              <a:schemeClr val="tx1"/>
            </a:solidFill>
          </a:ln>
        </p:spPr>
        <p:txBody>
          <a:bodyPr wrap="none" rtlCol="0">
            <a:spAutoFit/>
          </a:bodyPr>
          <a:lstStyle/>
          <a:p>
            <a:r>
              <a:rPr lang="en-GB">
                <a:solidFill>
                  <a:schemeClr val="accent1"/>
                </a:solidFill>
              </a:rPr>
              <a:t>6MeV</a:t>
            </a:r>
            <a:endParaRPr lang="en-US">
              <a:solidFill>
                <a:schemeClr val="accent1"/>
              </a:solidFill>
            </a:endParaRPr>
          </a:p>
        </p:txBody>
      </p:sp>
      <p:sp>
        <p:nvSpPr>
          <p:cNvPr id="13" name="TextBox 12">
            <a:extLst>
              <a:ext uri="{FF2B5EF4-FFF2-40B4-BE49-F238E27FC236}">
                <a16:creationId xmlns:a16="http://schemas.microsoft.com/office/drawing/2014/main" id="{05CBB99B-8CC4-4AE1-9B99-1038039E7555}"/>
              </a:ext>
            </a:extLst>
          </p:cNvPr>
          <p:cNvSpPr txBox="1"/>
          <p:nvPr/>
        </p:nvSpPr>
        <p:spPr>
          <a:xfrm>
            <a:off x="8282757" y="3284984"/>
            <a:ext cx="787395" cy="369332"/>
          </a:xfrm>
          <a:prstGeom prst="rect">
            <a:avLst/>
          </a:prstGeom>
          <a:solidFill>
            <a:schemeClr val="bg1"/>
          </a:solidFill>
          <a:ln>
            <a:solidFill>
              <a:schemeClr val="tx1"/>
            </a:solidFill>
          </a:ln>
        </p:spPr>
        <p:txBody>
          <a:bodyPr wrap="none" rtlCol="0">
            <a:spAutoFit/>
          </a:bodyPr>
          <a:lstStyle/>
          <a:p>
            <a:r>
              <a:rPr lang="en-GB">
                <a:solidFill>
                  <a:schemeClr val="accent1"/>
                </a:solidFill>
              </a:rPr>
              <a:t>6MeV</a:t>
            </a:r>
            <a:endParaRPr lang="en-US">
              <a:solidFill>
                <a:schemeClr val="accent1"/>
              </a:solidFill>
            </a:endParaRPr>
          </a:p>
        </p:txBody>
      </p:sp>
      <p:sp>
        <p:nvSpPr>
          <p:cNvPr id="14" name="TextBox 13">
            <a:extLst>
              <a:ext uri="{FF2B5EF4-FFF2-40B4-BE49-F238E27FC236}">
                <a16:creationId xmlns:a16="http://schemas.microsoft.com/office/drawing/2014/main" id="{4D3ABC1A-14DD-40F3-BF2B-DC93F0A1A92F}"/>
              </a:ext>
            </a:extLst>
          </p:cNvPr>
          <p:cNvSpPr txBox="1"/>
          <p:nvPr/>
        </p:nvSpPr>
        <p:spPr>
          <a:xfrm>
            <a:off x="7164288" y="5363924"/>
            <a:ext cx="1377300" cy="369332"/>
          </a:xfrm>
          <a:prstGeom prst="rect">
            <a:avLst/>
          </a:prstGeom>
          <a:solidFill>
            <a:schemeClr val="bg1"/>
          </a:solidFill>
          <a:ln>
            <a:solidFill>
              <a:schemeClr val="tx1"/>
            </a:solidFill>
          </a:ln>
        </p:spPr>
        <p:txBody>
          <a:bodyPr wrap="none" rtlCol="0">
            <a:spAutoFit/>
          </a:bodyPr>
          <a:lstStyle/>
          <a:p>
            <a:r>
              <a:rPr lang="en-GB">
                <a:solidFill>
                  <a:schemeClr val="accent1"/>
                </a:solidFill>
              </a:rPr>
              <a:t>42-150MeV</a:t>
            </a:r>
            <a:endParaRPr lang="en-US">
              <a:solidFill>
                <a:schemeClr val="accent1"/>
              </a:solidFill>
            </a:endParaRPr>
          </a:p>
        </p:txBody>
      </p:sp>
      <p:sp>
        <p:nvSpPr>
          <p:cNvPr id="15" name="TextBox 14">
            <a:extLst>
              <a:ext uri="{FF2B5EF4-FFF2-40B4-BE49-F238E27FC236}">
                <a16:creationId xmlns:a16="http://schemas.microsoft.com/office/drawing/2014/main" id="{F0AE84A4-68B3-4475-8ED7-50493F292B94}"/>
              </a:ext>
            </a:extLst>
          </p:cNvPr>
          <p:cNvSpPr txBox="1"/>
          <p:nvPr/>
        </p:nvSpPr>
        <p:spPr>
          <a:xfrm>
            <a:off x="6372200" y="4206163"/>
            <a:ext cx="2116798" cy="369332"/>
          </a:xfrm>
          <a:prstGeom prst="rect">
            <a:avLst/>
          </a:prstGeom>
          <a:solidFill>
            <a:schemeClr val="bg1"/>
          </a:solidFill>
          <a:ln>
            <a:solidFill>
              <a:schemeClr val="tx1"/>
            </a:solidFill>
          </a:ln>
        </p:spPr>
        <p:txBody>
          <a:bodyPr wrap="none" rtlCol="0">
            <a:spAutoFit/>
          </a:bodyPr>
          <a:lstStyle/>
          <a:p>
            <a:r>
              <a:rPr lang="en-GB">
                <a:solidFill>
                  <a:schemeClr val="accent1"/>
                </a:solidFill>
              </a:rPr>
              <a:t>42,78,114,150MeV</a:t>
            </a:r>
            <a:endParaRPr lang="en-US">
              <a:solidFill>
                <a:schemeClr val="accent1"/>
              </a:solidFill>
            </a:endParaRPr>
          </a:p>
        </p:txBody>
      </p:sp>
      <p:sp>
        <p:nvSpPr>
          <p:cNvPr id="16" name="Title 1">
            <a:extLst>
              <a:ext uri="{FF2B5EF4-FFF2-40B4-BE49-F238E27FC236}">
                <a16:creationId xmlns:a16="http://schemas.microsoft.com/office/drawing/2014/main" id="{05811145-F856-4EEF-A50D-9285602EE0CE}"/>
              </a:ext>
            </a:extLst>
          </p:cNvPr>
          <p:cNvSpPr>
            <a:spLocks noGrp="1"/>
          </p:cNvSpPr>
          <p:nvPr>
            <p:ph type="title"/>
          </p:nvPr>
        </p:nvSpPr>
        <p:spPr>
          <a:xfrm>
            <a:off x="719572" y="476672"/>
            <a:ext cx="3312367" cy="594295"/>
          </a:xfrm>
        </p:spPr>
        <p:txBody>
          <a:bodyPr/>
          <a:lstStyle/>
          <a:p>
            <a:r>
              <a:rPr lang="en-GB"/>
              <a:t>Layout &amp; Parameters</a:t>
            </a:r>
            <a:endParaRPr lang="en-US"/>
          </a:p>
        </p:txBody>
      </p:sp>
      <p:sp>
        <p:nvSpPr>
          <p:cNvPr id="18" name="TextBox 17">
            <a:extLst>
              <a:ext uri="{FF2B5EF4-FFF2-40B4-BE49-F238E27FC236}">
                <a16:creationId xmlns:a16="http://schemas.microsoft.com/office/drawing/2014/main" id="{2BF6526A-FF10-4898-9DD4-86C6A5022C6A}"/>
              </a:ext>
            </a:extLst>
          </p:cNvPr>
          <p:cNvSpPr txBox="1"/>
          <p:nvPr/>
        </p:nvSpPr>
        <p:spPr>
          <a:xfrm>
            <a:off x="-43497" y="2382497"/>
            <a:ext cx="1080120" cy="369332"/>
          </a:xfrm>
          <a:prstGeom prst="rect">
            <a:avLst/>
          </a:prstGeom>
          <a:noFill/>
        </p:spPr>
        <p:txBody>
          <a:bodyPr wrap="square" rtlCol="0">
            <a:spAutoFit/>
          </a:bodyPr>
          <a:lstStyle/>
          <a:p>
            <a:r>
              <a:rPr lang="en-GB"/>
              <a:t>Source</a:t>
            </a:r>
          </a:p>
        </p:txBody>
      </p:sp>
      <p:sp>
        <p:nvSpPr>
          <p:cNvPr id="19" name="TextBox 18">
            <a:extLst>
              <a:ext uri="{FF2B5EF4-FFF2-40B4-BE49-F238E27FC236}">
                <a16:creationId xmlns:a16="http://schemas.microsoft.com/office/drawing/2014/main" id="{5E0D98ED-2A4A-48CD-8557-7FC532A04526}"/>
              </a:ext>
            </a:extLst>
          </p:cNvPr>
          <p:cNvSpPr txBox="1"/>
          <p:nvPr/>
        </p:nvSpPr>
        <p:spPr>
          <a:xfrm>
            <a:off x="-67668" y="2993637"/>
            <a:ext cx="2376264" cy="369332"/>
          </a:xfrm>
          <a:prstGeom prst="rect">
            <a:avLst/>
          </a:prstGeom>
          <a:noFill/>
        </p:spPr>
        <p:txBody>
          <a:bodyPr wrap="square" rtlCol="0">
            <a:spAutoFit/>
          </a:bodyPr>
          <a:lstStyle/>
          <a:p>
            <a:r>
              <a:rPr lang="en-GB"/>
              <a:t>Injector cryomodule</a:t>
            </a:r>
          </a:p>
        </p:txBody>
      </p:sp>
      <p:sp>
        <p:nvSpPr>
          <p:cNvPr id="20" name="TextBox 19">
            <a:extLst>
              <a:ext uri="{FF2B5EF4-FFF2-40B4-BE49-F238E27FC236}">
                <a16:creationId xmlns:a16="http://schemas.microsoft.com/office/drawing/2014/main" id="{D7902B35-E220-4E33-9C9C-F72C96A17B82}"/>
              </a:ext>
            </a:extLst>
          </p:cNvPr>
          <p:cNvSpPr txBox="1"/>
          <p:nvPr/>
        </p:nvSpPr>
        <p:spPr>
          <a:xfrm>
            <a:off x="3961616" y="2718175"/>
            <a:ext cx="2583905" cy="369332"/>
          </a:xfrm>
          <a:prstGeom prst="rect">
            <a:avLst/>
          </a:prstGeom>
          <a:noFill/>
        </p:spPr>
        <p:txBody>
          <a:bodyPr wrap="square" rtlCol="0">
            <a:spAutoFit/>
          </a:bodyPr>
          <a:lstStyle/>
          <a:p>
            <a:r>
              <a:rPr lang="en-GB"/>
              <a:t>Main linac cryomodule</a:t>
            </a:r>
          </a:p>
        </p:txBody>
      </p:sp>
      <p:sp>
        <p:nvSpPr>
          <p:cNvPr id="21" name="TextBox 20">
            <a:extLst>
              <a:ext uri="{FF2B5EF4-FFF2-40B4-BE49-F238E27FC236}">
                <a16:creationId xmlns:a16="http://schemas.microsoft.com/office/drawing/2014/main" id="{06B84128-B69E-41C6-9BB4-6DA359EAB098}"/>
              </a:ext>
            </a:extLst>
          </p:cNvPr>
          <p:cNvSpPr txBox="1"/>
          <p:nvPr/>
        </p:nvSpPr>
        <p:spPr>
          <a:xfrm>
            <a:off x="8284044" y="2347306"/>
            <a:ext cx="786108" cy="646331"/>
          </a:xfrm>
          <a:prstGeom prst="rect">
            <a:avLst/>
          </a:prstGeom>
          <a:noFill/>
        </p:spPr>
        <p:txBody>
          <a:bodyPr wrap="square" rtlCol="0">
            <a:spAutoFit/>
          </a:bodyPr>
          <a:lstStyle/>
          <a:p>
            <a:pPr algn="ctr"/>
            <a:r>
              <a:rPr lang="en-GB"/>
              <a:t>Beam stop</a:t>
            </a:r>
          </a:p>
        </p:txBody>
      </p:sp>
      <p:sp>
        <p:nvSpPr>
          <p:cNvPr id="22" name="TextBox 21">
            <a:extLst>
              <a:ext uri="{FF2B5EF4-FFF2-40B4-BE49-F238E27FC236}">
                <a16:creationId xmlns:a16="http://schemas.microsoft.com/office/drawing/2014/main" id="{33E76F49-5989-4C6E-B867-E4CEC61A89F9}"/>
              </a:ext>
            </a:extLst>
          </p:cNvPr>
          <p:cNvSpPr txBox="1"/>
          <p:nvPr/>
        </p:nvSpPr>
        <p:spPr>
          <a:xfrm>
            <a:off x="4418348" y="3568209"/>
            <a:ext cx="1394743" cy="646331"/>
          </a:xfrm>
          <a:prstGeom prst="rect">
            <a:avLst/>
          </a:prstGeom>
          <a:noFill/>
        </p:spPr>
        <p:txBody>
          <a:bodyPr wrap="square" rtlCol="0">
            <a:spAutoFit/>
          </a:bodyPr>
          <a:lstStyle/>
          <a:p>
            <a:pPr algn="ctr"/>
            <a:r>
              <a:rPr lang="en-GB"/>
              <a:t>Diagnostic line</a:t>
            </a:r>
          </a:p>
        </p:txBody>
      </p:sp>
      <p:sp>
        <p:nvSpPr>
          <p:cNvPr id="23" name="TextBox 22">
            <a:extLst>
              <a:ext uri="{FF2B5EF4-FFF2-40B4-BE49-F238E27FC236}">
                <a16:creationId xmlns:a16="http://schemas.microsoft.com/office/drawing/2014/main" id="{9F9F53C3-B6FF-4A9B-A511-DBEB5ED51C4E}"/>
              </a:ext>
            </a:extLst>
          </p:cNvPr>
          <p:cNvSpPr txBox="1"/>
          <p:nvPr/>
        </p:nvSpPr>
        <p:spPr>
          <a:xfrm>
            <a:off x="6822723" y="3853142"/>
            <a:ext cx="1215752" cy="369332"/>
          </a:xfrm>
          <a:prstGeom prst="rect">
            <a:avLst/>
          </a:prstGeom>
          <a:noFill/>
        </p:spPr>
        <p:txBody>
          <a:bodyPr wrap="square" rtlCol="0">
            <a:spAutoFit/>
          </a:bodyPr>
          <a:lstStyle/>
          <a:p>
            <a:r>
              <a:rPr lang="en-GB"/>
              <a:t>Splitter A</a:t>
            </a:r>
          </a:p>
        </p:txBody>
      </p:sp>
      <p:sp>
        <p:nvSpPr>
          <p:cNvPr id="24" name="TextBox 23">
            <a:extLst>
              <a:ext uri="{FF2B5EF4-FFF2-40B4-BE49-F238E27FC236}">
                <a16:creationId xmlns:a16="http://schemas.microsoft.com/office/drawing/2014/main" id="{203455C2-B661-4B90-B275-E3790D562EA2}"/>
              </a:ext>
            </a:extLst>
          </p:cNvPr>
          <p:cNvSpPr txBox="1"/>
          <p:nvPr/>
        </p:nvSpPr>
        <p:spPr>
          <a:xfrm>
            <a:off x="1948682" y="3771519"/>
            <a:ext cx="1215752" cy="369332"/>
          </a:xfrm>
          <a:prstGeom prst="rect">
            <a:avLst/>
          </a:prstGeom>
          <a:noFill/>
        </p:spPr>
        <p:txBody>
          <a:bodyPr wrap="square" rtlCol="0">
            <a:spAutoFit/>
          </a:bodyPr>
          <a:lstStyle/>
          <a:p>
            <a:r>
              <a:rPr lang="en-GB"/>
              <a:t>Splitter B</a:t>
            </a:r>
          </a:p>
        </p:txBody>
      </p:sp>
      <p:sp>
        <p:nvSpPr>
          <p:cNvPr id="25" name="TextBox 24">
            <a:extLst>
              <a:ext uri="{FF2B5EF4-FFF2-40B4-BE49-F238E27FC236}">
                <a16:creationId xmlns:a16="http://schemas.microsoft.com/office/drawing/2014/main" id="{3DA2D111-BF7E-45A5-B482-4815621CAE83}"/>
              </a:ext>
            </a:extLst>
          </p:cNvPr>
          <p:cNvSpPr txBox="1"/>
          <p:nvPr/>
        </p:nvSpPr>
        <p:spPr>
          <a:xfrm>
            <a:off x="8172400" y="4774321"/>
            <a:ext cx="762451" cy="369332"/>
          </a:xfrm>
          <a:prstGeom prst="rect">
            <a:avLst/>
          </a:prstGeom>
          <a:noFill/>
        </p:spPr>
        <p:txBody>
          <a:bodyPr wrap="square" rtlCol="0">
            <a:spAutoFit/>
          </a:bodyPr>
          <a:lstStyle/>
          <a:p>
            <a:r>
              <a:rPr lang="en-GB"/>
              <a:t>Arc A</a:t>
            </a:r>
          </a:p>
        </p:txBody>
      </p:sp>
      <p:sp>
        <p:nvSpPr>
          <p:cNvPr id="26" name="TextBox 25">
            <a:extLst>
              <a:ext uri="{FF2B5EF4-FFF2-40B4-BE49-F238E27FC236}">
                <a16:creationId xmlns:a16="http://schemas.microsoft.com/office/drawing/2014/main" id="{37B74DA3-399C-4292-9AEC-043AF60E8A87}"/>
              </a:ext>
            </a:extLst>
          </p:cNvPr>
          <p:cNvSpPr txBox="1"/>
          <p:nvPr/>
        </p:nvSpPr>
        <p:spPr>
          <a:xfrm>
            <a:off x="923947" y="4937457"/>
            <a:ext cx="762451" cy="369332"/>
          </a:xfrm>
          <a:prstGeom prst="rect">
            <a:avLst/>
          </a:prstGeom>
          <a:noFill/>
        </p:spPr>
        <p:txBody>
          <a:bodyPr wrap="square" rtlCol="0">
            <a:spAutoFit/>
          </a:bodyPr>
          <a:lstStyle/>
          <a:p>
            <a:r>
              <a:rPr lang="en-GB"/>
              <a:t>Arc B</a:t>
            </a:r>
          </a:p>
        </p:txBody>
      </p:sp>
      <p:sp>
        <p:nvSpPr>
          <p:cNvPr id="27" name="TextBox 26">
            <a:extLst>
              <a:ext uri="{FF2B5EF4-FFF2-40B4-BE49-F238E27FC236}">
                <a16:creationId xmlns:a16="http://schemas.microsoft.com/office/drawing/2014/main" id="{55B01F81-935D-4B9E-8CA5-23D926D44C68}"/>
              </a:ext>
            </a:extLst>
          </p:cNvPr>
          <p:cNvSpPr txBox="1"/>
          <p:nvPr/>
        </p:nvSpPr>
        <p:spPr>
          <a:xfrm>
            <a:off x="1606765" y="5766747"/>
            <a:ext cx="1429026" cy="369332"/>
          </a:xfrm>
          <a:prstGeom prst="rect">
            <a:avLst/>
          </a:prstGeom>
          <a:noFill/>
        </p:spPr>
        <p:txBody>
          <a:bodyPr wrap="square" rtlCol="0">
            <a:spAutoFit/>
          </a:bodyPr>
          <a:lstStyle/>
          <a:p>
            <a:r>
              <a:rPr lang="en-GB"/>
              <a:t>Transition B</a:t>
            </a:r>
          </a:p>
        </p:txBody>
      </p:sp>
      <p:sp>
        <p:nvSpPr>
          <p:cNvPr id="28" name="TextBox 27">
            <a:extLst>
              <a:ext uri="{FF2B5EF4-FFF2-40B4-BE49-F238E27FC236}">
                <a16:creationId xmlns:a16="http://schemas.microsoft.com/office/drawing/2014/main" id="{4B8AD149-A462-4E0D-BCD0-7418AB973432}"/>
              </a:ext>
            </a:extLst>
          </p:cNvPr>
          <p:cNvSpPr txBox="1"/>
          <p:nvPr/>
        </p:nvSpPr>
        <p:spPr>
          <a:xfrm>
            <a:off x="6822723" y="5766747"/>
            <a:ext cx="1429026" cy="369332"/>
          </a:xfrm>
          <a:prstGeom prst="rect">
            <a:avLst/>
          </a:prstGeom>
          <a:noFill/>
        </p:spPr>
        <p:txBody>
          <a:bodyPr wrap="square" rtlCol="0">
            <a:spAutoFit/>
          </a:bodyPr>
          <a:lstStyle/>
          <a:p>
            <a:r>
              <a:rPr lang="en-GB"/>
              <a:t>Transition A</a:t>
            </a:r>
          </a:p>
        </p:txBody>
      </p:sp>
      <p:sp>
        <p:nvSpPr>
          <p:cNvPr id="29" name="TextBox 28">
            <a:extLst>
              <a:ext uri="{FF2B5EF4-FFF2-40B4-BE49-F238E27FC236}">
                <a16:creationId xmlns:a16="http://schemas.microsoft.com/office/drawing/2014/main" id="{6D898CC7-D889-43B7-8A38-591EFD709CF1}"/>
              </a:ext>
            </a:extLst>
          </p:cNvPr>
          <p:cNvSpPr txBox="1"/>
          <p:nvPr/>
        </p:nvSpPr>
        <p:spPr>
          <a:xfrm>
            <a:off x="4584043" y="5766747"/>
            <a:ext cx="1063352" cy="369332"/>
          </a:xfrm>
          <a:prstGeom prst="rect">
            <a:avLst/>
          </a:prstGeom>
          <a:noFill/>
        </p:spPr>
        <p:txBody>
          <a:bodyPr wrap="square" rtlCol="0">
            <a:spAutoFit/>
          </a:bodyPr>
          <a:lstStyle/>
          <a:p>
            <a:r>
              <a:rPr lang="en-GB"/>
              <a:t>Straight</a:t>
            </a:r>
          </a:p>
        </p:txBody>
      </p:sp>
      <p:pic>
        <p:nvPicPr>
          <p:cNvPr id="30" name="Picture 29">
            <a:extLst>
              <a:ext uri="{FF2B5EF4-FFF2-40B4-BE49-F238E27FC236}">
                <a16:creationId xmlns:a16="http://schemas.microsoft.com/office/drawing/2014/main" id="{356DEB62-5107-4470-B5A8-667948F21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658" y="4653136"/>
            <a:ext cx="2276412" cy="830554"/>
          </a:xfrm>
          <a:prstGeom prst="rect">
            <a:avLst/>
          </a:prstGeom>
        </p:spPr>
      </p:pic>
    </p:spTree>
    <p:extLst>
      <p:ext uri="{BB962C8B-B14F-4D97-AF65-F5344CB8AC3E}">
        <p14:creationId xmlns:p14="http://schemas.microsoft.com/office/powerpoint/2010/main" val="266511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131-E0DC-4986-92E4-F8BDF835E989}"/>
              </a:ext>
            </a:extLst>
          </p:cNvPr>
          <p:cNvSpPr>
            <a:spLocks noGrp="1"/>
          </p:cNvSpPr>
          <p:nvPr>
            <p:ph type="title"/>
          </p:nvPr>
        </p:nvSpPr>
        <p:spPr/>
        <p:txBody>
          <a:bodyPr/>
          <a:lstStyle/>
          <a:p>
            <a:r>
              <a:rPr lang="en-GB"/>
              <a:t>Get the 107x107 real matrices?</a:t>
            </a:r>
            <a:endParaRPr lang="en-US"/>
          </a:p>
        </p:txBody>
      </p:sp>
      <p:sp>
        <p:nvSpPr>
          <p:cNvPr id="3" name="Content Placeholder 2">
            <a:extLst>
              <a:ext uri="{FF2B5EF4-FFF2-40B4-BE49-F238E27FC236}">
                <a16:creationId xmlns:a16="http://schemas.microsoft.com/office/drawing/2014/main" id="{AB94D943-2525-4878-B47B-D4DAD64C229B}"/>
              </a:ext>
            </a:extLst>
          </p:cNvPr>
          <p:cNvSpPr>
            <a:spLocks noGrp="1"/>
          </p:cNvSpPr>
          <p:nvPr>
            <p:ph idx="1"/>
          </p:nvPr>
        </p:nvSpPr>
        <p:spPr/>
        <p:txBody>
          <a:bodyPr/>
          <a:lstStyle/>
          <a:p>
            <a:r>
              <a:rPr lang="en-GB" dirty="0"/>
              <a:t>Scott says this takes too long</a:t>
            </a:r>
          </a:p>
          <a:p>
            <a:r>
              <a:rPr lang="en-GB" dirty="0"/>
              <a:t>Turns out it’s OK if we only do it occasionally</a:t>
            </a:r>
          </a:p>
          <a:p>
            <a:pPr lvl="1"/>
            <a:r>
              <a:rPr lang="en-GB" dirty="0"/>
              <a:t>Kirsten did it in 1-2 hours</a:t>
            </a:r>
          </a:p>
          <a:p>
            <a:r>
              <a:rPr lang="en-GB" dirty="0"/>
              <a:t>Why did we want to do this? (once)</a:t>
            </a:r>
          </a:p>
          <a:p>
            <a:pPr lvl="1"/>
            <a:r>
              <a:rPr lang="en-GB" dirty="0"/>
              <a:t>This will show any swapped, disconnected or backwards BPMs as “wrong-looking” rows</a:t>
            </a:r>
          </a:p>
          <a:p>
            <a:pPr lvl="1"/>
            <a:r>
              <a:rPr lang="en-GB" dirty="0"/>
              <a:t>Any swapped, disconnected or backwards correctors as “wrong-looking” columns</a:t>
            </a:r>
          </a:p>
        </p:txBody>
      </p:sp>
      <p:sp>
        <p:nvSpPr>
          <p:cNvPr id="4" name="Date Placeholder 3">
            <a:extLst>
              <a:ext uri="{FF2B5EF4-FFF2-40B4-BE49-F238E27FC236}">
                <a16:creationId xmlns:a16="http://schemas.microsoft.com/office/drawing/2014/main" id="{CD23D9CD-E88A-460C-8397-6B39950D0BE0}"/>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D11159F4-F28F-4B44-9C9C-72BA091748E0}"/>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B04CF901-D2F7-4F6F-94B2-1061AB4724F7}"/>
              </a:ext>
            </a:extLst>
          </p:cNvPr>
          <p:cNvSpPr>
            <a:spLocks noGrp="1"/>
          </p:cNvSpPr>
          <p:nvPr>
            <p:ph type="sldNum" sz="quarter" idx="12"/>
          </p:nvPr>
        </p:nvSpPr>
        <p:spPr/>
        <p:txBody>
          <a:bodyPr/>
          <a:lstStyle/>
          <a:p>
            <a:pPr>
              <a:defRPr/>
            </a:pPr>
            <a:fld id="{C919DEF3-38EA-44F2-924B-3AA3B76DF1B8}" type="slidenum">
              <a:rPr lang="en-GB" altLang="en-US" smtClean="0"/>
              <a:pPr>
                <a:defRPr/>
              </a:pPr>
              <a:t>20</a:t>
            </a:fld>
            <a:endParaRPr lang="en-GB" altLang="en-US" dirty="0"/>
          </a:p>
        </p:txBody>
      </p:sp>
    </p:spTree>
    <p:extLst>
      <p:ext uri="{BB962C8B-B14F-4D97-AF65-F5344CB8AC3E}">
        <p14:creationId xmlns:p14="http://schemas.microsoft.com/office/powerpoint/2010/main" val="180858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2630-E605-42BC-9083-119F2841AE27}"/>
              </a:ext>
            </a:extLst>
          </p:cNvPr>
          <p:cNvSpPr>
            <a:spLocks noGrp="1"/>
          </p:cNvSpPr>
          <p:nvPr>
            <p:ph type="title"/>
          </p:nvPr>
        </p:nvSpPr>
        <p:spPr/>
        <p:txBody>
          <a:bodyPr/>
          <a:lstStyle/>
          <a:p>
            <a:r>
              <a:rPr lang="en-GB"/>
              <a:t>Real Machine Response Matrix</a:t>
            </a:r>
            <a:endParaRPr lang="en-US"/>
          </a:p>
        </p:txBody>
      </p:sp>
      <p:pic>
        <p:nvPicPr>
          <p:cNvPr id="8" name="Content Placeholder 7">
            <a:extLst>
              <a:ext uri="{FF2B5EF4-FFF2-40B4-BE49-F238E27FC236}">
                <a16:creationId xmlns:a16="http://schemas.microsoft.com/office/drawing/2014/main" id="{2FAF464C-8705-4B68-BB64-CDC5E0EE7D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62242"/>
            <a:ext cx="8229600" cy="4401879"/>
          </a:xfrm>
        </p:spPr>
      </p:pic>
      <p:sp>
        <p:nvSpPr>
          <p:cNvPr id="4" name="Date Placeholder 3">
            <a:extLst>
              <a:ext uri="{FF2B5EF4-FFF2-40B4-BE49-F238E27FC236}">
                <a16:creationId xmlns:a16="http://schemas.microsoft.com/office/drawing/2014/main" id="{775BDCA6-9011-4D22-AD34-20FF7E715636}"/>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900C84F4-A0CA-4CFD-BD1F-2678B7ACB096}"/>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6320796F-88C3-41AC-A282-B6BA8F1AADBD}"/>
              </a:ext>
            </a:extLst>
          </p:cNvPr>
          <p:cNvSpPr>
            <a:spLocks noGrp="1"/>
          </p:cNvSpPr>
          <p:nvPr>
            <p:ph type="sldNum" sz="quarter" idx="12"/>
          </p:nvPr>
        </p:nvSpPr>
        <p:spPr/>
        <p:txBody>
          <a:bodyPr/>
          <a:lstStyle/>
          <a:p>
            <a:pPr>
              <a:defRPr/>
            </a:pPr>
            <a:fld id="{C919DEF3-38EA-44F2-924B-3AA3B76DF1B8}" type="slidenum">
              <a:rPr lang="en-GB" altLang="en-US" smtClean="0"/>
              <a:pPr>
                <a:defRPr/>
              </a:pPr>
              <a:t>21</a:t>
            </a:fld>
            <a:endParaRPr lang="en-GB" altLang="en-US"/>
          </a:p>
        </p:txBody>
      </p:sp>
      <p:sp>
        <p:nvSpPr>
          <p:cNvPr id="7" name="TextBox 6">
            <a:extLst>
              <a:ext uri="{FF2B5EF4-FFF2-40B4-BE49-F238E27FC236}">
                <a16:creationId xmlns:a16="http://schemas.microsoft.com/office/drawing/2014/main" id="{70B88869-DC2E-485A-9B59-80FEAC4C3692}"/>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586945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B6CF-5115-4B43-8C86-B0BDD3B939AD}"/>
              </a:ext>
            </a:extLst>
          </p:cNvPr>
          <p:cNvSpPr>
            <a:spLocks noGrp="1"/>
          </p:cNvSpPr>
          <p:nvPr>
            <p:ph type="title"/>
          </p:nvPr>
        </p:nvSpPr>
        <p:spPr/>
        <p:txBody>
          <a:bodyPr/>
          <a:lstStyle/>
          <a:p>
            <a:r>
              <a:rPr lang="en-GB"/>
              <a:t>and the Y BPM Plane</a:t>
            </a:r>
            <a:endParaRPr lang="en-US"/>
          </a:p>
        </p:txBody>
      </p:sp>
      <p:pic>
        <p:nvPicPr>
          <p:cNvPr id="8" name="Content Placeholder 7">
            <a:extLst>
              <a:ext uri="{FF2B5EF4-FFF2-40B4-BE49-F238E27FC236}">
                <a16:creationId xmlns:a16="http://schemas.microsoft.com/office/drawing/2014/main" id="{46E93658-5A20-497E-A86D-68AE39C0C6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55419"/>
            <a:ext cx="8229600" cy="4415525"/>
          </a:xfrm>
        </p:spPr>
      </p:pic>
      <p:sp>
        <p:nvSpPr>
          <p:cNvPr id="4" name="Date Placeholder 3">
            <a:extLst>
              <a:ext uri="{FF2B5EF4-FFF2-40B4-BE49-F238E27FC236}">
                <a16:creationId xmlns:a16="http://schemas.microsoft.com/office/drawing/2014/main" id="{D8351F54-56FC-4C40-AA0C-DF2F8ED3B0D5}"/>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88866E71-F8C1-40E4-9DE4-932A1448F6A7}"/>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C29E65C-7FA3-4687-9608-E727D1E231D2}"/>
              </a:ext>
            </a:extLst>
          </p:cNvPr>
          <p:cNvSpPr>
            <a:spLocks noGrp="1"/>
          </p:cNvSpPr>
          <p:nvPr>
            <p:ph type="sldNum" sz="quarter" idx="12"/>
          </p:nvPr>
        </p:nvSpPr>
        <p:spPr/>
        <p:txBody>
          <a:bodyPr/>
          <a:lstStyle/>
          <a:p>
            <a:pPr>
              <a:defRPr/>
            </a:pPr>
            <a:fld id="{C919DEF3-38EA-44F2-924B-3AA3B76DF1B8}" type="slidenum">
              <a:rPr lang="en-GB" altLang="en-US" smtClean="0"/>
              <a:pPr>
                <a:defRPr/>
              </a:pPr>
              <a:t>22</a:t>
            </a:fld>
            <a:endParaRPr lang="en-GB" altLang="en-US"/>
          </a:p>
        </p:txBody>
      </p:sp>
      <p:sp>
        <p:nvSpPr>
          <p:cNvPr id="9" name="TextBox 8">
            <a:extLst>
              <a:ext uri="{FF2B5EF4-FFF2-40B4-BE49-F238E27FC236}">
                <a16:creationId xmlns:a16="http://schemas.microsoft.com/office/drawing/2014/main" id="{F0AC621B-EAD8-473F-9DAA-C002C93ABBEC}"/>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3661222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21BC-026D-4ED4-9E1A-AC8159536746}"/>
              </a:ext>
            </a:extLst>
          </p:cNvPr>
          <p:cNvSpPr>
            <a:spLocks noGrp="1"/>
          </p:cNvSpPr>
          <p:nvPr>
            <p:ph type="title"/>
          </p:nvPr>
        </p:nvSpPr>
        <p:spPr/>
        <p:txBody>
          <a:bodyPr/>
          <a:lstStyle/>
          <a:p>
            <a:r>
              <a:rPr lang="en-GB"/>
              <a:t>Source of Tune Variation</a:t>
            </a:r>
            <a:endParaRPr lang="en-US"/>
          </a:p>
        </p:txBody>
      </p:sp>
      <p:sp>
        <p:nvSpPr>
          <p:cNvPr id="3" name="Content Placeholder 2">
            <a:extLst>
              <a:ext uri="{FF2B5EF4-FFF2-40B4-BE49-F238E27FC236}">
                <a16:creationId xmlns:a16="http://schemas.microsoft.com/office/drawing/2014/main" id="{7674B4A3-7892-4BE9-B85D-E27627E4C6D3}"/>
              </a:ext>
            </a:extLst>
          </p:cNvPr>
          <p:cNvSpPr>
            <a:spLocks noGrp="1"/>
          </p:cNvSpPr>
          <p:nvPr>
            <p:ph idx="1"/>
          </p:nvPr>
        </p:nvSpPr>
        <p:spPr/>
        <p:txBody>
          <a:bodyPr/>
          <a:lstStyle/>
          <a:p>
            <a:r>
              <a:rPr lang="en-GB"/>
              <a:t>Around Nov-07 I noticed the main source of tune variation was day-to-day variations in tunes (maybe from beam energy changes from the RF) and not section-to-section variations through the FFA line</a:t>
            </a:r>
          </a:p>
          <a:p>
            <a:pPr lvl="1"/>
            <a:r>
              <a:rPr lang="en-GB"/>
              <a:t>Wrote a program to generate artificial response matrices using just flat tunes, or flat tunes per FFA section</a:t>
            </a:r>
            <a:endParaRPr lang="en-US"/>
          </a:p>
        </p:txBody>
      </p:sp>
      <p:sp>
        <p:nvSpPr>
          <p:cNvPr id="4" name="Date Placeholder 3">
            <a:extLst>
              <a:ext uri="{FF2B5EF4-FFF2-40B4-BE49-F238E27FC236}">
                <a16:creationId xmlns:a16="http://schemas.microsoft.com/office/drawing/2014/main" id="{65C49F1F-D8C0-42C8-B7C3-C764488D7219}"/>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CF8F5D8A-FDD7-4F61-81AB-F370B517439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05FF9F28-0F46-4357-A40E-78854D63BE52}"/>
              </a:ext>
            </a:extLst>
          </p:cNvPr>
          <p:cNvSpPr>
            <a:spLocks noGrp="1"/>
          </p:cNvSpPr>
          <p:nvPr>
            <p:ph type="sldNum" sz="quarter" idx="12"/>
          </p:nvPr>
        </p:nvSpPr>
        <p:spPr/>
        <p:txBody>
          <a:bodyPr/>
          <a:lstStyle/>
          <a:p>
            <a:pPr>
              <a:defRPr/>
            </a:pPr>
            <a:fld id="{C919DEF3-38EA-44F2-924B-3AA3B76DF1B8}" type="slidenum">
              <a:rPr lang="en-GB" altLang="en-US" smtClean="0"/>
              <a:pPr>
                <a:defRPr/>
              </a:pPr>
              <a:t>23</a:t>
            </a:fld>
            <a:endParaRPr lang="en-GB" altLang="en-US"/>
          </a:p>
        </p:txBody>
      </p:sp>
    </p:spTree>
    <p:extLst>
      <p:ext uri="{BB962C8B-B14F-4D97-AF65-F5344CB8AC3E}">
        <p14:creationId xmlns:p14="http://schemas.microsoft.com/office/powerpoint/2010/main" val="137971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528A-169D-4CF1-8D7D-B862F388691D}"/>
              </a:ext>
            </a:extLst>
          </p:cNvPr>
          <p:cNvSpPr>
            <a:spLocks noGrp="1"/>
          </p:cNvSpPr>
          <p:nvPr>
            <p:ph type="title"/>
          </p:nvPr>
        </p:nvSpPr>
        <p:spPr/>
        <p:txBody>
          <a:bodyPr/>
          <a:lstStyle/>
          <a:p>
            <a:r>
              <a:rPr lang="en-GB"/>
              <a:t>get_all_tunes</a:t>
            </a:r>
            <a:endParaRPr lang="en-US"/>
          </a:p>
        </p:txBody>
      </p:sp>
      <p:sp>
        <p:nvSpPr>
          <p:cNvPr id="4" name="Date Placeholder 3">
            <a:extLst>
              <a:ext uri="{FF2B5EF4-FFF2-40B4-BE49-F238E27FC236}">
                <a16:creationId xmlns:a16="http://schemas.microsoft.com/office/drawing/2014/main" id="{2DB8DEC0-1CAE-4F54-9BA9-D7C39C37C9B6}"/>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6FD9A282-ADC6-4399-A25F-C225FD9D6048}"/>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D7728A89-E4B6-4731-98B4-1794BF20D76D}"/>
              </a:ext>
            </a:extLst>
          </p:cNvPr>
          <p:cNvSpPr>
            <a:spLocks noGrp="1"/>
          </p:cNvSpPr>
          <p:nvPr>
            <p:ph type="sldNum" sz="quarter" idx="12"/>
          </p:nvPr>
        </p:nvSpPr>
        <p:spPr/>
        <p:txBody>
          <a:bodyPr/>
          <a:lstStyle/>
          <a:p>
            <a:pPr>
              <a:defRPr/>
            </a:pPr>
            <a:fld id="{C919DEF3-38EA-44F2-924B-3AA3B76DF1B8}" type="slidenum">
              <a:rPr lang="en-GB" altLang="en-US" smtClean="0"/>
              <a:pPr>
                <a:defRPr/>
              </a:pPr>
              <a:t>24</a:t>
            </a:fld>
            <a:endParaRPr lang="en-GB" altLang="en-US"/>
          </a:p>
        </p:txBody>
      </p:sp>
      <p:pic>
        <p:nvPicPr>
          <p:cNvPr id="9" name="Content Placeholder 8">
            <a:extLst>
              <a:ext uri="{FF2B5EF4-FFF2-40B4-BE49-F238E27FC236}">
                <a16:creationId xmlns:a16="http://schemas.microsoft.com/office/drawing/2014/main" id="{3775D8E1-9CBB-4C9B-B818-DF23FA7E52EF}"/>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3798630" y="1600200"/>
            <a:ext cx="4877826" cy="4525963"/>
          </a:xfrm>
          <a:prstGeom prst="rect">
            <a:avLst/>
          </a:prstGeom>
        </p:spPr>
      </p:pic>
      <p:sp>
        <p:nvSpPr>
          <p:cNvPr id="10" name="Content Placeholder 2">
            <a:extLst>
              <a:ext uri="{FF2B5EF4-FFF2-40B4-BE49-F238E27FC236}">
                <a16:creationId xmlns:a16="http://schemas.microsoft.com/office/drawing/2014/main" id="{AC3050A6-D7DD-44FA-9893-E23D054402EA}"/>
              </a:ext>
            </a:extLst>
          </p:cNvPr>
          <p:cNvSpPr txBox="1">
            <a:spLocks/>
          </p:cNvSpPr>
          <p:nvPr/>
        </p:nvSpPr>
        <p:spPr bwMode="auto">
          <a:xfrm>
            <a:off x="457200" y="1600200"/>
            <a:ext cx="33227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Script produces orbit bumps</a:t>
            </a:r>
          </a:p>
          <a:p>
            <a:pPr lvl="1"/>
            <a:r>
              <a:rPr lang="en-GB"/>
              <a:t>Puts in beam screens as necessary</a:t>
            </a:r>
          </a:p>
          <a:p>
            <a:r>
              <a:rPr lang="en-GB"/>
              <a:t>Derives tune from the Fourier transform of the bumps </a:t>
            </a:r>
            <a:endParaRPr lang="en-US"/>
          </a:p>
        </p:txBody>
      </p:sp>
      <p:sp>
        <p:nvSpPr>
          <p:cNvPr id="8" name="TextBox 7">
            <a:extLst>
              <a:ext uri="{FF2B5EF4-FFF2-40B4-BE49-F238E27FC236}">
                <a16:creationId xmlns:a16="http://schemas.microsoft.com/office/drawing/2014/main" id="{361C3CE3-4544-45E1-A71A-DACB17772A19}"/>
              </a:ext>
            </a:extLst>
          </p:cNvPr>
          <p:cNvSpPr txBox="1"/>
          <p:nvPr/>
        </p:nvSpPr>
        <p:spPr>
          <a:xfrm>
            <a:off x="6948264" y="2276872"/>
            <a:ext cx="2602633" cy="369332"/>
          </a:xfrm>
          <a:prstGeom prst="rect">
            <a:avLst/>
          </a:prstGeom>
          <a:noFill/>
        </p:spPr>
        <p:txBody>
          <a:bodyPr wrap="square" rtlCol="0">
            <a:spAutoFit/>
          </a:bodyPr>
          <a:lstStyle/>
          <a:p>
            <a:r>
              <a:rPr lang="en-GB"/>
              <a:t>(November 7, 2019)</a:t>
            </a:r>
            <a:endParaRPr lang="en-US"/>
          </a:p>
        </p:txBody>
      </p:sp>
    </p:spTree>
    <p:extLst>
      <p:ext uri="{BB962C8B-B14F-4D97-AF65-F5344CB8AC3E}">
        <p14:creationId xmlns:p14="http://schemas.microsoft.com/office/powerpoint/2010/main" val="369436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a:t>Multi-turn Response Matrix</a:t>
            </a:r>
            <a:endParaRPr lang="en-US"/>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25</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C251315-CC92-45A3-8E91-0AF497CD2334}"/>
              </a:ext>
            </a:extLst>
          </p:cNvPr>
          <p:cNvSpPr/>
          <p:nvPr/>
        </p:nvSpPr>
        <p:spPr>
          <a:xfrm>
            <a:off x="3268494" y="2072010"/>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817C62B-8C8E-4583-8683-EA17397130A8}"/>
              </a:ext>
            </a:extLst>
          </p:cNvPr>
          <p:cNvSpPr/>
          <p:nvPr/>
        </p:nvSpPr>
        <p:spPr>
          <a:xfrm>
            <a:off x="5006503" y="1987704"/>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2F535A6-179E-4D1F-AE02-AB766C6202DE}"/>
              </a:ext>
            </a:extLst>
          </p:cNvPr>
          <p:cNvSpPr/>
          <p:nvPr/>
        </p:nvSpPr>
        <p:spPr>
          <a:xfrm>
            <a:off x="6731540" y="2081374"/>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F5EA702F-1A0A-49A3-8171-7FB5135E02FB}"/>
              </a:ext>
            </a:extLst>
          </p:cNvPr>
          <p:cNvSpPr/>
          <p:nvPr/>
        </p:nvSpPr>
        <p:spPr>
          <a:xfrm>
            <a:off x="5003260" y="2230382"/>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D32F4B4-2B1B-4DD0-9805-603BF0CAE772}"/>
              </a:ext>
            </a:extLst>
          </p:cNvPr>
          <p:cNvSpPr/>
          <p:nvPr/>
        </p:nvSpPr>
        <p:spPr>
          <a:xfrm>
            <a:off x="6742889" y="2339596"/>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D3BF30F-8E2B-4BDF-BBFD-931C55FFB02A}"/>
              </a:ext>
            </a:extLst>
          </p:cNvPr>
          <p:cNvSpPr/>
          <p:nvPr/>
        </p:nvSpPr>
        <p:spPr>
          <a:xfrm>
            <a:off x="6731451" y="2564377"/>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8905692A-D355-49BE-B598-7FCBA7FB71B0}"/>
              </a:ext>
            </a:extLst>
          </p:cNvPr>
          <p:cNvSpPr/>
          <p:nvPr/>
        </p:nvSpPr>
        <p:spPr>
          <a:xfrm>
            <a:off x="3253158" y="4029124"/>
            <a:ext cx="489759"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3935788"/>
            <a:ext cx="672873" cy="43291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72CD8243-0B0C-4092-904B-E6604BDD9CE8}"/>
              </a:ext>
            </a:extLst>
          </p:cNvPr>
          <p:cNvSpPr/>
          <p:nvPr/>
        </p:nvSpPr>
        <p:spPr>
          <a:xfrm>
            <a:off x="5015514" y="4111862"/>
            <a:ext cx="460182" cy="150726"/>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3927552"/>
            <a:ext cx="658372" cy="396822"/>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A9F25CE1-1B4D-42CD-A65B-844A0B334C7F}"/>
              </a:ext>
            </a:extLst>
          </p:cNvPr>
          <p:cNvSpPr/>
          <p:nvPr/>
        </p:nvSpPr>
        <p:spPr>
          <a:xfrm>
            <a:off x="6724633" y="4021720"/>
            <a:ext cx="492768" cy="22749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08540"/>
            <a:ext cx="682181" cy="455448"/>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a:t>Two S1 corrector bumps should in theory give a set of phase advances through all turns at once, including turn-to-turn advances, plus phase space oval for each turn</a:t>
            </a:r>
            <a:endParaRPr lang="en-US"/>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6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sz="3600" dirty="0"/>
              <a:t>Multi-turn Response Matrix with Correction in RX Combiners</a:t>
            </a:r>
            <a:endParaRPr lang="en-US" sz="3600" dirty="0"/>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December 2020</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FFA’20</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26</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4945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4004622"/>
            <a:ext cx="672873" cy="29306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4026479"/>
            <a:ext cx="658372" cy="271155"/>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88792"/>
            <a:ext cx="682181" cy="26087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dirty="0"/>
              <a:t>The RX lines are set to steer the beam correctly back into the MLC.  Enforced this using SVD with large weights targeting the beam to its previous position in RX.</a:t>
            </a:r>
            <a:endParaRPr lang="en-US" dirty="0"/>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DE2FB08-D85B-4B16-A3BB-10F25E8BE9C5}"/>
              </a:ext>
            </a:extLst>
          </p:cNvPr>
          <p:cNvCxnSpPr>
            <a:cxnSpLocks/>
          </p:cNvCxnSpPr>
          <p:nvPr/>
        </p:nvCxnSpPr>
        <p:spPr>
          <a:xfrm>
            <a:off x="3250149" y="2156916"/>
            <a:ext cx="4912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5DDD263-BF04-46DC-ABFB-40F3F8821F07}"/>
              </a:ext>
            </a:extLst>
          </p:cNvPr>
          <p:cNvCxnSpPr>
            <a:cxnSpLocks/>
          </p:cNvCxnSpPr>
          <p:nvPr/>
        </p:nvCxnSpPr>
        <p:spPr>
          <a:xfrm>
            <a:off x="4998484" y="2420888"/>
            <a:ext cx="3164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D782458-4F50-40C1-9686-2D6779D56089}"/>
              </a:ext>
            </a:extLst>
          </p:cNvPr>
          <p:cNvCxnSpPr>
            <a:cxnSpLocks/>
          </p:cNvCxnSpPr>
          <p:nvPr/>
        </p:nvCxnSpPr>
        <p:spPr>
          <a:xfrm>
            <a:off x="6724633" y="2691073"/>
            <a:ext cx="14578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0EAFEB4-DE0A-45B6-B89F-8468B07BBE94}"/>
              </a:ext>
            </a:extLst>
          </p:cNvPr>
          <p:cNvCxnSpPr>
            <a:cxnSpLocks/>
            <a:endCxn id="49" idx="1"/>
          </p:cNvCxnSpPr>
          <p:nvPr/>
        </p:nvCxnSpPr>
        <p:spPr>
          <a:xfrm>
            <a:off x="3263341" y="4145251"/>
            <a:ext cx="464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18C1937-BA1A-41B2-88CC-FFE9280AC0A7}"/>
              </a:ext>
            </a:extLst>
          </p:cNvPr>
          <p:cNvCxnSpPr>
            <a:cxnSpLocks/>
          </p:cNvCxnSpPr>
          <p:nvPr/>
        </p:nvCxnSpPr>
        <p:spPr>
          <a:xfrm>
            <a:off x="5014609" y="4142254"/>
            <a:ext cx="4538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141BFA3-AED0-4BEA-9C4C-3E78FC474DB2}"/>
              </a:ext>
            </a:extLst>
          </p:cNvPr>
          <p:cNvCxnSpPr>
            <a:cxnSpLocks/>
          </p:cNvCxnSpPr>
          <p:nvPr/>
        </p:nvCxnSpPr>
        <p:spPr>
          <a:xfrm>
            <a:off x="6715838" y="4152243"/>
            <a:ext cx="4731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4679CDDE-A854-41D9-8979-C91B63717F0E}"/>
              </a:ext>
            </a:extLst>
          </p:cNvPr>
          <p:cNvSpPr/>
          <p:nvPr/>
        </p:nvSpPr>
        <p:spPr>
          <a:xfrm>
            <a:off x="3011639" y="2068634"/>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1" name="Rectangle: Rounded Corners 100">
            <a:extLst>
              <a:ext uri="{FF2B5EF4-FFF2-40B4-BE49-F238E27FC236}">
                <a16:creationId xmlns:a16="http://schemas.microsoft.com/office/drawing/2014/main" id="{66A5A822-F904-4822-AF16-FFA5EE7FC09B}"/>
              </a:ext>
            </a:extLst>
          </p:cNvPr>
          <p:cNvSpPr/>
          <p:nvPr/>
        </p:nvSpPr>
        <p:spPr>
          <a:xfrm>
            <a:off x="4740777" y="234448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2" name="Rectangle: Rounded Corners 101">
            <a:extLst>
              <a:ext uri="{FF2B5EF4-FFF2-40B4-BE49-F238E27FC236}">
                <a16:creationId xmlns:a16="http://schemas.microsoft.com/office/drawing/2014/main" id="{AF3F43C1-9687-4DCD-A696-E73271C47688}"/>
              </a:ext>
            </a:extLst>
          </p:cNvPr>
          <p:cNvSpPr/>
          <p:nvPr/>
        </p:nvSpPr>
        <p:spPr>
          <a:xfrm>
            <a:off x="6474643" y="2600592"/>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3" name="Rectangle: Rounded Corners 102">
            <a:extLst>
              <a:ext uri="{FF2B5EF4-FFF2-40B4-BE49-F238E27FC236}">
                <a16:creationId xmlns:a16="http://schemas.microsoft.com/office/drawing/2014/main" id="{32424EA2-514B-4B64-9D1D-278E9EA9AB7A}"/>
              </a:ext>
            </a:extLst>
          </p:cNvPr>
          <p:cNvSpPr/>
          <p:nvPr/>
        </p:nvSpPr>
        <p:spPr>
          <a:xfrm>
            <a:off x="6478583" y="406797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4" name="Rectangle: Rounded Corners 103">
            <a:extLst>
              <a:ext uri="{FF2B5EF4-FFF2-40B4-BE49-F238E27FC236}">
                <a16:creationId xmlns:a16="http://schemas.microsoft.com/office/drawing/2014/main" id="{49DAF18D-A086-4A48-ADD4-933CBC607B2B}"/>
              </a:ext>
            </a:extLst>
          </p:cNvPr>
          <p:cNvSpPr/>
          <p:nvPr/>
        </p:nvSpPr>
        <p:spPr>
          <a:xfrm>
            <a:off x="4745091" y="4063553"/>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5" name="Rectangle: Rounded Corners 104">
            <a:extLst>
              <a:ext uri="{FF2B5EF4-FFF2-40B4-BE49-F238E27FC236}">
                <a16:creationId xmlns:a16="http://schemas.microsoft.com/office/drawing/2014/main" id="{53B94390-9BCF-4E8A-9DE8-967B0B21E14F}"/>
              </a:ext>
            </a:extLst>
          </p:cNvPr>
          <p:cNvSpPr/>
          <p:nvPr/>
        </p:nvSpPr>
        <p:spPr>
          <a:xfrm>
            <a:off x="3009087" y="4062195"/>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Tree>
    <p:extLst>
      <p:ext uri="{BB962C8B-B14F-4D97-AF65-F5344CB8AC3E}">
        <p14:creationId xmlns:p14="http://schemas.microsoft.com/office/powerpoint/2010/main" val="3221734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9ADE-7ADC-4293-BDC8-5CB078097624}"/>
              </a:ext>
            </a:extLst>
          </p:cNvPr>
          <p:cNvSpPr>
            <a:spLocks noGrp="1"/>
          </p:cNvSpPr>
          <p:nvPr>
            <p:ph type="title"/>
          </p:nvPr>
        </p:nvSpPr>
        <p:spPr/>
        <p:txBody>
          <a:bodyPr/>
          <a:lstStyle/>
          <a:p>
            <a:r>
              <a:rPr lang="en-GB"/>
              <a:t>2-Turn Generated Response Matrix</a:t>
            </a:r>
            <a:endParaRPr lang="en-US"/>
          </a:p>
        </p:txBody>
      </p:sp>
      <p:pic>
        <p:nvPicPr>
          <p:cNvPr id="8" name="Content Placeholder 7">
            <a:extLst>
              <a:ext uri="{FF2B5EF4-FFF2-40B4-BE49-F238E27FC236}">
                <a16:creationId xmlns:a16="http://schemas.microsoft.com/office/drawing/2014/main" id="{E1764953-6248-42F4-926E-BD2922B4C4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9630"/>
            <a:ext cx="8229600" cy="4387103"/>
          </a:xfrm>
        </p:spPr>
      </p:pic>
      <p:sp>
        <p:nvSpPr>
          <p:cNvPr id="4" name="Date Placeholder 3">
            <a:extLst>
              <a:ext uri="{FF2B5EF4-FFF2-40B4-BE49-F238E27FC236}">
                <a16:creationId xmlns:a16="http://schemas.microsoft.com/office/drawing/2014/main" id="{3F047B80-3870-454C-9B83-3ACC95EC436F}"/>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832FB69D-8431-439E-BB15-4838A12384F2}"/>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4AA8CADA-E1EF-4259-A8B5-89EA1A593CD5}"/>
              </a:ext>
            </a:extLst>
          </p:cNvPr>
          <p:cNvSpPr>
            <a:spLocks noGrp="1"/>
          </p:cNvSpPr>
          <p:nvPr>
            <p:ph type="sldNum" sz="quarter" idx="12"/>
          </p:nvPr>
        </p:nvSpPr>
        <p:spPr/>
        <p:txBody>
          <a:bodyPr/>
          <a:lstStyle/>
          <a:p>
            <a:pPr>
              <a:defRPr/>
            </a:pPr>
            <a:fld id="{C919DEF3-38EA-44F2-924B-3AA3B76DF1B8}" type="slidenum">
              <a:rPr lang="en-GB" altLang="en-US" smtClean="0"/>
              <a:pPr>
                <a:defRPr/>
              </a:pPr>
              <a:t>27</a:t>
            </a:fld>
            <a:endParaRPr lang="en-GB" altLang="en-US"/>
          </a:p>
        </p:txBody>
      </p:sp>
      <p:sp>
        <p:nvSpPr>
          <p:cNvPr id="9" name="TextBox 8">
            <a:extLst>
              <a:ext uri="{FF2B5EF4-FFF2-40B4-BE49-F238E27FC236}">
                <a16:creationId xmlns:a16="http://schemas.microsoft.com/office/drawing/2014/main" id="{907AD381-00C9-49C3-8346-F811E302F4C5}"/>
              </a:ext>
            </a:extLst>
          </p:cNvPr>
          <p:cNvSpPr txBox="1"/>
          <p:nvPr/>
        </p:nvSpPr>
        <p:spPr>
          <a:xfrm>
            <a:off x="3347864" y="1329464"/>
            <a:ext cx="2602633" cy="369332"/>
          </a:xfrm>
          <a:prstGeom prst="rect">
            <a:avLst/>
          </a:prstGeom>
          <a:noFill/>
        </p:spPr>
        <p:txBody>
          <a:bodyPr wrap="square" rtlCol="0">
            <a:spAutoFit/>
          </a:bodyPr>
          <a:lstStyle/>
          <a:p>
            <a:r>
              <a:rPr lang="en-GB"/>
              <a:t>Uses constant tunes</a:t>
            </a:r>
            <a:endParaRPr lang="en-US"/>
          </a:p>
        </p:txBody>
      </p:sp>
      <p:sp>
        <p:nvSpPr>
          <p:cNvPr id="10" name="TextBox 9">
            <a:extLst>
              <a:ext uri="{FF2B5EF4-FFF2-40B4-BE49-F238E27FC236}">
                <a16:creationId xmlns:a16="http://schemas.microsoft.com/office/drawing/2014/main" id="{3E0C1FCA-DEDF-44CB-B252-92D1241A632E}"/>
              </a:ext>
            </a:extLst>
          </p:cNvPr>
          <p:cNvSpPr txBox="1"/>
          <p:nvPr/>
        </p:nvSpPr>
        <p:spPr>
          <a:xfrm>
            <a:off x="1307232" y="1329464"/>
            <a:ext cx="855712" cy="369332"/>
          </a:xfrm>
          <a:prstGeom prst="rect">
            <a:avLst/>
          </a:prstGeom>
          <a:noFill/>
        </p:spPr>
        <p:txBody>
          <a:bodyPr wrap="square" rtlCol="0">
            <a:spAutoFit/>
          </a:bodyPr>
          <a:lstStyle/>
          <a:p>
            <a:r>
              <a:rPr lang="en-GB"/>
              <a:t>x </a:t>
            </a:r>
            <a:r>
              <a:rPr lang="en-GB">
                <a:sym typeface="Wingdings" panose="05000000000000000000" pitchFamily="2" charset="2"/>
              </a:rPr>
              <a:t> x</a:t>
            </a:r>
            <a:endParaRPr lang="en-US"/>
          </a:p>
        </p:txBody>
      </p:sp>
      <p:sp>
        <p:nvSpPr>
          <p:cNvPr id="11" name="TextBox 10">
            <a:extLst>
              <a:ext uri="{FF2B5EF4-FFF2-40B4-BE49-F238E27FC236}">
                <a16:creationId xmlns:a16="http://schemas.microsoft.com/office/drawing/2014/main" id="{C4DC3AAE-7754-4BBB-86CA-0BCD5D1E2B3A}"/>
              </a:ext>
            </a:extLst>
          </p:cNvPr>
          <p:cNvSpPr txBox="1"/>
          <p:nvPr/>
        </p:nvSpPr>
        <p:spPr>
          <a:xfrm>
            <a:off x="6553200" y="1300298"/>
            <a:ext cx="855712" cy="369332"/>
          </a:xfrm>
          <a:prstGeom prst="rect">
            <a:avLst/>
          </a:prstGeom>
          <a:noFill/>
        </p:spPr>
        <p:txBody>
          <a:bodyPr wrap="square" rtlCol="0">
            <a:spAutoFit/>
          </a:bodyPr>
          <a:lstStyle/>
          <a:p>
            <a:r>
              <a:rPr lang="en-GB"/>
              <a:t>y </a:t>
            </a:r>
            <a:r>
              <a:rPr lang="en-GB">
                <a:sym typeface="Wingdings" panose="05000000000000000000" pitchFamily="2" charset="2"/>
              </a:rPr>
              <a:t> y</a:t>
            </a:r>
            <a:endParaRPr lang="en-US"/>
          </a:p>
        </p:txBody>
      </p:sp>
      <p:sp>
        <p:nvSpPr>
          <p:cNvPr id="12" name="TextBox 11">
            <a:extLst>
              <a:ext uri="{FF2B5EF4-FFF2-40B4-BE49-F238E27FC236}">
                <a16:creationId xmlns:a16="http://schemas.microsoft.com/office/drawing/2014/main" id="{57763BCF-8846-4022-8669-1699C80E7B5C}"/>
              </a:ext>
            </a:extLst>
          </p:cNvPr>
          <p:cNvSpPr txBox="1"/>
          <p:nvPr/>
        </p:nvSpPr>
        <p:spPr>
          <a:xfrm>
            <a:off x="2492152" y="2745688"/>
            <a:ext cx="1647800" cy="369332"/>
          </a:xfrm>
          <a:prstGeom prst="rect">
            <a:avLst/>
          </a:prstGeom>
          <a:noFill/>
        </p:spPr>
        <p:txBody>
          <a:bodyPr wrap="square" rtlCol="0">
            <a:spAutoFit/>
          </a:bodyPr>
          <a:lstStyle/>
          <a:p>
            <a:r>
              <a:rPr lang="en-GB"/>
              <a:t>Turn 1 BPMs</a:t>
            </a:r>
            <a:endParaRPr lang="en-US"/>
          </a:p>
        </p:txBody>
      </p:sp>
      <p:sp>
        <p:nvSpPr>
          <p:cNvPr id="13" name="TextBox 12">
            <a:extLst>
              <a:ext uri="{FF2B5EF4-FFF2-40B4-BE49-F238E27FC236}">
                <a16:creationId xmlns:a16="http://schemas.microsoft.com/office/drawing/2014/main" id="{8F0DBC4F-2614-45C5-983F-2765AE2F0A63}"/>
              </a:ext>
            </a:extLst>
          </p:cNvPr>
          <p:cNvSpPr txBox="1"/>
          <p:nvPr/>
        </p:nvSpPr>
        <p:spPr>
          <a:xfrm>
            <a:off x="2492152" y="4581128"/>
            <a:ext cx="1647800" cy="369332"/>
          </a:xfrm>
          <a:prstGeom prst="rect">
            <a:avLst/>
          </a:prstGeom>
          <a:noFill/>
        </p:spPr>
        <p:txBody>
          <a:bodyPr wrap="square" rtlCol="0">
            <a:spAutoFit/>
          </a:bodyPr>
          <a:lstStyle/>
          <a:p>
            <a:r>
              <a:rPr lang="en-GB"/>
              <a:t>Turn 2 BPMs</a:t>
            </a:r>
            <a:endParaRPr lang="en-US"/>
          </a:p>
        </p:txBody>
      </p:sp>
    </p:spTree>
    <p:extLst>
      <p:ext uri="{BB962C8B-B14F-4D97-AF65-F5344CB8AC3E}">
        <p14:creationId xmlns:p14="http://schemas.microsoft.com/office/powerpoint/2010/main" val="94739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136-96CD-4496-8E5E-DE27FE835E02}"/>
              </a:ext>
            </a:extLst>
          </p:cNvPr>
          <p:cNvSpPr>
            <a:spLocks noGrp="1"/>
          </p:cNvSpPr>
          <p:nvPr>
            <p:ph type="title"/>
          </p:nvPr>
        </p:nvSpPr>
        <p:spPr/>
        <p:txBody>
          <a:bodyPr/>
          <a:lstStyle/>
          <a:p>
            <a:r>
              <a:rPr lang="en-GB" dirty="0"/>
              <a:t>Two Turns Uncorrected</a:t>
            </a:r>
            <a:endParaRPr lang="en-US" dirty="0"/>
          </a:p>
        </p:txBody>
      </p:sp>
      <p:pic>
        <p:nvPicPr>
          <p:cNvPr id="8" name="Content Placeholder 7">
            <a:extLst>
              <a:ext uri="{FF2B5EF4-FFF2-40B4-BE49-F238E27FC236}">
                <a16:creationId xmlns:a16="http://schemas.microsoft.com/office/drawing/2014/main" id="{495F1422-7F4C-4198-9041-A088D9CCC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 y="1142206"/>
            <a:ext cx="9145269" cy="5715794"/>
          </a:xfrm>
        </p:spPr>
      </p:pic>
      <p:sp>
        <p:nvSpPr>
          <p:cNvPr id="4" name="Date Placeholder 3">
            <a:extLst>
              <a:ext uri="{FF2B5EF4-FFF2-40B4-BE49-F238E27FC236}">
                <a16:creationId xmlns:a16="http://schemas.microsoft.com/office/drawing/2014/main" id="{AF225636-4D5A-402A-9DD4-A01008EF46CC}"/>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B91AB333-AD73-45FB-A946-29F70332C8F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75886075-48AA-4BDD-AA1E-4663CC85973C}"/>
              </a:ext>
            </a:extLst>
          </p:cNvPr>
          <p:cNvSpPr>
            <a:spLocks noGrp="1"/>
          </p:cNvSpPr>
          <p:nvPr>
            <p:ph type="sldNum" sz="quarter" idx="12"/>
          </p:nvPr>
        </p:nvSpPr>
        <p:spPr/>
        <p:txBody>
          <a:bodyPr/>
          <a:lstStyle/>
          <a:p>
            <a:pPr>
              <a:defRPr/>
            </a:pPr>
            <a:fld id="{C919DEF3-38EA-44F2-924B-3AA3B76DF1B8}" type="slidenum">
              <a:rPr lang="en-GB" altLang="en-US" smtClean="0"/>
              <a:pPr>
                <a:defRPr/>
              </a:pPr>
              <a:t>28</a:t>
            </a:fld>
            <a:endParaRPr lang="en-GB" altLang="en-US"/>
          </a:p>
        </p:txBody>
      </p:sp>
      <p:sp>
        <p:nvSpPr>
          <p:cNvPr id="7" name="TextBox 6">
            <a:extLst>
              <a:ext uri="{FF2B5EF4-FFF2-40B4-BE49-F238E27FC236}">
                <a16:creationId xmlns:a16="http://schemas.microsoft.com/office/drawing/2014/main" id="{E5579FF8-4122-4376-A68D-CACF5C4EF8EF}"/>
              </a:ext>
            </a:extLst>
          </p:cNvPr>
          <p:cNvSpPr txBox="1"/>
          <p:nvPr/>
        </p:nvSpPr>
        <p:spPr>
          <a:xfrm>
            <a:off x="7020272" y="136525"/>
            <a:ext cx="2602633" cy="369332"/>
          </a:xfrm>
          <a:prstGeom prst="rect">
            <a:avLst/>
          </a:prstGeom>
          <a:noFill/>
        </p:spPr>
        <p:txBody>
          <a:bodyPr wrap="square" rtlCol="0">
            <a:spAutoFit/>
          </a:bodyPr>
          <a:lstStyle/>
          <a:p>
            <a:r>
              <a:rPr lang="en-GB" dirty="0"/>
              <a:t>(October 23, 2019)</a:t>
            </a:r>
            <a:endParaRPr lang="en-US" dirty="0"/>
          </a:p>
        </p:txBody>
      </p:sp>
    </p:spTree>
    <p:extLst>
      <p:ext uri="{BB962C8B-B14F-4D97-AF65-F5344CB8AC3E}">
        <p14:creationId xmlns:p14="http://schemas.microsoft.com/office/powerpoint/2010/main" val="3610882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32F1-CE29-455F-9313-AB9635E866C6}"/>
              </a:ext>
            </a:extLst>
          </p:cNvPr>
          <p:cNvSpPr>
            <a:spLocks noGrp="1"/>
          </p:cNvSpPr>
          <p:nvPr>
            <p:ph type="title"/>
          </p:nvPr>
        </p:nvSpPr>
        <p:spPr/>
        <p:txBody>
          <a:bodyPr/>
          <a:lstStyle/>
          <a:p>
            <a:r>
              <a:rPr lang="en-GB" dirty="0"/>
              <a:t>Two Turns Corrected with SVD</a:t>
            </a:r>
            <a:endParaRPr lang="en-US" dirty="0"/>
          </a:p>
        </p:txBody>
      </p:sp>
      <p:pic>
        <p:nvPicPr>
          <p:cNvPr id="8" name="Content Placeholder 7">
            <a:extLst>
              <a:ext uri="{FF2B5EF4-FFF2-40B4-BE49-F238E27FC236}">
                <a16:creationId xmlns:a16="http://schemas.microsoft.com/office/drawing/2014/main" id="{2784CC24-7262-4DD6-84F3-3988F7A11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74869"/>
            <a:ext cx="5832528" cy="2213070"/>
          </a:xfrm>
        </p:spPr>
      </p:pic>
      <p:sp>
        <p:nvSpPr>
          <p:cNvPr id="4" name="Date Placeholder 3">
            <a:extLst>
              <a:ext uri="{FF2B5EF4-FFF2-40B4-BE49-F238E27FC236}">
                <a16:creationId xmlns:a16="http://schemas.microsoft.com/office/drawing/2014/main" id="{5FB4195C-FC19-442D-98AC-98125C073EF0}"/>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FEC730F5-0608-4A6C-9545-7B5B723E0145}"/>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929CB36F-8539-4A75-B01B-8ABD63FB5C09}"/>
              </a:ext>
            </a:extLst>
          </p:cNvPr>
          <p:cNvSpPr>
            <a:spLocks noGrp="1"/>
          </p:cNvSpPr>
          <p:nvPr>
            <p:ph type="sldNum" sz="quarter" idx="12"/>
          </p:nvPr>
        </p:nvSpPr>
        <p:spPr/>
        <p:txBody>
          <a:bodyPr/>
          <a:lstStyle/>
          <a:p>
            <a:pPr>
              <a:defRPr/>
            </a:pPr>
            <a:fld id="{C919DEF3-38EA-44F2-924B-3AA3B76DF1B8}" type="slidenum">
              <a:rPr lang="en-GB" altLang="en-US" smtClean="0"/>
              <a:pPr>
                <a:defRPr/>
              </a:pPr>
              <a:t>29</a:t>
            </a:fld>
            <a:endParaRPr lang="en-GB" altLang="en-US"/>
          </a:p>
        </p:txBody>
      </p:sp>
      <p:pic>
        <p:nvPicPr>
          <p:cNvPr id="10" name="Picture 9">
            <a:extLst>
              <a:ext uri="{FF2B5EF4-FFF2-40B4-BE49-F238E27FC236}">
                <a16:creationId xmlns:a16="http://schemas.microsoft.com/office/drawing/2014/main" id="{5C5B578A-F06C-423B-9200-CB491D908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00064"/>
            <a:ext cx="5832528" cy="2188516"/>
          </a:xfrm>
          <a:prstGeom prst="rect">
            <a:avLst/>
          </a:prstGeom>
        </p:spPr>
      </p:pic>
      <p:sp>
        <p:nvSpPr>
          <p:cNvPr id="9" name="TextBox 8">
            <a:extLst>
              <a:ext uri="{FF2B5EF4-FFF2-40B4-BE49-F238E27FC236}">
                <a16:creationId xmlns:a16="http://schemas.microsoft.com/office/drawing/2014/main" id="{529BFA8A-AC80-4E5D-B3D8-212C5CFC5E27}"/>
              </a:ext>
            </a:extLst>
          </p:cNvPr>
          <p:cNvSpPr txBox="1"/>
          <p:nvPr/>
        </p:nvSpPr>
        <p:spPr>
          <a:xfrm>
            <a:off x="6660232" y="1480324"/>
            <a:ext cx="2602633" cy="369332"/>
          </a:xfrm>
          <a:prstGeom prst="rect">
            <a:avLst/>
          </a:prstGeom>
          <a:noFill/>
        </p:spPr>
        <p:txBody>
          <a:bodyPr wrap="square" rtlCol="0">
            <a:spAutoFit/>
          </a:bodyPr>
          <a:lstStyle/>
          <a:p>
            <a:r>
              <a:rPr lang="en-GB"/>
              <a:t>(November 8, 2019)</a:t>
            </a:r>
            <a:endParaRPr lang="en-US"/>
          </a:p>
        </p:txBody>
      </p:sp>
    </p:spTree>
    <p:extLst>
      <p:ext uri="{BB962C8B-B14F-4D97-AF65-F5344CB8AC3E}">
        <p14:creationId xmlns:p14="http://schemas.microsoft.com/office/powerpoint/2010/main" val="144938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26DE-84D3-4A37-85CC-85A643187822}"/>
              </a:ext>
            </a:extLst>
          </p:cNvPr>
          <p:cNvSpPr>
            <a:spLocks noGrp="1"/>
          </p:cNvSpPr>
          <p:nvPr>
            <p:ph type="title"/>
          </p:nvPr>
        </p:nvSpPr>
        <p:spPr/>
        <p:txBody>
          <a:bodyPr/>
          <a:lstStyle/>
          <a:p>
            <a:r>
              <a:rPr lang="en-GB"/>
              <a:t>Fixed-Field Return Loop Optics</a:t>
            </a:r>
            <a:endParaRPr lang="en-US"/>
          </a:p>
        </p:txBody>
      </p:sp>
      <p:sp>
        <p:nvSpPr>
          <p:cNvPr id="4" name="Date Placeholder 3">
            <a:extLst>
              <a:ext uri="{FF2B5EF4-FFF2-40B4-BE49-F238E27FC236}">
                <a16:creationId xmlns:a16="http://schemas.microsoft.com/office/drawing/2014/main" id="{1ADD3F27-4607-4277-9511-5DC5F135D4D3}"/>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0DDA927B-25E9-425D-BA4D-061B1BBD60FA}"/>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BFC8FDDF-AB84-423A-BBA4-FBAC0CBC2B84}"/>
              </a:ext>
            </a:extLst>
          </p:cNvPr>
          <p:cNvSpPr>
            <a:spLocks noGrp="1"/>
          </p:cNvSpPr>
          <p:nvPr>
            <p:ph type="sldNum" sz="quarter" idx="12"/>
          </p:nvPr>
        </p:nvSpPr>
        <p:spPr/>
        <p:txBody>
          <a:bodyPr/>
          <a:lstStyle/>
          <a:p>
            <a:pPr>
              <a:defRPr/>
            </a:pPr>
            <a:fld id="{C919DEF3-38EA-44F2-924B-3AA3B76DF1B8}" type="slidenum">
              <a:rPr lang="en-GB" altLang="en-US" smtClean="0"/>
              <a:pPr>
                <a:defRPr/>
              </a:pPr>
              <a:t>3</a:t>
            </a:fld>
            <a:endParaRPr lang="en-GB" altLang="en-US"/>
          </a:p>
        </p:txBody>
      </p:sp>
      <p:pic>
        <p:nvPicPr>
          <p:cNvPr id="7" name="Picture 6">
            <a:extLst>
              <a:ext uri="{FF2B5EF4-FFF2-40B4-BE49-F238E27FC236}">
                <a16:creationId xmlns:a16="http://schemas.microsoft.com/office/drawing/2014/main" id="{8E03099B-5B7B-4284-A3D0-A79E069615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921" y="1052736"/>
            <a:ext cx="8482557" cy="2451100"/>
          </a:xfrm>
          <a:prstGeom prst="rect">
            <a:avLst/>
          </a:prstGeom>
        </p:spPr>
      </p:pic>
      <p:pic>
        <p:nvPicPr>
          <p:cNvPr id="8" name="Picture 7">
            <a:extLst>
              <a:ext uri="{FF2B5EF4-FFF2-40B4-BE49-F238E27FC236}">
                <a16:creationId xmlns:a16="http://schemas.microsoft.com/office/drawing/2014/main" id="{C5E8241B-E25B-4741-854B-A7C928BD87D8}"/>
              </a:ext>
            </a:extLst>
          </p:cNvPr>
          <p:cNvPicPr>
            <a:picLocks noChangeAspect="1"/>
          </p:cNvPicPr>
          <p:nvPr/>
        </p:nvPicPr>
        <p:blipFill>
          <a:blip r:embed="rId3"/>
          <a:stretch>
            <a:fillRect/>
          </a:stretch>
        </p:blipFill>
        <p:spPr>
          <a:xfrm>
            <a:off x="4976152" y="3501009"/>
            <a:ext cx="4167848" cy="3356992"/>
          </a:xfrm>
          <a:prstGeom prst="rect">
            <a:avLst/>
          </a:prstGeom>
        </p:spPr>
      </p:pic>
      <p:sp>
        <p:nvSpPr>
          <p:cNvPr id="3" name="Content Placeholder 2">
            <a:extLst>
              <a:ext uri="{FF2B5EF4-FFF2-40B4-BE49-F238E27FC236}">
                <a16:creationId xmlns:a16="http://schemas.microsoft.com/office/drawing/2014/main" id="{AABB206A-E0BB-4AA7-BDE4-0E20840A74B7}"/>
              </a:ext>
            </a:extLst>
          </p:cNvPr>
          <p:cNvSpPr>
            <a:spLocks noGrp="1"/>
          </p:cNvSpPr>
          <p:nvPr>
            <p:ph idx="1"/>
          </p:nvPr>
        </p:nvSpPr>
        <p:spPr>
          <a:xfrm>
            <a:off x="457200" y="3501008"/>
            <a:ext cx="4834880" cy="2855342"/>
          </a:xfrm>
        </p:spPr>
        <p:txBody>
          <a:bodyPr/>
          <a:lstStyle/>
          <a:p>
            <a:r>
              <a:rPr lang="en-GB" sz="2400"/>
              <a:t>Beams with 4x rigidity range transmitted through same </a:t>
            </a:r>
            <a:r>
              <a:rPr lang="en-GB" sz="2400" b="1"/>
              <a:t>overall</a:t>
            </a:r>
            <a:r>
              <a:rPr lang="en-GB" sz="2400"/>
              <a:t> radius of curvature in arcs</a:t>
            </a:r>
          </a:p>
          <a:p>
            <a:r>
              <a:rPr lang="en-GB" sz="2400"/>
              <a:t>Adiabatically merged to zero curvature, separation in straights</a:t>
            </a:r>
          </a:p>
          <a:p>
            <a:r>
              <a:rPr lang="en-GB" sz="2400"/>
              <a:t>Beam cell tune decreases as a function of energy</a:t>
            </a:r>
          </a:p>
          <a:p>
            <a:endParaRPr lang="en-US" sz="2400"/>
          </a:p>
        </p:txBody>
      </p:sp>
    </p:spTree>
    <p:extLst>
      <p:ext uri="{BB962C8B-B14F-4D97-AF65-F5344CB8AC3E}">
        <p14:creationId xmlns:p14="http://schemas.microsoft.com/office/powerpoint/2010/main" val="42308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8194-4D31-4DF4-B52B-09A1286E5613}"/>
              </a:ext>
            </a:extLst>
          </p:cNvPr>
          <p:cNvSpPr>
            <a:spLocks noGrp="1"/>
          </p:cNvSpPr>
          <p:nvPr>
            <p:ph type="title"/>
          </p:nvPr>
        </p:nvSpPr>
        <p:spPr/>
        <p:txBody>
          <a:bodyPr/>
          <a:lstStyle/>
          <a:p>
            <a:r>
              <a:rPr lang="en-GB" dirty="0"/>
              <a:t>Eventually got 7-turn ERL operation with turns 1,2,3 SVD corrected</a:t>
            </a:r>
            <a:endParaRPr lang="en-US" dirty="0"/>
          </a:p>
        </p:txBody>
      </p:sp>
      <p:sp>
        <p:nvSpPr>
          <p:cNvPr id="4" name="Date Placeholder 3">
            <a:extLst>
              <a:ext uri="{FF2B5EF4-FFF2-40B4-BE49-F238E27FC236}">
                <a16:creationId xmlns:a16="http://schemas.microsoft.com/office/drawing/2014/main" id="{A32DAB20-6989-4C97-9F4C-2E8EA3F62F2A}"/>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7C308666-B48B-406F-A363-946E7AECED6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4EC46C48-18FB-429A-A732-2953DE526D70}"/>
              </a:ext>
            </a:extLst>
          </p:cNvPr>
          <p:cNvSpPr>
            <a:spLocks noGrp="1"/>
          </p:cNvSpPr>
          <p:nvPr>
            <p:ph type="sldNum" sz="quarter" idx="12"/>
          </p:nvPr>
        </p:nvSpPr>
        <p:spPr/>
        <p:txBody>
          <a:bodyPr/>
          <a:lstStyle/>
          <a:p>
            <a:pPr>
              <a:defRPr/>
            </a:pPr>
            <a:fld id="{C919DEF3-38EA-44F2-924B-3AA3B76DF1B8}" type="slidenum">
              <a:rPr lang="en-GB" altLang="en-US" smtClean="0"/>
              <a:pPr>
                <a:defRPr/>
              </a:pPr>
              <a:t>30</a:t>
            </a:fld>
            <a:endParaRPr lang="en-GB" altLang="en-US"/>
          </a:p>
        </p:txBody>
      </p:sp>
      <p:pic>
        <p:nvPicPr>
          <p:cNvPr id="13" name="Content Placeholder 12">
            <a:extLst>
              <a:ext uri="{FF2B5EF4-FFF2-40B4-BE49-F238E27FC236}">
                <a16:creationId xmlns:a16="http://schemas.microsoft.com/office/drawing/2014/main" id="{11E88B85-A063-42ED-A8C1-DFE77F174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92390"/>
            <a:ext cx="5196490" cy="3108818"/>
          </a:xfrm>
        </p:spPr>
      </p:pic>
      <p:pic>
        <p:nvPicPr>
          <p:cNvPr id="15" name="Picture 14">
            <a:extLst>
              <a:ext uri="{FF2B5EF4-FFF2-40B4-BE49-F238E27FC236}">
                <a16:creationId xmlns:a16="http://schemas.microsoft.com/office/drawing/2014/main" id="{AEC20A02-8EAD-4A30-9DA6-9BB2E29F7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800" y="2192390"/>
            <a:ext cx="4484200" cy="3108818"/>
          </a:xfrm>
          <a:prstGeom prst="rect">
            <a:avLst/>
          </a:prstGeom>
        </p:spPr>
      </p:pic>
    </p:spTree>
    <p:extLst>
      <p:ext uri="{BB962C8B-B14F-4D97-AF65-F5344CB8AC3E}">
        <p14:creationId xmlns:p14="http://schemas.microsoft.com/office/powerpoint/2010/main" val="981321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5FCE-A53D-493D-91C5-4DB1033B76BF}"/>
              </a:ext>
            </a:extLst>
          </p:cNvPr>
          <p:cNvSpPr>
            <a:spLocks noGrp="1"/>
          </p:cNvSpPr>
          <p:nvPr>
            <p:ph type="title"/>
          </p:nvPr>
        </p:nvSpPr>
        <p:spPr/>
        <p:txBody>
          <a:bodyPr/>
          <a:lstStyle/>
          <a:p>
            <a:r>
              <a:rPr lang="en-GB" dirty="0"/>
              <a:t>All Four Tunes Compared to Model</a:t>
            </a:r>
            <a:endParaRPr lang="en-US" dirty="0"/>
          </a:p>
        </p:txBody>
      </p:sp>
      <p:pic>
        <p:nvPicPr>
          <p:cNvPr id="8" name="Content Placeholder 7">
            <a:extLst>
              <a:ext uri="{FF2B5EF4-FFF2-40B4-BE49-F238E27FC236}">
                <a16:creationId xmlns:a16="http://schemas.microsoft.com/office/drawing/2014/main" id="{9B9D645E-ADD3-4CDC-8ACF-4DA6DDD33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60090"/>
            <a:ext cx="4946719" cy="4453807"/>
          </a:xfrm>
        </p:spPr>
      </p:pic>
      <p:sp>
        <p:nvSpPr>
          <p:cNvPr id="4" name="Date Placeholder 3">
            <a:extLst>
              <a:ext uri="{FF2B5EF4-FFF2-40B4-BE49-F238E27FC236}">
                <a16:creationId xmlns:a16="http://schemas.microsoft.com/office/drawing/2014/main" id="{16E96BB3-342F-41FD-A7D7-5FE68B330B51}"/>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B3BCD84C-341B-4C2D-8B72-DEB5F73503F2}"/>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56C0C8B-D37C-418A-BC70-84B4DEF41409}"/>
              </a:ext>
            </a:extLst>
          </p:cNvPr>
          <p:cNvSpPr>
            <a:spLocks noGrp="1"/>
          </p:cNvSpPr>
          <p:nvPr>
            <p:ph type="sldNum" sz="quarter" idx="12"/>
          </p:nvPr>
        </p:nvSpPr>
        <p:spPr/>
        <p:txBody>
          <a:bodyPr/>
          <a:lstStyle/>
          <a:p>
            <a:pPr>
              <a:defRPr/>
            </a:pPr>
            <a:fld id="{C919DEF3-38EA-44F2-924B-3AA3B76DF1B8}" type="slidenum">
              <a:rPr lang="en-GB" altLang="en-US" smtClean="0"/>
              <a:pPr>
                <a:defRPr/>
              </a:pPr>
              <a:t>31</a:t>
            </a:fld>
            <a:endParaRPr lang="en-GB" altLang="en-US"/>
          </a:p>
        </p:txBody>
      </p:sp>
      <p:pic>
        <p:nvPicPr>
          <p:cNvPr id="10" name="Picture 9">
            <a:extLst>
              <a:ext uri="{FF2B5EF4-FFF2-40B4-BE49-F238E27FC236}">
                <a16:creationId xmlns:a16="http://schemas.microsoft.com/office/drawing/2014/main" id="{99C2AABC-B098-4534-8758-18BB42547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97" y="1268760"/>
            <a:ext cx="2959159" cy="2664296"/>
          </a:xfrm>
          <a:prstGeom prst="rect">
            <a:avLst/>
          </a:prstGeom>
        </p:spPr>
      </p:pic>
      <p:pic>
        <p:nvPicPr>
          <p:cNvPr id="12" name="Picture 11">
            <a:extLst>
              <a:ext uri="{FF2B5EF4-FFF2-40B4-BE49-F238E27FC236}">
                <a16:creationId xmlns:a16="http://schemas.microsoft.com/office/drawing/2014/main" id="{5E92FF23-0CB0-4280-AB2F-7A1EAF3FD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97" y="4149080"/>
            <a:ext cx="2959159" cy="2664296"/>
          </a:xfrm>
          <a:prstGeom prst="rect">
            <a:avLst/>
          </a:prstGeom>
        </p:spPr>
      </p:pic>
    </p:spTree>
    <p:extLst>
      <p:ext uri="{BB962C8B-B14F-4D97-AF65-F5344CB8AC3E}">
        <p14:creationId xmlns:p14="http://schemas.microsoft.com/office/powerpoint/2010/main" val="930186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9BE3-C59C-4955-ABC4-10A471D10298}"/>
              </a:ext>
            </a:extLst>
          </p:cNvPr>
          <p:cNvSpPr>
            <a:spLocks noGrp="1"/>
          </p:cNvSpPr>
          <p:nvPr>
            <p:ph type="title"/>
          </p:nvPr>
        </p:nvSpPr>
        <p:spPr/>
        <p:txBody>
          <a:bodyPr/>
          <a:lstStyle/>
          <a:p>
            <a:r>
              <a:rPr lang="en-US" dirty="0"/>
              <a:t>Accelerating vs. Decelerating Orbit Tool for Splitter Lines 1,2,3</a:t>
            </a:r>
          </a:p>
        </p:txBody>
      </p:sp>
      <p:sp>
        <p:nvSpPr>
          <p:cNvPr id="4" name="Date Placeholder 3">
            <a:extLst>
              <a:ext uri="{FF2B5EF4-FFF2-40B4-BE49-F238E27FC236}">
                <a16:creationId xmlns:a16="http://schemas.microsoft.com/office/drawing/2014/main" id="{A2969124-BB26-40DF-8736-2DE2CE8320E3}"/>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107BFBB0-57BB-4A22-8B95-E9D5FC1FDD44}"/>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B88DDB4-F480-4EE2-918F-5BE814EF6E60}"/>
              </a:ext>
            </a:extLst>
          </p:cNvPr>
          <p:cNvSpPr>
            <a:spLocks noGrp="1"/>
          </p:cNvSpPr>
          <p:nvPr>
            <p:ph type="sldNum" sz="quarter" idx="12"/>
          </p:nvPr>
        </p:nvSpPr>
        <p:spPr/>
        <p:txBody>
          <a:bodyPr/>
          <a:lstStyle/>
          <a:p>
            <a:pPr>
              <a:defRPr/>
            </a:pPr>
            <a:fld id="{C919DEF3-38EA-44F2-924B-3AA3B76DF1B8}" type="slidenum">
              <a:rPr lang="en-GB" altLang="en-US" smtClean="0"/>
              <a:pPr>
                <a:defRPr/>
              </a:pPr>
              <a:t>32</a:t>
            </a:fld>
            <a:endParaRPr lang="en-GB" altLang="en-US"/>
          </a:p>
        </p:txBody>
      </p:sp>
      <p:pic>
        <p:nvPicPr>
          <p:cNvPr id="8" name="Content Placeholder 7">
            <a:extLst>
              <a:ext uri="{FF2B5EF4-FFF2-40B4-BE49-F238E27FC236}">
                <a16:creationId xmlns:a16="http://schemas.microsoft.com/office/drawing/2014/main" id="{BA21B8EC-09F8-478F-ADB1-22D11BC2F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161" y="1600200"/>
            <a:ext cx="4085679" cy="5257800"/>
          </a:xfrm>
        </p:spPr>
      </p:pic>
    </p:spTree>
    <p:extLst>
      <p:ext uri="{BB962C8B-B14F-4D97-AF65-F5344CB8AC3E}">
        <p14:creationId xmlns:p14="http://schemas.microsoft.com/office/powerpoint/2010/main" val="240878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36AD-4280-45E4-BEB4-DA3D1A18A832}"/>
              </a:ext>
            </a:extLst>
          </p:cNvPr>
          <p:cNvSpPr>
            <a:spLocks noGrp="1"/>
          </p:cNvSpPr>
          <p:nvPr>
            <p:ph type="title"/>
          </p:nvPr>
        </p:nvSpPr>
        <p:spPr/>
        <p:txBody>
          <a:bodyPr/>
          <a:lstStyle/>
          <a:p>
            <a:r>
              <a:rPr lang="en-GB" dirty="0"/>
              <a:t>TOF Adjustment with Splitter Orbit</a:t>
            </a:r>
            <a:endParaRPr lang="en-US" dirty="0"/>
          </a:p>
        </p:txBody>
      </p:sp>
      <p:sp>
        <p:nvSpPr>
          <p:cNvPr id="3" name="Content Placeholder 2">
            <a:extLst>
              <a:ext uri="{FF2B5EF4-FFF2-40B4-BE49-F238E27FC236}">
                <a16:creationId xmlns:a16="http://schemas.microsoft.com/office/drawing/2014/main" id="{46080A13-BF41-4CF2-A8A3-73098E6ED3BD}"/>
              </a:ext>
            </a:extLst>
          </p:cNvPr>
          <p:cNvSpPr>
            <a:spLocks noGrp="1"/>
          </p:cNvSpPr>
          <p:nvPr>
            <p:ph idx="1"/>
          </p:nvPr>
        </p:nvSpPr>
        <p:spPr/>
        <p:txBody>
          <a:bodyPr/>
          <a:lstStyle/>
          <a:p>
            <a:r>
              <a:rPr lang="en-GB" dirty="0"/>
              <a:t>Had problem with beam losses in the 3</a:t>
            </a:r>
            <a:r>
              <a:rPr lang="en-GB" baseline="30000" dirty="0"/>
              <a:t>rd</a:t>
            </a:r>
            <a:r>
              <a:rPr lang="en-GB" dirty="0"/>
              <a:t> turn</a:t>
            </a:r>
          </a:p>
          <a:p>
            <a:pPr lvl="1"/>
            <a:r>
              <a:rPr lang="en-GB" dirty="0"/>
              <a:t>Phase after 2</a:t>
            </a:r>
            <a:r>
              <a:rPr lang="en-GB" baseline="30000" dirty="0"/>
              <a:t>nd</a:t>
            </a:r>
            <a:r>
              <a:rPr lang="en-GB" dirty="0"/>
              <a:t> turn appeared to be wrong</a:t>
            </a:r>
          </a:p>
          <a:p>
            <a:endParaRPr lang="en-US" dirty="0"/>
          </a:p>
        </p:txBody>
      </p:sp>
      <p:sp>
        <p:nvSpPr>
          <p:cNvPr id="4" name="Date Placeholder 3">
            <a:extLst>
              <a:ext uri="{FF2B5EF4-FFF2-40B4-BE49-F238E27FC236}">
                <a16:creationId xmlns:a16="http://schemas.microsoft.com/office/drawing/2014/main" id="{D78EF490-773A-49A7-844A-928EE6CA9A47}"/>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85573378-92BF-4F25-B3DF-B7CA46C9DF3C}"/>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49F02B1A-781E-426B-A822-0036178E2B9F}"/>
              </a:ext>
            </a:extLst>
          </p:cNvPr>
          <p:cNvSpPr>
            <a:spLocks noGrp="1"/>
          </p:cNvSpPr>
          <p:nvPr>
            <p:ph type="sldNum" sz="quarter" idx="12"/>
          </p:nvPr>
        </p:nvSpPr>
        <p:spPr/>
        <p:txBody>
          <a:bodyPr/>
          <a:lstStyle/>
          <a:p>
            <a:pPr>
              <a:defRPr/>
            </a:pPr>
            <a:fld id="{C919DEF3-38EA-44F2-924B-3AA3B76DF1B8}" type="slidenum">
              <a:rPr lang="en-GB" altLang="en-US" smtClean="0"/>
              <a:pPr>
                <a:defRPr/>
              </a:pPr>
              <a:t>33</a:t>
            </a:fld>
            <a:endParaRPr lang="en-GB" altLang="en-US"/>
          </a:p>
        </p:txBody>
      </p:sp>
      <p:pic>
        <p:nvPicPr>
          <p:cNvPr id="8" name="Picture 7">
            <a:extLst>
              <a:ext uri="{FF2B5EF4-FFF2-40B4-BE49-F238E27FC236}">
                <a16:creationId xmlns:a16="http://schemas.microsoft.com/office/drawing/2014/main" id="{DD6671B0-F7FB-4168-A3EA-00CD29D9E7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38" y="4264338"/>
            <a:ext cx="7422523" cy="1828958"/>
          </a:xfrm>
          <a:prstGeom prst="rect">
            <a:avLst/>
          </a:prstGeom>
        </p:spPr>
      </p:pic>
      <p:grpSp>
        <p:nvGrpSpPr>
          <p:cNvPr id="37" name="Group 36">
            <a:extLst>
              <a:ext uri="{FF2B5EF4-FFF2-40B4-BE49-F238E27FC236}">
                <a16:creationId xmlns:a16="http://schemas.microsoft.com/office/drawing/2014/main" id="{C21854FF-50E1-4BF5-9A38-31309B9F49D2}"/>
              </a:ext>
            </a:extLst>
          </p:cNvPr>
          <p:cNvGrpSpPr/>
          <p:nvPr/>
        </p:nvGrpSpPr>
        <p:grpSpPr>
          <a:xfrm>
            <a:off x="0" y="2996952"/>
            <a:ext cx="9144000" cy="936104"/>
            <a:chOff x="0" y="2996952"/>
            <a:chExt cx="9144000" cy="936104"/>
          </a:xfrm>
        </p:grpSpPr>
        <p:pic>
          <p:nvPicPr>
            <p:cNvPr id="9" name="Picture 8">
              <a:extLst>
                <a:ext uri="{FF2B5EF4-FFF2-40B4-BE49-F238E27FC236}">
                  <a16:creationId xmlns:a16="http://schemas.microsoft.com/office/drawing/2014/main" id="{C73552A8-876B-49FF-B153-103A0607A5CA}"/>
                </a:ext>
              </a:extLst>
            </p:cNvPr>
            <p:cNvPicPr>
              <a:picLocks noChangeAspect="1"/>
            </p:cNvPicPr>
            <p:nvPr/>
          </p:nvPicPr>
          <p:blipFill rotWithShape="1">
            <a:blip r:embed="rId3">
              <a:clrChange>
                <a:clrFrom>
                  <a:srgbClr val="FFFFFF"/>
                </a:clrFrom>
                <a:clrTo>
                  <a:srgbClr val="FFFFFF">
                    <a:alpha val="0"/>
                  </a:srgbClr>
                </a:clrTo>
              </a:clrChange>
            </a:blip>
            <a:srcRect t="12362" b="17739"/>
            <a:stretch/>
          </p:blipFill>
          <p:spPr>
            <a:xfrm>
              <a:off x="0" y="2996952"/>
              <a:ext cx="9144000" cy="936104"/>
            </a:xfrm>
            <a:prstGeom prst="rect">
              <a:avLst/>
            </a:prstGeom>
          </p:spPr>
        </p:pic>
        <p:cxnSp>
          <p:nvCxnSpPr>
            <p:cNvPr id="11" name="Straight Connector 10">
              <a:extLst>
                <a:ext uri="{FF2B5EF4-FFF2-40B4-BE49-F238E27FC236}">
                  <a16:creationId xmlns:a16="http://schemas.microsoft.com/office/drawing/2014/main" id="{0D5EC1EF-DAE7-4F9A-B691-BF9A937203EF}"/>
                </a:ext>
              </a:extLst>
            </p:cNvPr>
            <p:cNvCxnSpPr>
              <a:cxnSpLocks/>
            </p:cNvCxnSpPr>
            <p:nvPr/>
          </p:nvCxnSpPr>
          <p:spPr>
            <a:xfrm>
              <a:off x="1076528" y="3242553"/>
              <a:ext cx="1050587" cy="11673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06E85-FD09-4461-AA87-A257532FB351}"/>
                </a:ext>
              </a:extLst>
            </p:cNvPr>
            <p:cNvCxnSpPr>
              <a:cxnSpLocks/>
            </p:cNvCxnSpPr>
            <p:nvPr/>
          </p:nvCxnSpPr>
          <p:spPr>
            <a:xfrm flipV="1">
              <a:off x="2127115" y="3164733"/>
              <a:ext cx="1063557" cy="19455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B51AC3-E29B-4101-8BB2-26BD5A66229C}"/>
                </a:ext>
              </a:extLst>
            </p:cNvPr>
            <p:cNvCxnSpPr>
              <a:cxnSpLocks/>
            </p:cNvCxnSpPr>
            <p:nvPr/>
          </p:nvCxnSpPr>
          <p:spPr>
            <a:xfrm>
              <a:off x="3190672" y="3164733"/>
              <a:ext cx="946826" cy="48638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940659-BFA7-40CE-8824-5B04CE587B16}"/>
                </a:ext>
              </a:extLst>
            </p:cNvPr>
            <p:cNvCxnSpPr>
              <a:cxnSpLocks/>
            </p:cNvCxnSpPr>
            <p:nvPr/>
          </p:nvCxnSpPr>
          <p:spPr>
            <a:xfrm flipV="1">
              <a:off x="4143983" y="3651115"/>
              <a:ext cx="716049" cy="566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88F88E-E962-463D-9202-7B1A6B5FFD89}"/>
                </a:ext>
              </a:extLst>
            </p:cNvPr>
            <p:cNvCxnSpPr>
              <a:cxnSpLocks/>
            </p:cNvCxnSpPr>
            <p:nvPr/>
          </p:nvCxnSpPr>
          <p:spPr>
            <a:xfrm flipV="1">
              <a:off x="4860032" y="3223098"/>
              <a:ext cx="983049" cy="42801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31E631-9399-4DEE-8377-725E9C20F703}"/>
                </a:ext>
              </a:extLst>
            </p:cNvPr>
            <p:cNvCxnSpPr>
              <a:cxnSpLocks/>
            </p:cNvCxnSpPr>
            <p:nvPr/>
          </p:nvCxnSpPr>
          <p:spPr>
            <a:xfrm>
              <a:off x="5843081" y="3217431"/>
              <a:ext cx="1050587" cy="22616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9E76E2-DD53-4A96-9A52-2532F2082D28}"/>
                </a:ext>
              </a:extLst>
            </p:cNvPr>
            <p:cNvCxnSpPr>
              <a:cxnSpLocks/>
            </p:cNvCxnSpPr>
            <p:nvPr/>
          </p:nvCxnSpPr>
          <p:spPr>
            <a:xfrm flipV="1">
              <a:off x="6874213" y="3385226"/>
              <a:ext cx="1018161" cy="58366"/>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C9EF130E-BD33-4AE4-872D-68E93E08A5A7}"/>
              </a:ext>
            </a:extLst>
          </p:cNvPr>
          <p:cNvCxnSpPr>
            <a:cxnSpLocks/>
          </p:cNvCxnSpPr>
          <p:nvPr/>
        </p:nvCxnSpPr>
        <p:spPr>
          <a:xfrm flipV="1">
            <a:off x="2127115" y="3068960"/>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07F40F9-3DCE-4E94-B4CB-4383840832E5}"/>
              </a:ext>
            </a:extLst>
          </p:cNvPr>
          <p:cNvCxnSpPr>
            <a:cxnSpLocks/>
          </p:cNvCxnSpPr>
          <p:nvPr/>
        </p:nvCxnSpPr>
        <p:spPr>
          <a:xfrm flipV="1">
            <a:off x="4143983"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CDF3C8-584A-4210-A9B1-237561D03709}"/>
              </a:ext>
            </a:extLst>
          </p:cNvPr>
          <p:cNvCxnSpPr>
            <a:cxnSpLocks/>
          </p:cNvCxnSpPr>
          <p:nvPr/>
        </p:nvCxnSpPr>
        <p:spPr>
          <a:xfrm flipV="1">
            <a:off x="4860032"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B978B5B-27C2-4A2D-A439-1CC7B2B9A8A1}"/>
              </a:ext>
            </a:extLst>
          </p:cNvPr>
          <p:cNvCxnSpPr>
            <a:cxnSpLocks/>
          </p:cNvCxnSpPr>
          <p:nvPr/>
        </p:nvCxnSpPr>
        <p:spPr>
          <a:xfrm flipV="1">
            <a:off x="6874213" y="313867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71B7C-80D7-499D-9F61-6FA0E19708DC}"/>
              </a:ext>
            </a:extLst>
          </p:cNvPr>
          <p:cNvCxnSpPr>
            <a:cxnSpLocks/>
          </p:cNvCxnSpPr>
          <p:nvPr/>
        </p:nvCxnSpPr>
        <p:spPr>
          <a:xfrm>
            <a:off x="5843081" y="321535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219C867-D19D-4A3F-AE55-043B3A73EBE7}"/>
              </a:ext>
            </a:extLst>
          </p:cNvPr>
          <p:cNvCxnSpPr>
            <a:cxnSpLocks/>
          </p:cNvCxnSpPr>
          <p:nvPr/>
        </p:nvCxnSpPr>
        <p:spPr>
          <a:xfrm>
            <a:off x="3190672" y="316473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9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88CD-08CB-4834-80AF-E446522772D0}"/>
              </a:ext>
            </a:extLst>
          </p:cNvPr>
          <p:cNvSpPr>
            <a:spLocks noGrp="1"/>
          </p:cNvSpPr>
          <p:nvPr>
            <p:ph type="title"/>
          </p:nvPr>
        </p:nvSpPr>
        <p:spPr>
          <a:xfrm>
            <a:off x="457200" y="44624"/>
            <a:ext cx="8229600" cy="1143000"/>
          </a:xfrm>
        </p:spPr>
        <p:txBody>
          <a:bodyPr/>
          <a:lstStyle/>
          <a:p>
            <a:r>
              <a:rPr lang="en-GB" dirty="0"/>
              <a:t>48° phase = 3cm path length added</a:t>
            </a:r>
            <a:endParaRPr lang="en-US" dirty="0"/>
          </a:p>
        </p:txBody>
      </p:sp>
      <p:pic>
        <p:nvPicPr>
          <p:cNvPr id="8" name="Content Placeholder 7">
            <a:extLst>
              <a:ext uri="{FF2B5EF4-FFF2-40B4-BE49-F238E27FC236}">
                <a16:creationId xmlns:a16="http://schemas.microsoft.com/office/drawing/2014/main" id="{C23D2E97-174E-44BE-85EC-B07E046D2B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412776"/>
            <a:ext cx="3168352" cy="2376264"/>
          </a:xfrm>
        </p:spPr>
      </p:pic>
      <p:sp>
        <p:nvSpPr>
          <p:cNvPr id="4" name="Date Placeholder 3">
            <a:extLst>
              <a:ext uri="{FF2B5EF4-FFF2-40B4-BE49-F238E27FC236}">
                <a16:creationId xmlns:a16="http://schemas.microsoft.com/office/drawing/2014/main" id="{7B80747F-1810-4DFC-A446-A35F7DE4C544}"/>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44114E1A-D1CB-45ED-A11A-44D392CCE93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4CF76AF8-4EE4-4F7E-9BD5-E47256BED09D}"/>
              </a:ext>
            </a:extLst>
          </p:cNvPr>
          <p:cNvSpPr>
            <a:spLocks noGrp="1"/>
          </p:cNvSpPr>
          <p:nvPr>
            <p:ph type="sldNum" sz="quarter" idx="12"/>
          </p:nvPr>
        </p:nvSpPr>
        <p:spPr/>
        <p:txBody>
          <a:bodyPr/>
          <a:lstStyle/>
          <a:p>
            <a:pPr>
              <a:defRPr/>
            </a:pPr>
            <a:fld id="{C919DEF3-38EA-44F2-924B-3AA3B76DF1B8}" type="slidenum">
              <a:rPr lang="en-GB" altLang="en-US" smtClean="0"/>
              <a:pPr>
                <a:defRPr/>
              </a:pPr>
              <a:t>34</a:t>
            </a:fld>
            <a:endParaRPr lang="en-GB" altLang="en-US"/>
          </a:p>
        </p:txBody>
      </p:sp>
      <p:pic>
        <p:nvPicPr>
          <p:cNvPr id="10" name="Picture 9">
            <a:extLst>
              <a:ext uri="{FF2B5EF4-FFF2-40B4-BE49-F238E27FC236}">
                <a16:creationId xmlns:a16="http://schemas.microsoft.com/office/drawing/2014/main" id="{58D7E8BC-287A-4246-A8F9-D633A2726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7" y="1381575"/>
            <a:ext cx="2684666" cy="2417155"/>
          </a:xfrm>
          <a:prstGeom prst="rect">
            <a:avLst/>
          </a:prstGeom>
        </p:spPr>
      </p:pic>
      <p:pic>
        <p:nvPicPr>
          <p:cNvPr id="12" name="Picture 11">
            <a:extLst>
              <a:ext uri="{FF2B5EF4-FFF2-40B4-BE49-F238E27FC236}">
                <a16:creationId xmlns:a16="http://schemas.microsoft.com/office/drawing/2014/main" id="{E9B10C81-1957-4739-9DC3-6B2BF25A7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4186961"/>
            <a:ext cx="2357245" cy="2122359"/>
          </a:xfrm>
          <a:prstGeom prst="rect">
            <a:avLst/>
          </a:prstGeom>
        </p:spPr>
      </p:pic>
      <p:pic>
        <p:nvPicPr>
          <p:cNvPr id="14" name="Picture 13">
            <a:extLst>
              <a:ext uri="{FF2B5EF4-FFF2-40B4-BE49-F238E27FC236}">
                <a16:creationId xmlns:a16="http://schemas.microsoft.com/office/drawing/2014/main" id="{0E9CC22D-398A-4565-946E-C1DD8278F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725" y="4185018"/>
            <a:ext cx="2357245" cy="2122359"/>
          </a:xfrm>
          <a:prstGeom prst="rect">
            <a:avLst/>
          </a:prstGeom>
        </p:spPr>
      </p:pic>
      <p:pic>
        <p:nvPicPr>
          <p:cNvPr id="16" name="Picture 15">
            <a:extLst>
              <a:ext uri="{FF2B5EF4-FFF2-40B4-BE49-F238E27FC236}">
                <a16:creationId xmlns:a16="http://schemas.microsoft.com/office/drawing/2014/main" id="{9E1AF5F1-7CCC-4B79-9B9D-9E0F3E5BA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7346" y="4185017"/>
            <a:ext cx="2260345" cy="2122359"/>
          </a:xfrm>
          <a:prstGeom prst="rect">
            <a:avLst/>
          </a:prstGeom>
        </p:spPr>
      </p:pic>
      <p:pic>
        <p:nvPicPr>
          <p:cNvPr id="18" name="Picture 17">
            <a:extLst>
              <a:ext uri="{FF2B5EF4-FFF2-40B4-BE49-F238E27FC236}">
                <a16:creationId xmlns:a16="http://schemas.microsoft.com/office/drawing/2014/main" id="{B7C82C1E-4B3E-49F8-97D4-A36B150A8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4155" y="4185015"/>
            <a:ext cx="2279846" cy="2122359"/>
          </a:xfrm>
          <a:prstGeom prst="rect">
            <a:avLst/>
          </a:prstGeom>
        </p:spPr>
      </p:pic>
      <p:sp>
        <p:nvSpPr>
          <p:cNvPr id="19" name="TextBox 18">
            <a:extLst>
              <a:ext uri="{FF2B5EF4-FFF2-40B4-BE49-F238E27FC236}">
                <a16:creationId xmlns:a16="http://schemas.microsoft.com/office/drawing/2014/main" id="{2BD6BEE3-C002-467C-9450-6C5CCFF8DF7A}"/>
              </a:ext>
            </a:extLst>
          </p:cNvPr>
          <p:cNvSpPr txBox="1"/>
          <p:nvPr/>
        </p:nvSpPr>
        <p:spPr>
          <a:xfrm>
            <a:off x="1547275" y="1007900"/>
            <a:ext cx="2729277" cy="369332"/>
          </a:xfrm>
          <a:prstGeom prst="rect">
            <a:avLst/>
          </a:prstGeom>
          <a:noFill/>
        </p:spPr>
        <p:txBody>
          <a:bodyPr wrap="square" rtlCol="0">
            <a:spAutoFit/>
          </a:bodyPr>
          <a:lstStyle/>
          <a:p>
            <a:r>
              <a:rPr lang="en-GB" dirty="0"/>
              <a:t>Horizontal BPM pattern</a:t>
            </a:r>
            <a:endParaRPr lang="en-US" dirty="0"/>
          </a:p>
        </p:txBody>
      </p:sp>
      <p:sp>
        <p:nvSpPr>
          <p:cNvPr id="20" name="TextBox 19">
            <a:extLst>
              <a:ext uri="{FF2B5EF4-FFF2-40B4-BE49-F238E27FC236}">
                <a16:creationId xmlns:a16="http://schemas.microsoft.com/office/drawing/2014/main" id="{1AF33FD0-E4CB-489E-8E5F-763645FB72B2}"/>
              </a:ext>
            </a:extLst>
          </p:cNvPr>
          <p:cNvSpPr txBox="1"/>
          <p:nvPr/>
        </p:nvSpPr>
        <p:spPr>
          <a:xfrm>
            <a:off x="5410254" y="1003434"/>
            <a:ext cx="2296261" cy="369332"/>
          </a:xfrm>
          <a:prstGeom prst="rect">
            <a:avLst/>
          </a:prstGeom>
          <a:noFill/>
        </p:spPr>
        <p:txBody>
          <a:bodyPr wrap="square" rtlCol="0">
            <a:spAutoFit/>
          </a:bodyPr>
          <a:lstStyle/>
          <a:p>
            <a:r>
              <a:rPr lang="en-GB" dirty="0"/>
              <a:t>Initial </a:t>
            </a:r>
            <a:r>
              <a:rPr lang="en-GB" dirty="0" err="1"/>
              <a:t>linac</a:t>
            </a:r>
            <a:r>
              <a:rPr lang="en-GB" dirty="0"/>
              <a:t> phases</a:t>
            </a:r>
            <a:endParaRPr lang="en-US" dirty="0"/>
          </a:p>
        </p:txBody>
      </p:sp>
      <p:sp>
        <p:nvSpPr>
          <p:cNvPr id="21" name="TextBox 20">
            <a:extLst>
              <a:ext uri="{FF2B5EF4-FFF2-40B4-BE49-F238E27FC236}">
                <a16:creationId xmlns:a16="http://schemas.microsoft.com/office/drawing/2014/main" id="{BFD4DBF4-5959-4726-BA7A-D708D5EFB309}"/>
              </a:ext>
            </a:extLst>
          </p:cNvPr>
          <p:cNvSpPr txBox="1"/>
          <p:nvPr/>
        </p:nvSpPr>
        <p:spPr>
          <a:xfrm>
            <a:off x="2379634" y="3847706"/>
            <a:ext cx="5216702" cy="369332"/>
          </a:xfrm>
          <a:prstGeom prst="rect">
            <a:avLst/>
          </a:prstGeom>
          <a:noFill/>
        </p:spPr>
        <p:txBody>
          <a:bodyPr wrap="square" rtlCol="0">
            <a:spAutoFit/>
          </a:bodyPr>
          <a:lstStyle/>
          <a:p>
            <a:r>
              <a:rPr lang="en-GB" dirty="0"/>
              <a:t>Phases changing as orbit in S2 is steered</a:t>
            </a:r>
            <a:endParaRPr lang="en-US" dirty="0"/>
          </a:p>
        </p:txBody>
      </p:sp>
    </p:spTree>
    <p:extLst>
      <p:ext uri="{BB962C8B-B14F-4D97-AF65-F5344CB8AC3E}">
        <p14:creationId xmlns:p14="http://schemas.microsoft.com/office/powerpoint/2010/main" val="2499744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1CE1-9714-460E-8EA6-FCE84C753C22}"/>
              </a:ext>
            </a:extLst>
          </p:cNvPr>
          <p:cNvSpPr>
            <a:spLocks noGrp="1"/>
          </p:cNvSpPr>
          <p:nvPr>
            <p:ph type="title"/>
          </p:nvPr>
        </p:nvSpPr>
        <p:spPr/>
        <p:txBody>
          <a:bodyPr/>
          <a:lstStyle/>
          <a:p>
            <a:r>
              <a:rPr lang="en-GB"/>
              <a:t>Degaussing Test of Iron Magnets</a:t>
            </a:r>
            <a:endParaRPr lang="en-US"/>
          </a:p>
        </p:txBody>
      </p:sp>
      <p:sp>
        <p:nvSpPr>
          <p:cNvPr id="4" name="Date Placeholder 3">
            <a:extLst>
              <a:ext uri="{FF2B5EF4-FFF2-40B4-BE49-F238E27FC236}">
                <a16:creationId xmlns:a16="http://schemas.microsoft.com/office/drawing/2014/main" id="{10C89D44-8E89-418A-8177-537B6A8C36CE}"/>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1454ED87-F99F-4E00-9F2D-E73C4CB30527}"/>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4DB1D763-B6E4-46C6-AE8A-11FEBAC72EF8}"/>
              </a:ext>
            </a:extLst>
          </p:cNvPr>
          <p:cNvSpPr>
            <a:spLocks noGrp="1"/>
          </p:cNvSpPr>
          <p:nvPr>
            <p:ph type="sldNum" sz="quarter" idx="12"/>
          </p:nvPr>
        </p:nvSpPr>
        <p:spPr/>
        <p:txBody>
          <a:bodyPr/>
          <a:lstStyle/>
          <a:p>
            <a:pPr>
              <a:defRPr/>
            </a:pPr>
            <a:fld id="{C919DEF3-38EA-44F2-924B-3AA3B76DF1B8}" type="slidenum">
              <a:rPr lang="en-GB" altLang="en-US" smtClean="0"/>
              <a:pPr>
                <a:defRPr/>
              </a:pPr>
              <a:t>35</a:t>
            </a:fld>
            <a:endParaRPr lang="en-GB" altLang="en-US"/>
          </a:p>
        </p:txBody>
      </p:sp>
      <p:pic>
        <p:nvPicPr>
          <p:cNvPr id="8" name="Picture 7">
            <a:extLst>
              <a:ext uri="{FF2B5EF4-FFF2-40B4-BE49-F238E27FC236}">
                <a16:creationId xmlns:a16="http://schemas.microsoft.com/office/drawing/2014/main" id="{A1428927-E81E-42B1-A2A8-04A86A1FB57C}"/>
              </a:ext>
            </a:extLst>
          </p:cNvPr>
          <p:cNvPicPr>
            <a:picLocks noChangeAspect="1"/>
          </p:cNvPicPr>
          <p:nvPr/>
        </p:nvPicPr>
        <p:blipFill>
          <a:blip r:embed="rId2"/>
          <a:stretch>
            <a:fillRect/>
          </a:stretch>
        </p:blipFill>
        <p:spPr>
          <a:xfrm>
            <a:off x="777928" y="1293280"/>
            <a:ext cx="4881843" cy="2927808"/>
          </a:xfrm>
          <a:prstGeom prst="rect">
            <a:avLst/>
          </a:prstGeom>
        </p:spPr>
      </p:pic>
      <p:pic>
        <p:nvPicPr>
          <p:cNvPr id="10" name="Picture 9">
            <a:extLst>
              <a:ext uri="{FF2B5EF4-FFF2-40B4-BE49-F238E27FC236}">
                <a16:creationId xmlns:a16="http://schemas.microsoft.com/office/drawing/2014/main" id="{459CE312-4C48-4414-8811-10BBC02E16C7}"/>
              </a:ext>
            </a:extLst>
          </p:cNvPr>
          <p:cNvPicPr>
            <a:picLocks noChangeAspect="1"/>
          </p:cNvPicPr>
          <p:nvPr/>
        </p:nvPicPr>
        <p:blipFill>
          <a:blip r:embed="rId3"/>
          <a:stretch>
            <a:fillRect/>
          </a:stretch>
        </p:blipFill>
        <p:spPr>
          <a:xfrm>
            <a:off x="5768366" y="1293280"/>
            <a:ext cx="2597706" cy="1771007"/>
          </a:xfrm>
          <a:prstGeom prst="rect">
            <a:avLst/>
          </a:prstGeom>
        </p:spPr>
      </p:pic>
      <p:pic>
        <p:nvPicPr>
          <p:cNvPr id="12" name="Picture 11">
            <a:extLst>
              <a:ext uri="{FF2B5EF4-FFF2-40B4-BE49-F238E27FC236}">
                <a16:creationId xmlns:a16="http://schemas.microsoft.com/office/drawing/2014/main" id="{E180B13E-85B8-40CB-AC3D-3B2AF70B8A69}"/>
              </a:ext>
            </a:extLst>
          </p:cNvPr>
          <p:cNvPicPr>
            <a:picLocks noChangeAspect="1"/>
          </p:cNvPicPr>
          <p:nvPr/>
        </p:nvPicPr>
        <p:blipFill>
          <a:blip r:embed="rId4"/>
          <a:stretch>
            <a:fillRect/>
          </a:stretch>
        </p:blipFill>
        <p:spPr>
          <a:xfrm>
            <a:off x="5766457" y="4786014"/>
            <a:ext cx="2601167" cy="1560008"/>
          </a:xfrm>
          <a:prstGeom prst="rect">
            <a:avLst/>
          </a:prstGeom>
        </p:spPr>
      </p:pic>
      <p:pic>
        <p:nvPicPr>
          <p:cNvPr id="14" name="Picture 13">
            <a:extLst>
              <a:ext uri="{FF2B5EF4-FFF2-40B4-BE49-F238E27FC236}">
                <a16:creationId xmlns:a16="http://schemas.microsoft.com/office/drawing/2014/main" id="{8E966676-894C-4506-83B3-5DD9F1629BCB}"/>
              </a:ext>
            </a:extLst>
          </p:cNvPr>
          <p:cNvPicPr>
            <a:picLocks noChangeAspect="1"/>
          </p:cNvPicPr>
          <p:nvPr/>
        </p:nvPicPr>
        <p:blipFill>
          <a:blip r:embed="rId5"/>
          <a:stretch>
            <a:fillRect/>
          </a:stretch>
        </p:blipFill>
        <p:spPr>
          <a:xfrm>
            <a:off x="5768365" y="3129830"/>
            <a:ext cx="2597707" cy="1563467"/>
          </a:xfrm>
          <a:prstGeom prst="rect">
            <a:avLst/>
          </a:prstGeom>
        </p:spPr>
      </p:pic>
      <p:sp>
        <p:nvSpPr>
          <p:cNvPr id="15" name="TextBox 14">
            <a:extLst>
              <a:ext uri="{FF2B5EF4-FFF2-40B4-BE49-F238E27FC236}">
                <a16:creationId xmlns:a16="http://schemas.microsoft.com/office/drawing/2014/main" id="{EA783B6B-0003-45ED-9CA0-00421E4C8A42}"/>
              </a:ext>
            </a:extLst>
          </p:cNvPr>
          <p:cNvSpPr txBox="1"/>
          <p:nvPr/>
        </p:nvSpPr>
        <p:spPr>
          <a:xfrm>
            <a:off x="751123" y="4293096"/>
            <a:ext cx="4908648" cy="2031325"/>
          </a:xfrm>
          <a:prstGeom prst="rect">
            <a:avLst/>
          </a:prstGeom>
          <a:noFill/>
        </p:spPr>
        <p:txBody>
          <a:bodyPr wrap="square" rtlCol="0">
            <a:spAutoFit/>
          </a:bodyPr>
          <a:lstStyle/>
          <a:p>
            <a:r>
              <a:rPr lang="en-GB"/>
              <a:t>(November 5, 2019)</a:t>
            </a:r>
          </a:p>
          <a:p>
            <a:endParaRPr lang="en-GB"/>
          </a:p>
          <a:p>
            <a:r>
              <a:rPr lang="en-GB"/>
              <a:t>Tested beam screen position differences from previous dipole set from + and – directions.</a:t>
            </a:r>
          </a:p>
          <a:p>
            <a:endParaRPr lang="en-GB"/>
          </a:p>
          <a:p>
            <a:r>
              <a:rPr lang="en-GB"/>
              <a:t>Blue = without degaussing</a:t>
            </a:r>
          </a:p>
          <a:p>
            <a:r>
              <a:rPr lang="en-GB"/>
              <a:t>Orange = with degaussing (various settings)</a:t>
            </a:r>
          </a:p>
        </p:txBody>
      </p:sp>
    </p:spTree>
    <p:extLst>
      <p:ext uri="{BB962C8B-B14F-4D97-AF65-F5344CB8AC3E}">
        <p14:creationId xmlns:p14="http://schemas.microsoft.com/office/powerpoint/2010/main" val="180238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CED8-CA67-4396-B4B3-0E9833E66483}"/>
              </a:ext>
            </a:extLst>
          </p:cNvPr>
          <p:cNvSpPr>
            <a:spLocks noGrp="1"/>
          </p:cNvSpPr>
          <p:nvPr>
            <p:ph type="title"/>
          </p:nvPr>
        </p:nvSpPr>
        <p:spPr/>
        <p:txBody>
          <a:bodyPr/>
          <a:lstStyle/>
          <a:p>
            <a:r>
              <a:rPr lang="en-GB" dirty="0"/>
              <a:t>Full-Range Degauss</a:t>
            </a:r>
            <a:endParaRPr lang="en-US" dirty="0"/>
          </a:p>
        </p:txBody>
      </p:sp>
      <p:sp>
        <p:nvSpPr>
          <p:cNvPr id="3" name="Content Placeholder 2">
            <a:extLst>
              <a:ext uri="{FF2B5EF4-FFF2-40B4-BE49-F238E27FC236}">
                <a16:creationId xmlns:a16="http://schemas.microsoft.com/office/drawing/2014/main" id="{36CA7E29-C6D3-4C2A-A536-B8196AA80074}"/>
              </a:ext>
            </a:extLst>
          </p:cNvPr>
          <p:cNvSpPr>
            <a:spLocks noGrp="1"/>
          </p:cNvSpPr>
          <p:nvPr>
            <p:ph idx="1"/>
          </p:nvPr>
        </p:nvSpPr>
        <p:spPr>
          <a:xfrm>
            <a:off x="457200" y="1412776"/>
            <a:ext cx="8229600" cy="4525963"/>
          </a:xfrm>
        </p:spPr>
        <p:txBody>
          <a:bodyPr/>
          <a:lstStyle/>
          <a:p>
            <a:r>
              <a:rPr lang="en-GB" dirty="0"/>
              <a:t>Had another go on Dec 4 and found using maximum power supply range works better</a:t>
            </a:r>
          </a:p>
          <a:p>
            <a:pPr lvl="1"/>
            <a:r>
              <a:rPr lang="en-GB" dirty="0"/>
              <a:t>However, still not good enough to restore orbit through MLC (pinhole) on machine start each day </a:t>
            </a:r>
            <a:endParaRPr lang="en-US" dirty="0"/>
          </a:p>
        </p:txBody>
      </p:sp>
      <p:sp>
        <p:nvSpPr>
          <p:cNvPr id="4" name="Date Placeholder 3">
            <a:extLst>
              <a:ext uri="{FF2B5EF4-FFF2-40B4-BE49-F238E27FC236}">
                <a16:creationId xmlns:a16="http://schemas.microsoft.com/office/drawing/2014/main" id="{AB904C68-4576-4E80-BC2A-4DAE8FFE2756}"/>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B93192FF-310A-4982-9F02-8C8E405372A4}"/>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5E2C6E7B-6145-4C0C-BDEC-4079CEE26A6E}"/>
              </a:ext>
            </a:extLst>
          </p:cNvPr>
          <p:cNvSpPr>
            <a:spLocks noGrp="1"/>
          </p:cNvSpPr>
          <p:nvPr>
            <p:ph type="sldNum" sz="quarter" idx="12"/>
          </p:nvPr>
        </p:nvSpPr>
        <p:spPr/>
        <p:txBody>
          <a:bodyPr/>
          <a:lstStyle/>
          <a:p>
            <a:pPr>
              <a:defRPr/>
            </a:pPr>
            <a:fld id="{C919DEF3-38EA-44F2-924B-3AA3B76DF1B8}" type="slidenum">
              <a:rPr lang="en-GB" altLang="en-US" smtClean="0"/>
              <a:pPr>
                <a:defRPr/>
              </a:pPr>
              <a:t>36</a:t>
            </a:fld>
            <a:endParaRPr lang="en-GB" altLang="en-US"/>
          </a:p>
        </p:txBody>
      </p:sp>
      <p:pic>
        <p:nvPicPr>
          <p:cNvPr id="8" name="Picture 7">
            <a:extLst>
              <a:ext uri="{FF2B5EF4-FFF2-40B4-BE49-F238E27FC236}">
                <a16:creationId xmlns:a16="http://schemas.microsoft.com/office/drawing/2014/main" id="{00E9B5E0-C160-44A8-A98A-B5914EB4E739}"/>
              </a:ext>
            </a:extLst>
          </p:cNvPr>
          <p:cNvPicPr>
            <a:picLocks noChangeAspect="1"/>
          </p:cNvPicPr>
          <p:nvPr/>
        </p:nvPicPr>
        <p:blipFill>
          <a:blip r:embed="rId2"/>
          <a:stretch>
            <a:fillRect/>
          </a:stretch>
        </p:blipFill>
        <p:spPr>
          <a:xfrm>
            <a:off x="-6493" y="3553110"/>
            <a:ext cx="4578493" cy="2749534"/>
          </a:xfrm>
          <a:prstGeom prst="rect">
            <a:avLst/>
          </a:prstGeom>
        </p:spPr>
      </p:pic>
      <p:pic>
        <p:nvPicPr>
          <p:cNvPr id="10" name="Picture 9">
            <a:extLst>
              <a:ext uri="{FF2B5EF4-FFF2-40B4-BE49-F238E27FC236}">
                <a16:creationId xmlns:a16="http://schemas.microsoft.com/office/drawing/2014/main" id="{8E565C59-5199-49B3-8CE6-07D4F720B589}"/>
              </a:ext>
            </a:extLst>
          </p:cNvPr>
          <p:cNvPicPr>
            <a:picLocks noChangeAspect="1"/>
          </p:cNvPicPr>
          <p:nvPr/>
        </p:nvPicPr>
        <p:blipFill>
          <a:blip r:embed="rId3"/>
          <a:stretch>
            <a:fillRect/>
          </a:stretch>
        </p:blipFill>
        <p:spPr>
          <a:xfrm>
            <a:off x="4559411" y="3553689"/>
            <a:ext cx="4584589" cy="2755631"/>
          </a:xfrm>
          <a:prstGeom prst="rect">
            <a:avLst/>
          </a:prstGeom>
        </p:spPr>
      </p:pic>
    </p:spTree>
    <p:extLst>
      <p:ext uri="{BB962C8B-B14F-4D97-AF65-F5344CB8AC3E}">
        <p14:creationId xmlns:p14="http://schemas.microsoft.com/office/powerpoint/2010/main" val="2052759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009E-E2A0-4475-9B98-57475B8A1E4C}"/>
              </a:ext>
            </a:extLst>
          </p:cNvPr>
          <p:cNvSpPr>
            <a:spLocks noGrp="1"/>
          </p:cNvSpPr>
          <p:nvPr>
            <p:ph type="title"/>
          </p:nvPr>
        </p:nvSpPr>
        <p:spPr/>
        <p:txBody>
          <a:bodyPr/>
          <a:lstStyle/>
          <a:p>
            <a:r>
              <a:rPr lang="en-GB"/>
              <a:t>Closed Orbit Bumps</a:t>
            </a:r>
            <a:endParaRPr lang="en-US"/>
          </a:p>
        </p:txBody>
      </p:sp>
      <p:pic>
        <p:nvPicPr>
          <p:cNvPr id="7" name="Content Placeholder 6">
            <a:extLst>
              <a:ext uri="{FF2B5EF4-FFF2-40B4-BE49-F238E27FC236}">
                <a16:creationId xmlns:a16="http://schemas.microsoft.com/office/drawing/2014/main" id="{EDB33C27-3B20-435C-913A-3B0AF785D251}"/>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457200" y="1943472"/>
            <a:ext cx="8229600" cy="3839419"/>
          </a:xfrm>
          <a:prstGeom prst="rect">
            <a:avLst/>
          </a:prstGeom>
        </p:spPr>
      </p:pic>
      <p:sp>
        <p:nvSpPr>
          <p:cNvPr id="4" name="Date Placeholder 3">
            <a:extLst>
              <a:ext uri="{FF2B5EF4-FFF2-40B4-BE49-F238E27FC236}">
                <a16:creationId xmlns:a16="http://schemas.microsoft.com/office/drawing/2014/main" id="{E6E50E88-4C45-48FD-A507-70B1A066DDB2}"/>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22704409-2295-4FD2-8331-180A6F3D223E}"/>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B017FDDE-2611-4964-9503-3642E657E42E}"/>
              </a:ext>
            </a:extLst>
          </p:cNvPr>
          <p:cNvSpPr>
            <a:spLocks noGrp="1"/>
          </p:cNvSpPr>
          <p:nvPr>
            <p:ph type="sldNum" sz="quarter" idx="12"/>
          </p:nvPr>
        </p:nvSpPr>
        <p:spPr/>
        <p:txBody>
          <a:bodyPr/>
          <a:lstStyle/>
          <a:p>
            <a:pPr>
              <a:defRPr/>
            </a:pPr>
            <a:fld id="{C919DEF3-38EA-44F2-924B-3AA3B76DF1B8}" type="slidenum">
              <a:rPr lang="en-GB" altLang="en-US" smtClean="0"/>
              <a:pPr>
                <a:defRPr/>
              </a:pPr>
              <a:t>37</a:t>
            </a:fld>
            <a:endParaRPr lang="en-GB" altLang="en-US"/>
          </a:p>
        </p:txBody>
      </p:sp>
      <p:sp>
        <p:nvSpPr>
          <p:cNvPr id="8" name="TextBox 7">
            <a:extLst>
              <a:ext uri="{FF2B5EF4-FFF2-40B4-BE49-F238E27FC236}">
                <a16:creationId xmlns:a16="http://schemas.microsoft.com/office/drawing/2014/main" id="{F58EB556-CBE7-48DE-997E-2F7A536E4653}"/>
              </a:ext>
            </a:extLst>
          </p:cNvPr>
          <p:cNvSpPr txBox="1"/>
          <p:nvPr/>
        </p:nvSpPr>
        <p:spPr>
          <a:xfrm>
            <a:off x="6318683" y="1628800"/>
            <a:ext cx="2602633" cy="369332"/>
          </a:xfrm>
          <a:prstGeom prst="rect">
            <a:avLst/>
          </a:prstGeom>
          <a:noFill/>
        </p:spPr>
        <p:txBody>
          <a:bodyPr wrap="square" rtlCol="0">
            <a:spAutoFit/>
          </a:bodyPr>
          <a:lstStyle/>
          <a:p>
            <a:r>
              <a:rPr lang="en-GB" dirty="0"/>
              <a:t>(November 6, 2019)</a:t>
            </a:r>
            <a:endParaRPr lang="en-US" dirty="0"/>
          </a:p>
        </p:txBody>
      </p:sp>
    </p:spTree>
    <p:extLst>
      <p:ext uri="{BB962C8B-B14F-4D97-AF65-F5344CB8AC3E}">
        <p14:creationId xmlns:p14="http://schemas.microsoft.com/office/powerpoint/2010/main" val="3902456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6EAC-6244-42F3-804C-1C8D1AB3F19B}"/>
              </a:ext>
            </a:extLst>
          </p:cNvPr>
          <p:cNvSpPr>
            <a:spLocks noGrp="1"/>
          </p:cNvSpPr>
          <p:nvPr>
            <p:ph type="title"/>
          </p:nvPr>
        </p:nvSpPr>
        <p:spPr/>
        <p:txBody>
          <a:bodyPr/>
          <a:lstStyle/>
          <a:p>
            <a:r>
              <a:rPr lang="en-GB"/>
              <a:t>Closed Orbit Bumps (1-turn)</a:t>
            </a:r>
            <a:endParaRPr lang="en-US"/>
          </a:p>
        </p:txBody>
      </p:sp>
      <p:pic>
        <p:nvPicPr>
          <p:cNvPr id="8" name="Content Placeholder 7">
            <a:extLst>
              <a:ext uri="{FF2B5EF4-FFF2-40B4-BE49-F238E27FC236}">
                <a16:creationId xmlns:a16="http://schemas.microsoft.com/office/drawing/2014/main" id="{DE8A2D02-59E1-484C-A07C-2D8CD26A1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148" y="1600200"/>
            <a:ext cx="5357703" cy="4525963"/>
          </a:xfrm>
        </p:spPr>
      </p:pic>
      <p:sp>
        <p:nvSpPr>
          <p:cNvPr id="4" name="Date Placeholder 3">
            <a:extLst>
              <a:ext uri="{FF2B5EF4-FFF2-40B4-BE49-F238E27FC236}">
                <a16:creationId xmlns:a16="http://schemas.microsoft.com/office/drawing/2014/main" id="{0B16FEBF-DE3E-47F8-8F20-A2097850E850}"/>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C1EAC3C0-79B2-4FA7-97F7-15DA86EDB0F5}"/>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0AA47841-7B31-4A40-B9CF-27385B5B66B9}"/>
              </a:ext>
            </a:extLst>
          </p:cNvPr>
          <p:cNvSpPr>
            <a:spLocks noGrp="1"/>
          </p:cNvSpPr>
          <p:nvPr>
            <p:ph type="sldNum" sz="quarter" idx="12"/>
          </p:nvPr>
        </p:nvSpPr>
        <p:spPr/>
        <p:txBody>
          <a:bodyPr/>
          <a:lstStyle/>
          <a:p>
            <a:pPr>
              <a:defRPr/>
            </a:pPr>
            <a:fld id="{C919DEF3-38EA-44F2-924B-3AA3B76DF1B8}" type="slidenum">
              <a:rPr lang="en-GB" altLang="en-US" smtClean="0"/>
              <a:pPr>
                <a:defRPr/>
              </a:pPr>
              <a:t>38</a:t>
            </a:fld>
            <a:endParaRPr lang="en-GB" altLang="en-US"/>
          </a:p>
        </p:txBody>
      </p:sp>
      <p:sp>
        <p:nvSpPr>
          <p:cNvPr id="9" name="TextBox 8">
            <a:extLst>
              <a:ext uri="{FF2B5EF4-FFF2-40B4-BE49-F238E27FC236}">
                <a16:creationId xmlns:a16="http://schemas.microsoft.com/office/drawing/2014/main" id="{C3EB0C7B-91EF-4506-B3B5-E15189C45C99}"/>
              </a:ext>
            </a:extLst>
          </p:cNvPr>
          <p:cNvSpPr txBox="1"/>
          <p:nvPr/>
        </p:nvSpPr>
        <p:spPr>
          <a:xfrm>
            <a:off x="6318683" y="1628800"/>
            <a:ext cx="2602633" cy="369332"/>
          </a:xfrm>
          <a:prstGeom prst="rect">
            <a:avLst/>
          </a:prstGeom>
          <a:noFill/>
        </p:spPr>
        <p:txBody>
          <a:bodyPr wrap="square" rtlCol="0">
            <a:spAutoFit/>
          </a:bodyPr>
          <a:lstStyle/>
          <a:p>
            <a:r>
              <a:rPr lang="en-GB"/>
              <a:t>(November 6, 2019)</a:t>
            </a:r>
            <a:endParaRPr lang="en-US"/>
          </a:p>
        </p:txBody>
      </p:sp>
    </p:spTree>
    <p:extLst>
      <p:ext uri="{BB962C8B-B14F-4D97-AF65-F5344CB8AC3E}">
        <p14:creationId xmlns:p14="http://schemas.microsoft.com/office/powerpoint/2010/main" val="2778063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A9A4-4D8B-4ACD-80E3-923630EDE505}"/>
              </a:ext>
            </a:extLst>
          </p:cNvPr>
          <p:cNvSpPr>
            <a:spLocks noGrp="1"/>
          </p:cNvSpPr>
          <p:nvPr>
            <p:ph type="title"/>
          </p:nvPr>
        </p:nvSpPr>
        <p:spPr/>
        <p:txBody>
          <a:bodyPr/>
          <a:lstStyle/>
          <a:p>
            <a:r>
              <a:rPr lang="en-GB" dirty="0"/>
              <a:t>Operational Improvement Areas</a:t>
            </a:r>
            <a:endParaRPr lang="en-US" dirty="0"/>
          </a:p>
        </p:txBody>
      </p:sp>
      <p:sp>
        <p:nvSpPr>
          <p:cNvPr id="3" name="Content Placeholder 2">
            <a:extLst>
              <a:ext uri="{FF2B5EF4-FFF2-40B4-BE49-F238E27FC236}">
                <a16:creationId xmlns:a16="http://schemas.microsoft.com/office/drawing/2014/main" id="{5834C625-F659-476E-BECE-8606AD1212E6}"/>
              </a:ext>
            </a:extLst>
          </p:cNvPr>
          <p:cNvSpPr>
            <a:spLocks noGrp="1"/>
          </p:cNvSpPr>
          <p:nvPr>
            <p:ph idx="1"/>
          </p:nvPr>
        </p:nvSpPr>
        <p:spPr>
          <a:xfrm>
            <a:off x="457200" y="1556792"/>
            <a:ext cx="8229600" cy="4525963"/>
          </a:xfrm>
        </p:spPr>
        <p:txBody>
          <a:bodyPr/>
          <a:lstStyle/>
          <a:p>
            <a:r>
              <a:rPr lang="en-GB" dirty="0"/>
              <a:t>RF trips and drifts (somewhat standard)</a:t>
            </a:r>
          </a:p>
          <a:p>
            <a:r>
              <a:rPr lang="en-GB" dirty="0"/>
              <a:t>Machine settings not repeatable/reloadable</a:t>
            </a:r>
          </a:p>
          <a:p>
            <a:pPr lvl="1"/>
            <a:r>
              <a:rPr lang="en-GB" dirty="0"/>
              <a:t>Hysteresis in the iron-poled magnets</a:t>
            </a:r>
          </a:p>
          <a:p>
            <a:pPr lvl="2"/>
            <a:r>
              <a:rPr lang="en-GB" dirty="0"/>
              <a:t>Mainly in splitter</a:t>
            </a:r>
          </a:p>
          <a:p>
            <a:r>
              <a:rPr lang="en-GB" dirty="0"/>
              <a:t>Machine multi-turn splitter tuning difficult</a:t>
            </a:r>
          </a:p>
          <a:p>
            <a:pPr lvl="1"/>
            <a:r>
              <a:rPr lang="en-GB" dirty="0"/>
              <a:t>Cross-talk between splitter lines</a:t>
            </a:r>
          </a:p>
          <a:p>
            <a:pPr lvl="2"/>
            <a:r>
              <a:rPr lang="en-GB" dirty="0"/>
              <a:t>Stray field from vertical corrector, open magnets</a:t>
            </a:r>
          </a:p>
          <a:p>
            <a:pPr lvl="2"/>
            <a:r>
              <a:rPr lang="en-GB" dirty="0"/>
              <a:t>Tuning a line affects its own “past”</a:t>
            </a:r>
          </a:p>
          <a:p>
            <a:pPr lvl="2"/>
            <a:r>
              <a:rPr lang="en-US" dirty="0"/>
              <a:t>This changes the initial condition for line being tuned </a:t>
            </a:r>
            <a:r>
              <a:rPr lang="en-US" dirty="0">
                <a:sym typeface="Wingdings" panose="05000000000000000000" pitchFamily="2" charset="2"/>
              </a:rPr>
              <a:t></a:t>
            </a:r>
            <a:endParaRPr lang="en-US" dirty="0"/>
          </a:p>
        </p:txBody>
      </p:sp>
      <p:sp>
        <p:nvSpPr>
          <p:cNvPr id="4" name="Date Placeholder 3">
            <a:extLst>
              <a:ext uri="{FF2B5EF4-FFF2-40B4-BE49-F238E27FC236}">
                <a16:creationId xmlns:a16="http://schemas.microsoft.com/office/drawing/2014/main" id="{C2900BC5-380D-4CA1-9294-43545D1B1E07}"/>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35C0738F-3849-4A35-B2B7-145753BD6E33}"/>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DDEBB324-51C2-4659-AD6A-B3589C5A6D9A}"/>
              </a:ext>
            </a:extLst>
          </p:cNvPr>
          <p:cNvSpPr>
            <a:spLocks noGrp="1"/>
          </p:cNvSpPr>
          <p:nvPr>
            <p:ph type="sldNum" sz="quarter" idx="12"/>
          </p:nvPr>
        </p:nvSpPr>
        <p:spPr/>
        <p:txBody>
          <a:bodyPr/>
          <a:lstStyle/>
          <a:p>
            <a:pPr>
              <a:defRPr/>
            </a:pPr>
            <a:fld id="{C919DEF3-38EA-44F2-924B-3AA3B76DF1B8}" type="slidenum">
              <a:rPr lang="en-GB" altLang="en-US" smtClean="0"/>
              <a:pPr>
                <a:defRPr/>
              </a:pPr>
              <a:t>39</a:t>
            </a:fld>
            <a:endParaRPr lang="en-GB" altLang="en-US"/>
          </a:p>
        </p:txBody>
      </p:sp>
    </p:spTree>
    <p:extLst>
      <p:ext uri="{BB962C8B-B14F-4D97-AF65-F5344CB8AC3E}">
        <p14:creationId xmlns:p14="http://schemas.microsoft.com/office/powerpoint/2010/main" val="194310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F04585-ECD7-4182-9D8C-9844DD96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4" name="Date Placeholder 3">
            <a:extLst>
              <a:ext uri="{FF2B5EF4-FFF2-40B4-BE49-F238E27FC236}">
                <a16:creationId xmlns:a16="http://schemas.microsoft.com/office/drawing/2014/main" id="{A6FEE50D-C4EF-4B02-BB3A-AA08115FDA26}"/>
              </a:ext>
            </a:extLst>
          </p:cNvPr>
          <p:cNvSpPr>
            <a:spLocks noGrp="1"/>
          </p:cNvSpPr>
          <p:nvPr>
            <p:ph type="dt" sz="half" idx="10"/>
          </p:nvPr>
        </p:nvSpPr>
        <p:spPr>
          <a:xfrm>
            <a:off x="457200" y="6356350"/>
            <a:ext cx="2133600" cy="365125"/>
          </a:xfrm>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434EBAE5-1F5F-4FA7-8D57-E549F8F391D3}"/>
              </a:ext>
            </a:extLst>
          </p:cNvPr>
          <p:cNvSpPr>
            <a:spLocks noGrp="1"/>
          </p:cNvSpPr>
          <p:nvPr>
            <p:ph type="ftr" sz="quarter" idx="11"/>
          </p:nvPr>
        </p:nvSpPr>
        <p:spPr>
          <a:xfrm>
            <a:off x="3124200" y="6356350"/>
            <a:ext cx="2895600" cy="365125"/>
          </a:xfrm>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6ECC3829-3D03-4779-9197-1DD193EE3ECF}"/>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4</a:t>
            </a:fld>
            <a:endParaRPr lang="en-GB" altLang="en-US"/>
          </a:p>
        </p:txBody>
      </p:sp>
    </p:spTree>
    <p:extLst>
      <p:ext uri="{BB962C8B-B14F-4D97-AF65-F5344CB8AC3E}">
        <p14:creationId xmlns:p14="http://schemas.microsoft.com/office/powerpoint/2010/main" val="2271342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store inside of a building&#10;&#10;Description automatically generated">
            <a:extLst>
              <a:ext uri="{FF2B5EF4-FFF2-40B4-BE49-F238E27FC236}">
                <a16:creationId xmlns:a16="http://schemas.microsoft.com/office/drawing/2014/main" id="{01BFEC4C-88F6-4F3F-8FB6-0EA23769AEC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242" t="18481" r="1" b="24820"/>
          <a:stretch/>
        </p:blipFill>
        <p:spPr>
          <a:xfrm>
            <a:off x="0" y="1268759"/>
            <a:ext cx="9143999" cy="5574161"/>
          </a:xfrm>
          <a:prstGeom prst="rect">
            <a:avLst/>
          </a:prstGeom>
        </p:spPr>
      </p:pic>
      <p:sp>
        <p:nvSpPr>
          <p:cNvPr id="4" name="Date Placeholder 3">
            <a:extLst>
              <a:ext uri="{FF2B5EF4-FFF2-40B4-BE49-F238E27FC236}">
                <a16:creationId xmlns:a16="http://schemas.microsoft.com/office/drawing/2014/main" id="{15AECC5F-DD51-4CB2-A79D-E044189E63A9}"/>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defRPr/>
            </a:pPr>
            <a:r>
              <a:rPr lang="en-US">
                <a:solidFill>
                  <a:srgbClr val="FFFFFF"/>
                </a:solidFill>
              </a:rPr>
              <a:t>December 2020</a:t>
            </a:r>
          </a:p>
        </p:txBody>
      </p:sp>
      <p:sp>
        <p:nvSpPr>
          <p:cNvPr id="5" name="Footer Placeholder 4">
            <a:extLst>
              <a:ext uri="{FF2B5EF4-FFF2-40B4-BE49-F238E27FC236}">
                <a16:creationId xmlns:a16="http://schemas.microsoft.com/office/drawing/2014/main" id="{4F63CC3F-B87D-4C9E-A8AC-0195736B5DC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mn-lt"/>
                <a:ea typeface="+mn-ea"/>
                <a:cs typeface="+mn-cs"/>
              </a:rPr>
              <a:t>Stephen Brooks, FFA’20</a:t>
            </a:r>
          </a:p>
        </p:txBody>
      </p:sp>
      <p:sp>
        <p:nvSpPr>
          <p:cNvPr id="6" name="Slide Number Placeholder 5">
            <a:extLst>
              <a:ext uri="{FF2B5EF4-FFF2-40B4-BE49-F238E27FC236}">
                <a16:creationId xmlns:a16="http://schemas.microsoft.com/office/drawing/2014/main" id="{E3FE383D-5B6E-4319-8F19-0765643E60F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C919DEF3-38EA-44F2-924B-3AA3B76DF1B8}" type="slidenum">
              <a:rPr lang="en-US" altLang="en-US">
                <a:solidFill>
                  <a:srgbClr val="FFFFFF"/>
                </a:solidFill>
                <a:latin typeface="+mn-lt"/>
                <a:cs typeface="+mn-cs"/>
              </a:rPr>
              <a:pPr>
                <a:spcAft>
                  <a:spcPts val="600"/>
                </a:spcAft>
                <a:defRPr/>
              </a:pPr>
              <a:t>40</a:t>
            </a:fld>
            <a:endParaRPr lang="en-US" altLang="en-US">
              <a:solidFill>
                <a:srgbClr val="FFFFFF"/>
              </a:solidFill>
              <a:latin typeface="+mn-lt"/>
              <a:cs typeface="+mn-cs"/>
            </a:endParaRPr>
          </a:p>
        </p:txBody>
      </p:sp>
      <p:sp>
        <p:nvSpPr>
          <p:cNvPr id="9" name="Title 1">
            <a:extLst>
              <a:ext uri="{FF2B5EF4-FFF2-40B4-BE49-F238E27FC236}">
                <a16:creationId xmlns:a16="http://schemas.microsoft.com/office/drawing/2014/main" id="{A6B0632B-3FD5-489B-A42A-A423F129884E}"/>
              </a:ext>
            </a:extLst>
          </p:cNvPr>
          <p:cNvSpPr>
            <a:spLocks noGrp="1"/>
          </p:cNvSpPr>
          <p:nvPr>
            <p:ph type="title"/>
          </p:nvPr>
        </p:nvSpPr>
        <p:spPr>
          <a:xfrm>
            <a:off x="1" y="125760"/>
            <a:ext cx="9120026" cy="1143000"/>
          </a:xfrm>
        </p:spPr>
        <p:txBody>
          <a:bodyPr/>
          <a:lstStyle/>
          <a:p>
            <a:r>
              <a:rPr lang="en-GB" dirty="0"/>
              <a:t>The Splitter (while under construction)</a:t>
            </a:r>
            <a:endParaRPr lang="en-US" dirty="0"/>
          </a:p>
        </p:txBody>
      </p:sp>
    </p:spTree>
    <p:extLst>
      <p:ext uri="{BB962C8B-B14F-4D97-AF65-F5344CB8AC3E}">
        <p14:creationId xmlns:p14="http://schemas.microsoft.com/office/powerpoint/2010/main" val="164875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78-ED74-4C21-BBF4-4266A234D9AE}"/>
              </a:ext>
            </a:extLst>
          </p:cNvPr>
          <p:cNvSpPr>
            <a:spLocks noGrp="1"/>
          </p:cNvSpPr>
          <p:nvPr>
            <p:ph type="title"/>
          </p:nvPr>
        </p:nvSpPr>
        <p:spPr>
          <a:xfrm>
            <a:off x="457200" y="197768"/>
            <a:ext cx="8229600" cy="1143000"/>
          </a:xfrm>
        </p:spPr>
        <p:txBody>
          <a:bodyPr/>
          <a:lstStyle/>
          <a:p>
            <a:r>
              <a:rPr lang="en-GB" dirty="0"/>
              <a:t>Remedies</a:t>
            </a:r>
            <a:endParaRPr lang="en-US" dirty="0"/>
          </a:p>
        </p:txBody>
      </p:sp>
      <p:sp>
        <p:nvSpPr>
          <p:cNvPr id="3" name="Content Placeholder 2">
            <a:extLst>
              <a:ext uri="{FF2B5EF4-FFF2-40B4-BE49-F238E27FC236}">
                <a16:creationId xmlns:a16="http://schemas.microsoft.com/office/drawing/2014/main" id="{CBCFD0FD-B52E-4D12-AE98-611B3DD437A1}"/>
              </a:ext>
            </a:extLst>
          </p:cNvPr>
          <p:cNvSpPr>
            <a:spLocks noGrp="1"/>
          </p:cNvSpPr>
          <p:nvPr>
            <p:ph idx="1"/>
          </p:nvPr>
        </p:nvSpPr>
        <p:spPr>
          <a:xfrm>
            <a:off x="457200" y="1412776"/>
            <a:ext cx="8229600" cy="5073427"/>
          </a:xfrm>
        </p:spPr>
        <p:txBody>
          <a:bodyPr>
            <a:normAutofit lnSpcReduction="10000"/>
          </a:bodyPr>
          <a:lstStyle/>
          <a:p>
            <a:r>
              <a:rPr lang="en-GB" dirty="0" err="1"/>
              <a:t>Dejan</a:t>
            </a:r>
            <a:r>
              <a:rPr lang="en-GB" dirty="0"/>
              <a:t>: replace entire splitter by single line	</a:t>
            </a:r>
          </a:p>
          <a:p>
            <a:pPr lvl="1"/>
            <a:r>
              <a:rPr lang="en-GB" dirty="0"/>
              <a:t>TOF correction, tuning very difficult in this scheme</a:t>
            </a:r>
          </a:p>
          <a:p>
            <a:r>
              <a:rPr lang="en-GB" dirty="0"/>
              <a:t>Replace iron-poled magnets by mechanically-rotatable pairs of permanent magnets</a:t>
            </a:r>
          </a:p>
          <a:p>
            <a:pPr lvl="1"/>
            <a:r>
              <a:rPr lang="en-GB" dirty="0"/>
              <a:t>No hysteresis, only mechanical backlash</a:t>
            </a:r>
          </a:p>
          <a:p>
            <a:pPr lvl="1"/>
            <a:r>
              <a:rPr lang="en-GB" dirty="0"/>
              <a:t>Halbach have smaller fringe field </a:t>
            </a:r>
            <a:r>
              <a:rPr lang="en-GB" dirty="0">
                <a:sym typeface="Wingdings" panose="05000000000000000000" pitchFamily="2" charset="2"/>
              </a:rPr>
              <a:t> less cross-talk</a:t>
            </a:r>
            <a:endParaRPr lang="en-US" dirty="0">
              <a:sym typeface="Wingdings" panose="05000000000000000000" pitchFamily="2" charset="2"/>
            </a:endParaRPr>
          </a:p>
          <a:p>
            <a:pPr lvl="1"/>
            <a:r>
              <a:rPr lang="en-US" dirty="0">
                <a:sym typeface="Wingdings" panose="05000000000000000000" pitchFamily="2" charset="2"/>
              </a:rPr>
              <a:t>Expensive ~$1M+</a:t>
            </a:r>
          </a:p>
          <a:p>
            <a:r>
              <a:rPr lang="en-US" dirty="0">
                <a:sym typeface="Wingdings" panose="05000000000000000000" pitchFamily="2" charset="2"/>
              </a:rPr>
              <a:t>Install Hall probes to use as field feedback</a:t>
            </a:r>
          </a:p>
          <a:p>
            <a:pPr lvl="1"/>
            <a:r>
              <a:rPr lang="en-US" dirty="0">
                <a:sym typeface="Wingdings" panose="05000000000000000000" pitchFamily="2" charset="2"/>
              </a:rPr>
              <a:t>Probably best solution in the near term</a:t>
            </a:r>
          </a:p>
          <a:p>
            <a:pPr lvl="1"/>
            <a:r>
              <a:rPr lang="en-US" dirty="0">
                <a:sym typeface="Wingdings" panose="05000000000000000000" pitchFamily="2" charset="2"/>
              </a:rPr>
              <a:t>Helps with repeatability and maybe cross-talk too</a:t>
            </a:r>
            <a:endParaRPr lang="en-GB" dirty="0">
              <a:sym typeface="Wingdings" panose="05000000000000000000" pitchFamily="2" charset="2"/>
            </a:endParaRPr>
          </a:p>
        </p:txBody>
      </p:sp>
      <p:sp>
        <p:nvSpPr>
          <p:cNvPr id="4" name="Date Placeholder 3">
            <a:extLst>
              <a:ext uri="{FF2B5EF4-FFF2-40B4-BE49-F238E27FC236}">
                <a16:creationId xmlns:a16="http://schemas.microsoft.com/office/drawing/2014/main" id="{D335FE7F-5D48-4602-BDD2-99E885535DB7}"/>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7DC5E0D4-8DC9-483C-96F5-080220FA392F}"/>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8CAA3524-9376-4CE3-A715-93AE5B32CC27}"/>
              </a:ext>
            </a:extLst>
          </p:cNvPr>
          <p:cNvSpPr>
            <a:spLocks noGrp="1"/>
          </p:cNvSpPr>
          <p:nvPr>
            <p:ph type="sldNum" sz="quarter" idx="12"/>
          </p:nvPr>
        </p:nvSpPr>
        <p:spPr/>
        <p:txBody>
          <a:bodyPr/>
          <a:lstStyle/>
          <a:p>
            <a:pPr>
              <a:defRPr/>
            </a:pPr>
            <a:fld id="{C919DEF3-38EA-44F2-924B-3AA3B76DF1B8}" type="slidenum">
              <a:rPr lang="en-GB" altLang="en-US" smtClean="0"/>
              <a:pPr>
                <a:defRPr/>
              </a:pPr>
              <a:t>41</a:t>
            </a:fld>
            <a:endParaRPr lang="en-GB" altLang="en-US"/>
          </a:p>
        </p:txBody>
      </p:sp>
    </p:spTree>
    <p:extLst>
      <p:ext uri="{BB962C8B-B14F-4D97-AF65-F5344CB8AC3E}">
        <p14:creationId xmlns:p14="http://schemas.microsoft.com/office/powerpoint/2010/main" val="324981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25AAC2-ABC8-47E5-90EA-B0F3BB49EA8B}"/>
              </a:ext>
            </a:extLst>
          </p:cNvPr>
          <p:cNvSpPr>
            <a:spLocks noGrp="1"/>
          </p:cNvSpPr>
          <p:nvPr>
            <p:ph type="ctrTitle"/>
          </p:nvPr>
        </p:nvSpPr>
        <p:spPr/>
        <p:txBody>
          <a:bodyPr/>
          <a:lstStyle/>
          <a:p>
            <a:r>
              <a:rPr lang="en-GB"/>
              <a:t>BACKUP</a:t>
            </a:r>
            <a:endParaRPr lang="en-US"/>
          </a:p>
        </p:txBody>
      </p:sp>
      <p:sp>
        <p:nvSpPr>
          <p:cNvPr id="4" name="Date Placeholder 3">
            <a:extLst>
              <a:ext uri="{FF2B5EF4-FFF2-40B4-BE49-F238E27FC236}">
                <a16:creationId xmlns:a16="http://schemas.microsoft.com/office/drawing/2014/main" id="{AD0AD9BD-2D27-4021-A0B0-30226F741AE4}"/>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B1091D48-D411-4863-AAD1-08D4D930CE4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60262269-B139-47EC-AC9C-B9E6819A21FA}"/>
              </a:ext>
            </a:extLst>
          </p:cNvPr>
          <p:cNvSpPr>
            <a:spLocks noGrp="1"/>
          </p:cNvSpPr>
          <p:nvPr>
            <p:ph type="sldNum" sz="quarter" idx="12"/>
          </p:nvPr>
        </p:nvSpPr>
        <p:spPr/>
        <p:txBody>
          <a:bodyPr/>
          <a:lstStyle/>
          <a:p>
            <a:pPr>
              <a:defRPr/>
            </a:pPr>
            <a:fld id="{C919DEF3-38EA-44F2-924B-3AA3B76DF1B8}" type="slidenum">
              <a:rPr lang="en-GB" altLang="en-US" smtClean="0"/>
              <a:pPr>
                <a:defRPr/>
              </a:pPr>
              <a:t>42</a:t>
            </a:fld>
            <a:endParaRPr lang="en-GB" altLang="en-US"/>
          </a:p>
        </p:txBody>
      </p:sp>
    </p:spTree>
    <p:extLst>
      <p:ext uri="{BB962C8B-B14F-4D97-AF65-F5344CB8AC3E}">
        <p14:creationId xmlns:p14="http://schemas.microsoft.com/office/powerpoint/2010/main" val="2188568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238-0825-41A4-894E-4A737EEDE86B}"/>
              </a:ext>
            </a:extLst>
          </p:cNvPr>
          <p:cNvSpPr>
            <a:spLocks noGrp="1"/>
          </p:cNvSpPr>
          <p:nvPr>
            <p:ph type="title"/>
          </p:nvPr>
        </p:nvSpPr>
        <p:spPr/>
        <p:txBody>
          <a:bodyPr/>
          <a:lstStyle/>
          <a:p>
            <a:r>
              <a:rPr lang="en-GB"/>
              <a:t>Future: CBETA Facility?</a:t>
            </a:r>
            <a:endParaRPr lang="en-US"/>
          </a:p>
        </p:txBody>
      </p:sp>
      <p:sp>
        <p:nvSpPr>
          <p:cNvPr id="4" name="Date Placeholder 3">
            <a:extLst>
              <a:ext uri="{FF2B5EF4-FFF2-40B4-BE49-F238E27FC236}">
                <a16:creationId xmlns:a16="http://schemas.microsoft.com/office/drawing/2014/main" id="{6BC23B29-7357-45E0-8D25-F18E3373D52A}"/>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27E1929C-B71F-41F4-A072-10D43C8543B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28BAA09A-A5D0-4543-95D5-119309BEF100}"/>
              </a:ext>
            </a:extLst>
          </p:cNvPr>
          <p:cNvSpPr>
            <a:spLocks noGrp="1"/>
          </p:cNvSpPr>
          <p:nvPr>
            <p:ph type="sldNum" sz="quarter" idx="12"/>
          </p:nvPr>
        </p:nvSpPr>
        <p:spPr/>
        <p:txBody>
          <a:bodyPr/>
          <a:lstStyle/>
          <a:p>
            <a:pPr>
              <a:defRPr/>
            </a:pPr>
            <a:fld id="{C919DEF3-38EA-44F2-924B-3AA3B76DF1B8}" type="slidenum">
              <a:rPr lang="en-GB" altLang="en-US" smtClean="0"/>
              <a:pPr>
                <a:defRPr/>
              </a:pPr>
              <a:t>43</a:t>
            </a:fld>
            <a:endParaRPr lang="en-GB" altLang="en-US"/>
          </a:p>
        </p:txBody>
      </p:sp>
      <p:pic>
        <p:nvPicPr>
          <p:cNvPr id="7" name="Picture 6">
            <a:extLst>
              <a:ext uri="{FF2B5EF4-FFF2-40B4-BE49-F238E27FC236}">
                <a16:creationId xmlns:a16="http://schemas.microsoft.com/office/drawing/2014/main" id="{875149E9-8A0F-4177-9DD7-71F8904872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39099"/>
            <a:ext cx="9144000" cy="4034117"/>
          </a:xfrm>
          <a:prstGeom prst="rect">
            <a:avLst/>
          </a:prstGeom>
        </p:spPr>
      </p:pic>
      <p:sp>
        <p:nvSpPr>
          <p:cNvPr id="119" name="Rectangle: Rounded Corners 118">
            <a:extLst>
              <a:ext uri="{FF2B5EF4-FFF2-40B4-BE49-F238E27FC236}">
                <a16:creationId xmlns:a16="http://schemas.microsoft.com/office/drawing/2014/main" id="{F1E71E97-844B-4C6A-A9D2-DE0DC85EA697}"/>
              </a:ext>
            </a:extLst>
          </p:cNvPr>
          <p:cNvSpPr/>
          <p:nvPr/>
        </p:nvSpPr>
        <p:spPr>
          <a:xfrm>
            <a:off x="2339752" y="3139981"/>
            <a:ext cx="5157811" cy="1585163"/>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B3AE-E4D0-413B-A4BF-8E16880047FE}"/>
              </a:ext>
            </a:extLst>
          </p:cNvPr>
          <p:cNvSpPr/>
          <p:nvPr/>
        </p:nvSpPr>
        <p:spPr>
          <a:xfrm>
            <a:off x="3851920" y="335532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chemeClr val="tx1"/>
                </a:solidFill>
              </a:rPr>
              <a:t>ERL experiment</a:t>
            </a:r>
            <a:endParaRPr lang="en-US" sz="1600">
              <a:solidFill>
                <a:schemeClr val="tx1"/>
              </a:solidFill>
            </a:endParaRPr>
          </a:p>
        </p:txBody>
      </p:sp>
      <p:sp>
        <p:nvSpPr>
          <p:cNvPr id="11" name="Rectangle 10">
            <a:extLst>
              <a:ext uri="{FF2B5EF4-FFF2-40B4-BE49-F238E27FC236}">
                <a16:creationId xmlns:a16="http://schemas.microsoft.com/office/drawing/2014/main" id="{3A1920B5-BD1B-4931-8E52-49EEA0ACD7CD}"/>
              </a:ext>
            </a:extLst>
          </p:cNvPr>
          <p:cNvSpPr/>
          <p:nvPr/>
        </p:nvSpPr>
        <p:spPr>
          <a:xfrm>
            <a:off x="3860237" y="371536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ERL experiment</a:t>
            </a:r>
            <a:endParaRPr lang="en-US" sz="1600">
              <a:solidFill>
                <a:schemeClr val="tx1"/>
              </a:solidFill>
            </a:endParaRPr>
          </a:p>
        </p:txBody>
      </p:sp>
      <p:sp>
        <p:nvSpPr>
          <p:cNvPr id="12" name="Rectangle 11">
            <a:extLst>
              <a:ext uri="{FF2B5EF4-FFF2-40B4-BE49-F238E27FC236}">
                <a16:creationId xmlns:a16="http://schemas.microsoft.com/office/drawing/2014/main" id="{6127C984-F8C5-489F-9E96-9BB5C2F4236B}"/>
              </a:ext>
            </a:extLst>
          </p:cNvPr>
          <p:cNvSpPr/>
          <p:nvPr/>
        </p:nvSpPr>
        <p:spPr>
          <a:xfrm>
            <a:off x="4644007" y="4093363"/>
            <a:ext cx="1520485" cy="216023"/>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RLA experiment</a:t>
            </a:r>
            <a:endParaRPr lang="en-US" sz="1600">
              <a:solidFill>
                <a:schemeClr val="tx1"/>
              </a:solidFill>
            </a:endParaRPr>
          </a:p>
        </p:txBody>
      </p:sp>
      <p:grpSp>
        <p:nvGrpSpPr>
          <p:cNvPr id="33" name="Group 32">
            <a:extLst>
              <a:ext uri="{FF2B5EF4-FFF2-40B4-BE49-F238E27FC236}">
                <a16:creationId xmlns:a16="http://schemas.microsoft.com/office/drawing/2014/main" id="{3A2D3CA9-18ED-4B5E-9B87-F67B272EB375}"/>
              </a:ext>
            </a:extLst>
          </p:cNvPr>
          <p:cNvGrpSpPr/>
          <p:nvPr/>
        </p:nvGrpSpPr>
        <p:grpSpPr>
          <a:xfrm>
            <a:off x="7596336" y="2109416"/>
            <a:ext cx="720080" cy="205800"/>
            <a:chOff x="7596336" y="2255101"/>
            <a:chExt cx="720080" cy="205800"/>
          </a:xfrm>
        </p:grpSpPr>
        <p:cxnSp>
          <p:nvCxnSpPr>
            <p:cNvPr id="19" name="Straight Connector 18">
              <a:extLst>
                <a:ext uri="{FF2B5EF4-FFF2-40B4-BE49-F238E27FC236}">
                  <a16:creationId xmlns:a16="http://schemas.microsoft.com/office/drawing/2014/main" id="{CC756E1F-20DC-416B-9994-D1F7AD46913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0A167F1B-1B97-4785-B6A6-C7B297664C75}"/>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8D20D78C-8283-4619-88B7-59AD8BC69B4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E73C7784-B92C-4B9F-B8A3-C9A7B5488838}"/>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2F1CB0B5-7059-48B4-B7F2-9E37681D526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8" name="Rectangle 27">
              <a:extLst>
                <a:ext uri="{FF2B5EF4-FFF2-40B4-BE49-F238E27FC236}">
                  <a16:creationId xmlns:a16="http://schemas.microsoft.com/office/drawing/2014/main" id="{936574C5-EB44-4CFF-8CF2-5D6D777C074D}"/>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42D2BE2-AF39-4D60-B0D1-776E109320D3}"/>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BFB7E4-EBDE-4EA4-9675-745AA82827D7}"/>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D9FFC4-630D-499D-934F-430B3674EB8A}"/>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CE4DE03-95F3-4C96-AC34-DD9CE0F529F9}"/>
              </a:ext>
            </a:extLst>
          </p:cNvPr>
          <p:cNvGrpSpPr/>
          <p:nvPr/>
        </p:nvGrpSpPr>
        <p:grpSpPr>
          <a:xfrm>
            <a:off x="7596336" y="2059179"/>
            <a:ext cx="1440160" cy="1866575"/>
            <a:chOff x="7596336" y="2204864"/>
            <a:chExt cx="1440160" cy="1866575"/>
          </a:xfrm>
        </p:grpSpPr>
        <p:sp>
          <p:nvSpPr>
            <p:cNvPr id="14" name="Block Arc 13">
              <a:extLst>
                <a:ext uri="{FF2B5EF4-FFF2-40B4-BE49-F238E27FC236}">
                  <a16:creationId xmlns:a16="http://schemas.microsoft.com/office/drawing/2014/main" id="{A6E5F4CE-BCDA-4073-90D4-4D6A1A9C5A41}"/>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A467EE18-256F-475E-8315-9408A7414F2B}"/>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53" name="Straight Connector 52">
              <a:extLst>
                <a:ext uri="{FF2B5EF4-FFF2-40B4-BE49-F238E27FC236}">
                  <a16:creationId xmlns:a16="http://schemas.microsoft.com/office/drawing/2014/main" id="{2E9F740C-7909-48E4-BA6D-DDC4C24C9ECB}"/>
                </a:ext>
              </a:extLst>
            </p:cNvPr>
            <p:cNvCxnSpPr>
              <a:cxnSpLocks/>
              <a:stCxn id="15" idx="1"/>
              <a:endCxn id="14"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52" name="Group 51">
              <a:extLst>
                <a:ext uri="{FF2B5EF4-FFF2-40B4-BE49-F238E27FC236}">
                  <a16:creationId xmlns:a16="http://schemas.microsoft.com/office/drawing/2014/main" id="{8125E671-2975-4147-ABF7-91BCE6CDD134}"/>
                </a:ext>
              </a:extLst>
            </p:cNvPr>
            <p:cNvGrpSpPr/>
            <p:nvPr/>
          </p:nvGrpSpPr>
          <p:grpSpPr>
            <a:xfrm>
              <a:off x="8846653" y="2987608"/>
              <a:ext cx="187558" cy="298058"/>
              <a:chOff x="7236293" y="3505768"/>
              <a:chExt cx="187558" cy="298058"/>
            </a:xfrm>
          </p:grpSpPr>
          <p:sp>
            <p:nvSpPr>
              <p:cNvPr id="38" name="Rectangle 37">
                <a:extLst>
                  <a:ext uri="{FF2B5EF4-FFF2-40B4-BE49-F238E27FC236}">
                    <a16:creationId xmlns:a16="http://schemas.microsoft.com/office/drawing/2014/main" id="{A0F5193B-C0FC-4112-8269-4B77350A4032}"/>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D0F96CE-386D-41FD-B113-7E08CD62A12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707B375-F3B0-4972-B715-BA775DF6E21F}"/>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Connector 60">
            <a:extLst>
              <a:ext uri="{FF2B5EF4-FFF2-40B4-BE49-F238E27FC236}">
                <a16:creationId xmlns:a16="http://schemas.microsoft.com/office/drawing/2014/main" id="{F6C397FB-AA04-4742-89B6-79AF67F84886}"/>
              </a:ext>
            </a:extLst>
          </p:cNvPr>
          <p:cNvCxnSpPr>
            <a:cxnSpLocks/>
            <a:stCxn id="10" idx="3"/>
            <a:endCxn id="58" idx="1"/>
          </p:cNvCxnSpPr>
          <p:nvPr/>
        </p:nvCxnSpPr>
        <p:spPr>
          <a:xfrm>
            <a:off x="6156176" y="3463335"/>
            <a:ext cx="559361"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FBEC7EBF-350C-4865-B0EB-37A7BBA89327}"/>
              </a:ext>
            </a:extLst>
          </p:cNvPr>
          <p:cNvCxnSpPr>
            <a:cxnSpLocks/>
            <a:stCxn id="11" idx="3"/>
            <a:endCxn id="58" idx="2"/>
          </p:cNvCxnSpPr>
          <p:nvPr/>
        </p:nvCxnSpPr>
        <p:spPr>
          <a:xfrm>
            <a:off x="6164493" y="3823375"/>
            <a:ext cx="477227"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6DAEA6AF-733E-4CE5-BB17-A5D1AD41A49B}"/>
              </a:ext>
            </a:extLst>
          </p:cNvPr>
          <p:cNvCxnSpPr>
            <a:cxnSpLocks/>
            <a:stCxn id="12" idx="3"/>
            <a:endCxn id="58" idx="3"/>
          </p:cNvCxnSpPr>
          <p:nvPr/>
        </p:nvCxnSpPr>
        <p:spPr>
          <a:xfrm flipV="1">
            <a:off x="6164492" y="4005175"/>
            <a:ext cx="551045" cy="19620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93" name="Group 92">
            <a:extLst>
              <a:ext uri="{FF2B5EF4-FFF2-40B4-BE49-F238E27FC236}">
                <a16:creationId xmlns:a16="http://schemas.microsoft.com/office/drawing/2014/main" id="{467915BE-5072-44D7-9D62-4941E4231191}"/>
              </a:ext>
            </a:extLst>
          </p:cNvPr>
          <p:cNvGrpSpPr/>
          <p:nvPr/>
        </p:nvGrpSpPr>
        <p:grpSpPr>
          <a:xfrm>
            <a:off x="6641720" y="3574936"/>
            <a:ext cx="1679279" cy="504056"/>
            <a:chOff x="6641720" y="3720621"/>
            <a:chExt cx="1679279" cy="504056"/>
          </a:xfrm>
        </p:grpSpPr>
        <p:cxnSp>
          <p:nvCxnSpPr>
            <p:cNvPr id="34" name="Straight Connector 33">
              <a:extLst>
                <a:ext uri="{FF2B5EF4-FFF2-40B4-BE49-F238E27FC236}">
                  <a16:creationId xmlns:a16="http://schemas.microsoft.com/office/drawing/2014/main" id="{4FC04C4F-BE86-420C-95FB-449C08AEDCB1}"/>
                </a:ext>
              </a:extLst>
            </p:cNvPr>
            <p:cNvCxnSpPr>
              <a:cxnSpLocks/>
              <a:stCxn id="58" idx="6"/>
              <a:endCxn id="14" idx="1"/>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8" name="Oval 57">
              <a:extLst>
                <a:ext uri="{FF2B5EF4-FFF2-40B4-BE49-F238E27FC236}">
                  <a16:creationId xmlns:a16="http://schemas.microsoft.com/office/drawing/2014/main" id="{FE515CC6-809A-4A23-B4A0-82D2D7270D2B}"/>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73" name="Group 72">
              <a:extLst>
                <a:ext uri="{FF2B5EF4-FFF2-40B4-BE49-F238E27FC236}">
                  <a16:creationId xmlns:a16="http://schemas.microsoft.com/office/drawing/2014/main" id="{F119BFFB-514C-45F3-BED5-A2C3D43A8B03}"/>
                </a:ext>
              </a:extLst>
            </p:cNvPr>
            <p:cNvGrpSpPr/>
            <p:nvPr/>
          </p:nvGrpSpPr>
          <p:grpSpPr>
            <a:xfrm rot="5400000">
              <a:off x="7732679" y="3819827"/>
              <a:ext cx="187558" cy="298058"/>
              <a:chOff x="8999053" y="3140008"/>
              <a:chExt cx="187558" cy="298058"/>
            </a:xfrm>
          </p:grpSpPr>
          <p:sp>
            <p:nvSpPr>
              <p:cNvPr id="70" name="Rectangle 69">
                <a:extLst>
                  <a:ext uri="{FF2B5EF4-FFF2-40B4-BE49-F238E27FC236}">
                    <a16:creationId xmlns:a16="http://schemas.microsoft.com/office/drawing/2014/main" id="{67F39C4E-BF89-4D6D-BC22-086425AA762B}"/>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5CD34C5-063C-4961-A954-AD6EA43CBEC7}"/>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825769A-0BF1-491A-99DB-A76B9187D311}"/>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Rectangle 91">
            <a:extLst>
              <a:ext uri="{FF2B5EF4-FFF2-40B4-BE49-F238E27FC236}">
                <a16:creationId xmlns:a16="http://schemas.microsoft.com/office/drawing/2014/main" id="{86A65D80-2CE7-4E27-A12A-44A965F682DB}"/>
              </a:ext>
            </a:extLst>
          </p:cNvPr>
          <p:cNvSpPr/>
          <p:nvPr/>
        </p:nvSpPr>
        <p:spPr>
          <a:xfrm>
            <a:off x="877670" y="2026015"/>
            <a:ext cx="1303666" cy="26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E7150DD5-140C-4A88-BED5-DDA540CEED92}"/>
              </a:ext>
            </a:extLst>
          </p:cNvPr>
          <p:cNvGrpSpPr/>
          <p:nvPr/>
        </p:nvGrpSpPr>
        <p:grpSpPr>
          <a:xfrm rot="10800000">
            <a:off x="841642" y="2059179"/>
            <a:ext cx="1440160" cy="1866575"/>
            <a:chOff x="7596336" y="2204864"/>
            <a:chExt cx="1440160" cy="1866575"/>
          </a:xfrm>
        </p:grpSpPr>
        <p:sp>
          <p:nvSpPr>
            <p:cNvPr id="75" name="Block Arc 74">
              <a:extLst>
                <a:ext uri="{FF2B5EF4-FFF2-40B4-BE49-F238E27FC236}">
                  <a16:creationId xmlns:a16="http://schemas.microsoft.com/office/drawing/2014/main" id="{C13CA8CE-D804-4553-BCAF-911F32FF7297}"/>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a:extLst>
                <a:ext uri="{FF2B5EF4-FFF2-40B4-BE49-F238E27FC236}">
                  <a16:creationId xmlns:a16="http://schemas.microsoft.com/office/drawing/2014/main" id="{2D8869E9-AD4D-4B31-8E39-8B6BC998D340}"/>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77" name="Straight Connector 76">
              <a:extLst>
                <a:ext uri="{FF2B5EF4-FFF2-40B4-BE49-F238E27FC236}">
                  <a16:creationId xmlns:a16="http://schemas.microsoft.com/office/drawing/2014/main" id="{C81F7BD8-47BE-43F3-93A5-638E1E32B2B0}"/>
                </a:ext>
              </a:extLst>
            </p:cNvPr>
            <p:cNvCxnSpPr>
              <a:cxnSpLocks/>
              <a:stCxn id="76" idx="1"/>
              <a:endCxn id="75"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8" name="Group 77">
              <a:extLst>
                <a:ext uri="{FF2B5EF4-FFF2-40B4-BE49-F238E27FC236}">
                  <a16:creationId xmlns:a16="http://schemas.microsoft.com/office/drawing/2014/main" id="{CA302A22-9860-4E89-9F36-6D86ADB87B1D}"/>
                </a:ext>
              </a:extLst>
            </p:cNvPr>
            <p:cNvGrpSpPr/>
            <p:nvPr/>
          </p:nvGrpSpPr>
          <p:grpSpPr>
            <a:xfrm>
              <a:off x="8846653" y="2987608"/>
              <a:ext cx="187558" cy="298058"/>
              <a:chOff x="7236293" y="3505768"/>
              <a:chExt cx="187558" cy="298058"/>
            </a:xfrm>
          </p:grpSpPr>
          <p:sp>
            <p:nvSpPr>
              <p:cNvPr id="79" name="Rectangle 78">
                <a:extLst>
                  <a:ext uri="{FF2B5EF4-FFF2-40B4-BE49-F238E27FC236}">
                    <a16:creationId xmlns:a16="http://schemas.microsoft.com/office/drawing/2014/main" id="{87594251-FCC1-4F44-9683-3CA9105BDC75}"/>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7D9BB75-F5C1-4D47-92FF-8B190B4A223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2311444-D839-4EEC-BA1E-7281E66C0F6A}"/>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ECB6F0B2-A894-4B44-AE56-8073B26F011D}"/>
              </a:ext>
            </a:extLst>
          </p:cNvPr>
          <p:cNvGrpSpPr/>
          <p:nvPr/>
        </p:nvGrpSpPr>
        <p:grpSpPr>
          <a:xfrm flipH="1">
            <a:off x="1561802" y="2109401"/>
            <a:ext cx="720000" cy="181625"/>
            <a:chOff x="7596336" y="2255101"/>
            <a:chExt cx="720080" cy="205800"/>
          </a:xfrm>
        </p:grpSpPr>
        <p:cxnSp>
          <p:nvCxnSpPr>
            <p:cNvPr id="83" name="Straight Connector 82">
              <a:extLst>
                <a:ext uri="{FF2B5EF4-FFF2-40B4-BE49-F238E27FC236}">
                  <a16:creationId xmlns:a16="http://schemas.microsoft.com/office/drawing/2014/main" id="{B35CBC57-2D30-4880-BA5D-0ECADB47A57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Connector 83">
              <a:extLst>
                <a:ext uri="{FF2B5EF4-FFF2-40B4-BE49-F238E27FC236}">
                  <a16:creationId xmlns:a16="http://schemas.microsoft.com/office/drawing/2014/main" id="{E717E654-D005-4FD1-8988-6E2CA36CDC83}"/>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B759F61F-5652-4B5E-A0C2-4B4B88316AC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8FAC4F8A-F5E0-4BDE-96BF-D76AAA9B51C3}"/>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A7553484-AF42-496B-8A8E-328C1208409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8" name="Rectangle 87">
              <a:extLst>
                <a:ext uri="{FF2B5EF4-FFF2-40B4-BE49-F238E27FC236}">
                  <a16:creationId xmlns:a16="http://schemas.microsoft.com/office/drawing/2014/main" id="{F79F33A9-1DC4-4D01-BFED-8D6D6402FD91}"/>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E715AB-B12A-4987-A8F6-77F06341A658}"/>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696CB0E-3C04-45A2-BBE8-51D6775E1EC5}"/>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DE1E526-4D8E-4C40-A315-39C9C19533A8}"/>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B6FF671D-1B8F-402A-B688-A01F6DC3649B}"/>
              </a:ext>
            </a:extLst>
          </p:cNvPr>
          <p:cNvGrpSpPr/>
          <p:nvPr/>
        </p:nvGrpSpPr>
        <p:grpSpPr>
          <a:xfrm rot="10800000">
            <a:off x="1561722" y="3574936"/>
            <a:ext cx="1679279" cy="504056"/>
            <a:chOff x="6641720" y="3720621"/>
            <a:chExt cx="1679279" cy="504056"/>
          </a:xfrm>
        </p:grpSpPr>
        <p:cxnSp>
          <p:nvCxnSpPr>
            <p:cNvPr id="95" name="Straight Connector 94">
              <a:extLst>
                <a:ext uri="{FF2B5EF4-FFF2-40B4-BE49-F238E27FC236}">
                  <a16:creationId xmlns:a16="http://schemas.microsoft.com/office/drawing/2014/main" id="{5B37E0CA-B9C9-4450-81D5-06FA031C054E}"/>
                </a:ext>
              </a:extLst>
            </p:cNvPr>
            <p:cNvCxnSpPr>
              <a:cxnSpLocks/>
              <a:stCxn id="96" idx="6"/>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6" name="Oval 95">
              <a:extLst>
                <a:ext uri="{FF2B5EF4-FFF2-40B4-BE49-F238E27FC236}">
                  <a16:creationId xmlns:a16="http://schemas.microsoft.com/office/drawing/2014/main" id="{B5C62F42-504F-4917-B083-EF0F2604D52C}"/>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95522F06-FDBC-4B65-8AB8-C8E969433293}"/>
                </a:ext>
              </a:extLst>
            </p:cNvPr>
            <p:cNvGrpSpPr/>
            <p:nvPr/>
          </p:nvGrpSpPr>
          <p:grpSpPr>
            <a:xfrm rot="5400000">
              <a:off x="7732679" y="3819827"/>
              <a:ext cx="187558" cy="298058"/>
              <a:chOff x="8999053" y="3140008"/>
              <a:chExt cx="187558" cy="298058"/>
            </a:xfrm>
          </p:grpSpPr>
          <p:sp>
            <p:nvSpPr>
              <p:cNvPr id="98" name="Rectangle 97">
                <a:extLst>
                  <a:ext uri="{FF2B5EF4-FFF2-40B4-BE49-F238E27FC236}">
                    <a16:creationId xmlns:a16="http://schemas.microsoft.com/office/drawing/2014/main" id="{04B23885-FA9F-44E1-B3D6-0F64D4391EA2}"/>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0D9D9CF-C080-48B6-84BC-E0FD89F50B95}"/>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C7CE73E-9DE8-422C-A92B-24538D3E3F03}"/>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1" name="Straight Connector 100">
            <a:extLst>
              <a:ext uri="{FF2B5EF4-FFF2-40B4-BE49-F238E27FC236}">
                <a16:creationId xmlns:a16="http://schemas.microsoft.com/office/drawing/2014/main" id="{BFFD150B-9B4B-4483-B025-B0A65ABD83C3}"/>
              </a:ext>
            </a:extLst>
          </p:cNvPr>
          <p:cNvCxnSpPr>
            <a:cxnSpLocks/>
            <a:stCxn id="10" idx="1"/>
            <a:endCxn id="96" idx="3"/>
          </p:cNvCxnSpPr>
          <p:nvPr/>
        </p:nvCxnSpPr>
        <p:spPr>
          <a:xfrm flipH="1">
            <a:off x="3167184" y="3463335"/>
            <a:ext cx="684736"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a:extLst>
              <a:ext uri="{FF2B5EF4-FFF2-40B4-BE49-F238E27FC236}">
                <a16:creationId xmlns:a16="http://schemas.microsoft.com/office/drawing/2014/main" id="{44EBF8A1-F048-4A0D-B176-81C6BA7A13B7}"/>
              </a:ext>
            </a:extLst>
          </p:cNvPr>
          <p:cNvCxnSpPr>
            <a:cxnSpLocks/>
            <a:stCxn id="96" idx="2"/>
            <a:endCxn id="11" idx="1"/>
          </p:cNvCxnSpPr>
          <p:nvPr/>
        </p:nvCxnSpPr>
        <p:spPr>
          <a:xfrm flipV="1">
            <a:off x="3241001" y="3823375"/>
            <a:ext cx="619236"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A0738C3F-D137-41F8-B871-3EAED014DE7A}"/>
              </a:ext>
            </a:extLst>
          </p:cNvPr>
          <p:cNvCxnSpPr>
            <a:cxnSpLocks/>
            <a:stCxn id="96" idx="1"/>
          </p:cNvCxnSpPr>
          <p:nvPr/>
        </p:nvCxnSpPr>
        <p:spPr>
          <a:xfrm>
            <a:off x="3167184" y="4005175"/>
            <a:ext cx="693053" cy="167854"/>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4" name="TextBox 113">
            <a:extLst>
              <a:ext uri="{FF2B5EF4-FFF2-40B4-BE49-F238E27FC236}">
                <a16:creationId xmlns:a16="http://schemas.microsoft.com/office/drawing/2014/main" id="{C2884B07-00DA-4ADA-8E92-8116B47D3D26}"/>
              </a:ext>
            </a:extLst>
          </p:cNvPr>
          <p:cNvSpPr txBox="1"/>
          <p:nvPr/>
        </p:nvSpPr>
        <p:spPr>
          <a:xfrm>
            <a:off x="7524327" y="615856"/>
            <a:ext cx="1008113" cy="923330"/>
          </a:xfrm>
          <a:prstGeom prst="rect">
            <a:avLst/>
          </a:prstGeom>
          <a:noFill/>
        </p:spPr>
        <p:txBody>
          <a:bodyPr wrap="square" rtlCol="0">
            <a:spAutoFit/>
          </a:bodyPr>
          <a:lstStyle/>
          <a:p>
            <a:r>
              <a:rPr lang="en-GB"/>
              <a:t>Vertical double chicane</a:t>
            </a:r>
            <a:endParaRPr lang="en-US"/>
          </a:p>
        </p:txBody>
      </p:sp>
      <p:cxnSp>
        <p:nvCxnSpPr>
          <p:cNvPr id="116" name="Straight Arrow Connector 115">
            <a:extLst>
              <a:ext uri="{FF2B5EF4-FFF2-40B4-BE49-F238E27FC236}">
                <a16:creationId xmlns:a16="http://schemas.microsoft.com/office/drawing/2014/main" id="{E51BE0A1-8EA2-4CF3-BDDB-8310B27BA943}"/>
              </a:ext>
            </a:extLst>
          </p:cNvPr>
          <p:cNvCxnSpPr>
            <a:cxnSpLocks/>
            <a:stCxn id="114" idx="2"/>
          </p:cNvCxnSpPr>
          <p:nvPr/>
        </p:nvCxnSpPr>
        <p:spPr>
          <a:xfrm flipH="1">
            <a:off x="7975488" y="1539186"/>
            <a:ext cx="52896" cy="570215"/>
          </a:xfrm>
          <a:prstGeom prst="straightConnector1">
            <a:avLst/>
          </a:prstGeom>
          <a:solidFill>
            <a:schemeClr val="accent2"/>
          </a:solid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120" name="TextBox 119">
            <a:extLst>
              <a:ext uri="{FF2B5EF4-FFF2-40B4-BE49-F238E27FC236}">
                <a16:creationId xmlns:a16="http://schemas.microsoft.com/office/drawing/2014/main" id="{F300FDAC-74B5-4C77-B233-FDEA8B344DCC}"/>
              </a:ext>
            </a:extLst>
          </p:cNvPr>
          <p:cNvSpPr txBox="1"/>
          <p:nvPr/>
        </p:nvSpPr>
        <p:spPr>
          <a:xfrm>
            <a:off x="2466018" y="4355812"/>
            <a:ext cx="3258110" cy="369332"/>
          </a:xfrm>
          <a:prstGeom prst="rect">
            <a:avLst/>
          </a:prstGeom>
          <a:noFill/>
        </p:spPr>
        <p:txBody>
          <a:bodyPr wrap="square" rtlCol="0">
            <a:spAutoFit/>
          </a:bodyPr>
          <a:lstStyle/>
          <a:p>
            <a:r>
              <a:rPr lang="en-GB">
                <a:solidFill>
                  <a:schemeClr val="bg1">
                    <a:lumMod val="50000"/>
                  </a:schemeClr>
                </a:solidFill>
              </a:rPr>
              <a:t>User experiments platform</a:t>
            </a:r>
            <a:endParaRPr lang="en-US">
              <a:solidFill>
                <a:schemeClr val="bg1">
                  <a:lumMod val="50000"/>
                </a:schemeClr>
              </a:solidFill>
            </a:endParaRPr>
          </a:p>
        </p:txBody>
      </p:sp>
      <p:sp>
        <p:nvSpPr>
          <p:cNvPr id="121" name="TextBox 120">
            <a:extLst>
              <a:ext uri="{FF2B5EF4-FFF2-40B4-BE49-F238E27FC236}">
                <a16:creationId xmlns:a16="http://schemas.microsoft.com/office/drawing/2014/main" id="{1D6A18E0-66A0-4443-BA93-5DECC5574BE3}"/>
              </a:ext>
            </a:extLst>
          </p:cNvPr>
          <p:cNvSpPr txBox="1"/>
          <p:nvPr/>
        </p:nvSpPr>
        <p:spPr>
          <a:xfrm>
            <a:off x="755576" y="5518901"/>
            <a:ext cx="7821372" cy="646331"/>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endParaRPr lang="en-US"/>
          </a:p>
        </p:txBody>
      </p:sp>
    </p:spTree>
    <p:extLst>
      <p:ext uri="{BB962C8B-B14F-4D97-AF65-F5344CB8AC3E}">
        <p14:creationId xmlns:p14="http://schemas.microsoft.com/office/powerpoint/2010/main" val="2446689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4439-3ABC-414A-A047-D891F209C50A}"/>
              </a:ext>
            </a:extLst>
          </p:cNvPr>
          <p:cNvSpPr>
            <a:spLocks noGrp="1"/>
          </p:cNvSpPr>
          <p:nvPr>
            <p:ph type="title"/>
          </p:nvPr>
        </p:nvSpPr>
        <p:spPr/>
        <p:txBody>
          <a:bodyPr/>
          <a:lstStyle/>
          <a:p>
            <a:r>
              <a:rPr lang="en-GB"/>
              <a:t>Bypass Design (Kirsten Deitrick)</a:t>
            </a:r>
            <a:endParaRPr lang="en-US"/>
          </a:p>
        </p:txBody>
      </p:sp>
      <p:pic>
        <p:nvPicPr>
          <p:cNvPr id="8" name="Content Placeholder 7">
            <a:extLst>
              <a:ext uri="{FF2B5EF4-FFF2-40B4-BE49-F238E27FC236}">
                <a16:creationId xmlns:a16="http://schemas.microsoft.com/office/drawing/2014/main" id="{7D21B903-A39D-4F31-A887-E0534068E0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442" y="1146051"/>
            <a:ext cx="8667086" cy="4875237"/>
          </a:xfrm>
        </p:spPr>
      </p:pic>
      <p:sp>
        <p:nvSpPr>
          <p:cNvPr id="4" name="Date Placeholder 3">
            <a:extLst>
              <a:ext uri="{FF2B5EF4-FFF2-40B4-BE49-F238E27FC236}">
                <a16:creationId xmlns:a16="http://schemas.microsoft.com/office/drawing/2014/main" id="{E4388D3E-230E-4B79-AF41-401E5E6FA03E}"/>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F3AD1D78-CA48-41F7-A308-411C152FBE84}"/>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9957B2FE-7379-45FC-92B6-50F64C54B340}"/>
              </a:ext>
            </a:extLst>
          </p:cNvPr>
          <p:cNvSpPr>
            <a:spLocks noGrp="1"/>
          </p:cNvSpPr>
          <p:nvPr>
            <p:ph type="sldNum" sz="quarter" idx="12"/>
          </p:nvPr>
        </p:nvSpPr>
        <p:spPr/>
        <p:txBody>
          <a:bodyPr/>
          <a:lstStyle/>
          <a:p>
            <a:pPr>
              <a:defRPr/>
            </a:pPr>
            <a:fld id="{C919DEF3-38EA-44F2-924B-3AA3B76DF1B8}" type="slidenum">
              <a:rPr lang="en-GB" altLang="en-US" smtClean="0"/>
              <a:pPr>
                <a:defRPr/>
              </a:pPr>
              <a:t>44</a:t>
            </a:fld>
            <a:endParaRPr lang="en-GB" altLang="en-US"/>
          </a:p>
        </p:txBody>
      </p:sp>
      <p:sp>
        <p:nvSpPr>
          <p:cNvPr id="9" name="TextBox 8">
            <a:extLst>
              <a:ext uri="{FF2B5EF4-FFF2-40B4-BE49-F238E27FC236}">
                <a16:creationId xmlns:a16="http://schemas.microsoft.com/office/drawing/2014/main" id="{BCC4A715-C6AA-4767-8E31-BE28863A8C56}"/>
              </a:ext>
            </a:extLst>
          </p:cNvPr>
          <p:cNvSpPr txBox="1"/>
          <p:nvPr/>
        </p:nvSpPr>
        <p:spPr>
          <a:xfrm>
            <a:off x="755576" y="5518901"/>
            <a:ext cx="7821372" cy="923330"/>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p>
          <a:p>
            <a:r>
              <a:rPr lang="en-GB"/>
              <a:t>One possible route is for the bypass to follow above the FFA arcs</a:t>
            </a:r>
            <a:endParaRPr lang="en-US"/>
          </a:p>
        </p:txBody>
      </p:sp>
      <p:pic>
        <p:nvPicPr>
          <p:cNvPr id="11" name="Picture 10">
            <a:extLst>
              <a:ext uri="{FF2B5EF4-FFF2-40B4-BE49-F238E27FC236}">
                <a16:creationId xmlns:a16="http://schemas.microsoft.com/office/drawing/2014/main" id="{D29ED702-B400-4C17-9D53-A5A75478F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068960"/>
            <a:ext cx="6447976" cy="1360582"/>
          </a:xfrm>
          <a:prstGeom prst="rect">
            <a:avLst/>
          </a:prstGeom>
        </p:spPr>
      </p:pic>
    </p:spTree>
    <p:extLst>
      <p:ext uri="{BB962C8B-B14F-4D97-AF65-F5344CB8AC3E}">
        <p14:creationId xmlns:p14="http://schemas.microsoft.com/office/powerpoint/2010/main" val="712618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FEBDCC8-E0B3-43FA-A9E0-1804B59B5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812" y="2671"/>
            <a:ext cx="7956376" cy="6855329"/>
          </a:xfrm>
        </p:spPr>
      </p:pic>
      <p:sp>
        <p:nvSpPr>
          <p:cNvPr id="4" name="Date Placeholder 3">
            <a:extLst>
              <a:ext uri="{FF2B5EF4-FFF2-40B4-BE49-F238E27FC236}">
                <a16:creationId xmlns:a16="http://schemas.microsoft.com/office/drawing/2014/main" id="{C0D5D257-5B69-4DE4-BE42-0AB14F2FC31F}"/>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B492A214-9A1B-469A-A472-AB49F1B800EC}"/>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5554675F-A9C1-4F65-8B98-F60E45E963BE}"/>
              </a:ext>
            </a:extLst>
          </p:cNvPr>
          <p:cNvSpPr>
            <a:spLocks noGrp="1"/>
          </p:cNvSpPr>
          <p:nvPr>
            <p:ph type="sldNum" sz="quarter" idx="12"/>
          </p:nvPr>
        </p:nvSpPr>
        <p:spPr/>
        <p:txBody>
          <a:bodyPr/>
          <a:lstStyle/>
          <a:p>
            <a:pPr>
              <a:defRPr/>
            </a:pPr>
            <a:fld id="{C919DEF3-38EA-44F2-924B-3AA3B76DF1B8}" type="slidenum">
              <a:rPr lang="en-GB" altLang="en-US" smtClean="0"/>
              <a:pPr>
                <a:defRPr/>
              </a:pPr>
              <a:t>45</a:t>
            </a:fld>
            <a:endParaRPr lang="en-GB" altLang="en-US"/>
          </a:p>
        </p:txBody>
      </p:sp>
      <p:sp>
        <p:nvSpPr>
          <p:cNvPr id="2" name="Title 1">
            <a:extLst>
              <a:ext uri="{FF2B5EF4-FFF2-40B4-BE49-F238E27FC236}">
                <a16:creationId xmlns:a16="http://schemas.microsoft.com/office/drawing/2014/main" id="{D068D734-3FF6-48BC-A4B7-9A1F831B7B62}"/>
              </a:ext>
            </a:extLst>
          </p:cNvPr>
          <p:cNvSpPr>
            <a:spLocks noGrp="1"/>
          </p:cNvSpPr>
          <p:nvPr>
            <p:ph type="title"/>
          </p:nvPr>
        </p:nvSpPr>
        <p:spPr>
          <a:xfrm>
            <a:off x="1619672" y="0"/>
            <a:ext cx="5976664" cy="692696"/>
          </a:xfrm>
          <a:solidFill>
            <a:schemeClr val="bg1"/>
          </a:solidFill>
        </p:spPr>
        <p:txBody>
          <a:bodyPr/>
          <a:lstStyle/>
          <a:p>
            <a:r>
              <a:rPr lang="en-GB" dirty="0"/>
              <a:t>Splitter Quads vs. Design</a:t>
            </a:r>
            <a:endParaRPr lang="en-US" dirty="0"/>
          </a:p>
        </p:txBody>
      </p:sp>
      <p:sp>
        <p:nvSpPr>
          <p:cNvPr id="9" name="Rectangle 8">
            <a:extLst>
              <a:ext uri="{FF2B5EF4-FFF2-40B4-BE49-F238E27FC236}">
                <a16:creationId xmlns:a16="http://schemas.microsoft.com/office/drawing/2014/main" id="{C62049C9-E44F-4EC6-AC20-F8BA2ABE6C1D}"/>
              </a:ext>
            </a:extLst>
          </p:cNvPr>
          <p:cNvSpPr/>
          <p:nvPr/>
        </p:nvSpPr>
        <p:spPr>
          <a:xfrm>
            <a:off x="2699792" y="2276872"/>
            <a:ext cx="1656184" cy="1224136"/>
          </a:xfrm>
          <a:prstGeom prst="rect">
            <a:avLst/>
          </a:prstGeom>
          <a:solidFill>
            <a:srgbClr val="C0504D">
              <a:alpha val="25098"/>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6B120C-2620-4A78-B51A-8362D28A4375}"/>
              </a:ext>
            </a:extLst>
          </p:cNvPr>
          <p:cNvSpPr/>
          <p:nvPr/>
        </p:nvSpPr>
        <p:spPr>
          <a:xfrm>
            <a:off x="827584" y="5146526"/>
            <a:ext cx="3528392" cy="1224136"/>
          </a:xfrm>
          <a:prstGeom prst="rect">
            <a:avLst/>
          </a:prstGeom>
          <a:solidFill>
            <a:schemeClr val="accent6">
              <a:alpha val="2509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094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2807-3CE4-4E4B-9533-37F312A238AC}"/>
              </a:ext>
            </a:extLst>
          </p:cNvPr>
          <p:cNvSpPr>
            <a:spLocks noGrp="1"/>
          </p:cNvSpPr>
          <p:nvPr>
            <p:ph type="title"/>
          </p:nvPr>
        </p:nvSpPr>
        <p:spPr/>
        <p:txBody>
          <a:bodyPr/>
          <a:lstStyle/>
          <a:p>
            <a:r>
              <a:rPr lang="en-GB" dirty="0"/>
              <a:t>Ghost Focussing in R2 Line</a:t>
            </a:r>
            <a:endParaRPr lang="en-US" dirty="0"/>
          </a:p>
        </p:txBody>
      </p:sp>
      <p:sp>
        <p:nvSpPr>
          <p:cNvPr id="3" name="Content Placeholder 2">
            <a:extLst>
              <a:ext uri="{FF2B5EF4-FFF2-40B4-BE49-F238E27FC236}">
                <a16:creationId xmlns:a16="http://schemas.microsoft.com/office/drawing/2014/main" id="{F3B42795-3C8A-4F1F-9958-37D2B0D406F9}"/>
              </a:ext>
            </a:extLst>
          </p:cNvPr>
          <p:cNvSpPr>
            <a:spLocks noGrp="1"/>
          </p:cNvSpPr>
          <p:nvPr>
            <p:ph idx="1"/>
          </p:nvPr>
        </p:nvSpPr>
        <p:spPr>
          <a:xfrm>
            <a:off x="457200" y="1412776"/>
            <a:ext cx="8229600" cy="4525963"/>
          </a:xfrm>
        </p:spPr>
        <p:txBody>
          <a:bodyPr/>
          <a:lstStyle/>
          <a:p>
            <a:r>
              <a:rPr lang="en-GB" dirty="0"/>
              <a:t>We could get the magnets to near design settings in most splitter lines apart from R2</a:t>
            </a:r>
          </a:p>
          <a:p>
            <a:r>
              <a:rPr lang="en-US" dirty="0"/>
              <a:t>Fixed:</a:t>
            </a:r>
          </a:p>
          <a:p>
            <a:pPr lvl="1"/>
            <a:r>
              <a:rPr lang="en-US" dirty="0"/>
              <a:t>power supply ripple with capacitors</a:t>
            </a:r>
          </a:p>
          <a:p>
            <a:pPr lvl="1"/>
            <a:r>
              <a:rPr lang="en-US" dirty="0"/>
              <a:t>a backwards-wired dipole coil</a:t>
            </a:r>
          </a:p>
          <a:p>
            <a:r>
              <a:rPr lang="en-US" dirty="0"/>
              <a:t>Still disagrees with model response matrix!</a:t>
            </a:r>
          </a:p>
          <a:p>
            <a:r>
              <a:rPr lang="en-US" dirty="0"/>
              <a:t>Tried switching quads off and swinging a dipole at start of line</a:t>
            </a:r>
          </a:p>
          <a:p>
            <a:pPr lvl="1"/>
            <a:r>
              <a:rPr lang="en-US" dirty="0"/>
              <a:t>should be ~drift but got focusing in R2!</a:t>
            </a:r>
          </a:p>
        </p:txBody>
      </p:sp>
      <p:sp>
        <p:nvSpPr>
          <p:cNvPr id="4" name="Date Placeholder 3">
            <a:extLst>
              <a:ext uri="{FF2B5EF4-FFF2-40B4-BE49-F238E27FC236}">
                <a16:creationId xmlns:a16="http://schemas.microsoft.com/office/drawing/2014/main" id="{8FDA3CF7-7C79-436A-B4E4-C5F5F36110E7}"/>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4F5B2F5B-51ED-40CB-8F66-88B78F2DC56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EFF4F387-F5FF-4914-A0F0-CADACC86C862}"/>
              </a:ext>
            </a:extLst>
          </p:cNvPr>
          <p:cNvSpPr>
            <a:spLocks noGrp="1"/>
          </p:cNvSpPr>
          <p:nvPr>
            <p:ph type="sldNum" sz="quarter" idx="12"/>
          </p:nvPr>
        </p:nvSpPr>
        <p:spPr/>
        <p:txBody>
          <a:bodyPr/>
          <a:lstStyle/>
          <a:p>
            <a:pPr>
              <a:defRPr/>
            </a:pPr>
            <a:fld id="{C919DEF3-38EA-44F2-924B-3AA3B76DF1B8}" type="slidenum">
              <a:rPr lang="en-GB" altLang="en-US" smtClean="0"/>
              <a:pPr>
                <a:defRPr/>
              </a:pPr>
              <a:t>46</a:t>
            </a:fld>
            <a:endParaRPr lang="en-GB" altLang="en-US"/>
          </a:p>
        </p:txBody>
      </p:sp>
      <p:sp>
        <p:nvSpPr>
          <p:cNvPr id="7" name="TextBox 6">
            <a:extLst>
              <a:ext uri="{FF2B5EF4-FFF2-40B4-BE49-F238E27FC236}">
                <a16:creationId xmlns:a16="http://schemas.microsoft.com/office/drawing/2014/main" id="{F52D1760-B122-4915-86CC-A6338798AFEE}"/>
              </a:ext>
            </a:extLst>
          </p:cNvPr>
          <p:cNvSpPr txBox="1"/>
          <p:nvPr/>
        </p:nvSpPr>
        <p:spPr>
          <a:xfrm>
            <a:off x="5004048" y="5178048"/>
            <a:ext cx="3682752" cy="646331"/>
          </a:xfrm>
          <a:prstGeom prst="rect">
            <a:avLst/>
          </a:prstGeom>
          <a:noFill/>
        </p:spPr>
        <p:txBody>
          <a:bodyPr wrap="square" rtlCol="0">
            <a:spAutoFit/>
          </a:bodyPr>
          <a:lstStyle/>
          <a:p>
            <a:r>
              <a:rPr lang="en-GB" dirty="0">
                <a:solidFill>
                  <a:schemeClr val="accent2"/>
                </a:solidFill>
              </a:rPr>
              <a:t>NB: no cross-talk compensation used, results could be invalid</a:t>
            </a:r>
            <a:endParaRPr lang="en-US" dirty="0">
              <a:solidFill>
                <a:schemeClr val="accent2"/>
              </a:solidFill>
            </a:endParaRPr>
          </a:p>
        </p:txBody>
      </p:sp>
    </p:spTree>
    <p:extLst>
      <p:ext uri="{BB962C8B-B14F-4D97-AF65-F5344CB8AC3E}">
        <p14:creationId xmlns:p14="http://schemas.microsoft.com/office/powerpoint/2010/main" val="347570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5E51-2654-4E61-861A-02FD95159BBD}"/>
              </a:ext>
            </a:extLst>
          </p:cNvPr>
          <p:cNvSpPr>
            <a:spLocks noGrp="1"/>
          </p:cNvSpPr>
          <p:nvPr>
            <p:ph type="title"/>
          </p:nvPr>
        </p:nvSpPr>
        <p:spPr>
          <a:xfrm>
            <a:off x="457200" y="44624"/>
            <a:ext cx="8229600" cy="1143000"/>
          </a:xfrm>
        </p:spPr>
        <p:txBody>
          <a:bodyPr/>
          <a:lstStyle/>
          <a:p>
            <a:r>
              <a:rPr lang="en-GB" dirty="0"/>
              <a:t>1D Aperture Scan in S2 (normal)</a:t>
            </a:r>
            <a:endParaRPr lang="en-US" dirty="0"/>
          </a:p>
        </p:txBody>
      </p:sp>
      <p:pic>
        <p:nvPicPr>
          <p:cNvPr id="10" name="Content Placeholder 9">
            <a:extLst>
              <a:ext uri="{FF2B5EF4-FFF2-40B4-BE49-F238E27FC236}">
                <a16:creationId xmlns:a16="http://schemas.microsoft.com/office/drawing/2014/main" id="{C6C73A7D-7128-4E32-9241-A19DFC3E8E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645" y="1600200"/>
            <a:ext cx="7702710" cy="4525963"/>
          </a:xfrm>
        </p:spPr>
      </p:pic>
      <p:sp>
        <p:nvSpPr>
          <p:cNvPr id="4" name="Date Placeholder 3">
            <a:extLst>
              <a:ext uri="{FF2B5EF4-FFF2-40B4-BE49-F238E27FC236}">
                <a16:creationId xmlns:a16="http://schemas.microsoft.com/office/drawing/2014/main" id="{97A7B976-82B6-4CED-9725-83CAFE4B4437}"/>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48AE12DA-AEA7-4003-B201-28ED6BD402EA}"/>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6326A547-2224-4F7F-A315-687FB6AC4431}"/>
              </a:ext>
            </a:extLst>
          </p:cNvPr>
          <p:cNvSpPr>
            <a:spLocks noGrp="1"/>
          </p:cNvSpPr>
          <p:nvPr>
            <p:ph type="sldNum" sz="quarter" idx="12"/>
          </p:nvPr>
        </p:nvSpPr>
        <p:spPr/>
        <p:txBody>
          <a:bodyPr/>
          <a:lstStyle/>
          <a:p>
            <a:pPr>
              <a:defRPr/>
            </a:pPr>
            <a:fld id="{C919DEF3-38EA-44F2-924B-3AA3B76DF1B8}" type="slidenum">
              <a:rPr lang="en-GB" altLang="en-US" smtClean="0"/>
              <a:pPr>
                <a:defRPr/>
              </a:pPr>
              <a:t>47</a:t>
            </a:fld>
            <a:endParaRPr lang="en-GB" altLang="en-US"/>
          </a:p>
        </p:txBody>
      </p:sp>
      <p:sp>
        <p:nvSpPr>
          <p:cNvPr id="11" name="TextBox 10">
            <a:extLst>
              <a:ext uri="{FF2B5EF4-FFF2-40B4-BE49-F238E27FC236}">
                <a16:creationId xmlns:a16="http://schemas.microsoft.com/office/drawing/2014/main" id="{CC05384C-9632-40EE-9B88-8581738B7041}"/>
              </a:ext>
            </a:extLst>
          </p:cNvPr>
          <p:cNvSpPr txBox="1"/>
          <p:nvPr/>
        </p:nvSpPr>
        <p:spPr>
          <a:xfrm>
            <a:off x="687096" y="1196752"/>
            <a:ext cx="7773336" cy="369332"/>
          </a:xfrm>
          <a:prstGeom prst="rect">
            <a:avLst/>
          </a:prstGeom>
          <a:noFill/>
        </p:spPr>
        <p:txBody>
          <a:bodyPr wrap="square" rtlCol="0">
            <a:spAutoFit/>
          </a:bodyPr>
          <a:lstStyle/>
          <a:p>
            <a:r>
              <a:rPr lang="en-GB" dirty="0"/>
              <a:t>Slope agrees with model, at least in the “good” BPM aperture near x=0</a:t>
            </a:r>
            <a:endParaRPr lang="en-US" dirty="0"/>
          </a:p>
        </p:txBody>
      </p:sp>
    </p:spTree>
    <p:extLst>
      <p:ext uri="{BB962C8B-B14F-4D97-AF65-F5344CB8AC3E}">
        <p14:creationId xmlns:p14="http://schemas.microsoft.com/office/powerpoint/2010/main" val="3667080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0395-D5DD-4AB0-8553-AEE7DFA1E156}"/>
              </a:ext>
            </a:extLst>
          </p:cNvPr>
          <p:cNvSpPr>
            <a:spLocks noGrp="1"/>
          </p:cNvSpPr>
          <p:nvPr>
            <p:ph type="title"/>
          </p:nvPr>
        </p:nvSpPr>
        <p:spPr>
          <a:xfrm>
            <a:off x="457200" y="44624"/>
            <a:ext cx="8229600" cy="1143000"/>
          </a:xfrm>
        </p:spPr>
        <p:txBody>
          <a:bodyPr/>
          <a:lstStyle/>
          <a:p>
            <a:r>
              <a:rPr lang="en-GB" dirty="0"/>
              <a:t>1D Aperture Scan in R2 (bizarre)</a:t>
            </a:r>
            <a:endParaRPr lang="en-US" dirty="0"/>
          </a:p>
        </p:txBody>
      </p:sp>
      <p:pic>
        <p:nvPicPr>
          <p:cNvPr id="8" name="Content Placeholder 7">
            <a:extLst>
              <a:ext uri="{FF2B5EF4-FFF2-40B4-BE49-F238E27FC236}">
                <a16:creationId xmlns:a16="http://schemas.microsoft.com/office/drawing/2014/main" id="{5FC07C55-7D18-4803-931D-805086D68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253" y="1600200"/>
            <a:ext cx="7913493" cy="4525963"/>
          </a:xfrm>
        </p:spPr>
      </p:pic>
      <p:sp>
        <p:nvSpPr>
          <p:cNvPr id="4" name="Date Placeholder 3">
            <a:extLst>
              <a:ext uri="{FF2B5EF4-FFF2-40B4-BE49-F238E27FC236}">
                <a16:creationId xmlns:a16="http://schemas.microsoft.com/office/drawing/2014/main" id="{A2E9B4F2-DD7A-4CC1-9326-477A24F3F713}"/>
              </a:ext>
            </a:extLst>
          </p:cNvPr>
          <p:cNvSpPr>
            <a:spLocks noGrp="1"/>
          </p:cNvSpPr>
          <p:nvPr>
            <p:ph type="dt" sz="half" idx="10"/>
          </p:nvPr>
        </p:nvSpPr>
        <p:spPr>
          <a:xfrm>
            <a:off x="457200" y="6356350"/>
            <a:ext cx="2133600" cy="365125"/>
          </a:xfrm>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0DBE9633-D445-4C31-A009-08109B4D336E}"/>
              </a:ext>
            </a:extLst>
          </p:cNvPr>
          <p:cNvSpPr>
            <a:spLocks noGrp="1"/>
          </p:cNvSpPr>
          <p:nvPr>
            <p:ph type="ftr" sz="quarter" idx="11"/>
          </p:nvPr>
        </p:nvSpPr>
        <p:spPr>
          <a:xfrm>
            <a:off x="3124200" y="6356350"/>
            <a:ext cx="2895600" cy="365125"/>
          </a:xfrm>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D613533-5459-4C1F-930F-D49D23B6044E}"/>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48</a:t>
            </a:fld>
            <a:endParaRPr lang="en-GB" altLang="en-US"/>
          </a:p>
        </p:txBody>
      </p:sp>
      <p:sp>
        <p:nvSpPr>
          <p:cNvPr id="13" name="TextBox 12">
            <a:extLst>
              <a:ext uri="{FF2B5EF4-FFF2-40B4-BE49-F238E27FC236}">
                <a16:creationId xmlns:a16="http://schemas.microsoft.com/office/drawing/2014/main" id="{C770ED50-78D5-4E3F-97F4-F7DDF3542C30}"/>
              </a:ext>
            </a:extLst>
          </p:cNvPr>
          <p:cNvSpPr txBox="1"/>
          <p:nvPr/>
        </p:nvSpPr>
        <p:spPr>
          <a:xfrm>
            <a:off x="615088" y="980728"/>
            <a:ext cx="7773336" cy="646331"/>
          </a:xfrm>
          <a:prstGeom prst="rect">
            <a:avLst/>
          </a:prstGeom>
          <a:noFill/>
        </p:spPr>
        <p:txBody>
          <a:bodyPr wrap="square" rtlCol="0">
            <a:spAutoFit/>
          </a:bodyPr>
          <a:lstStyle/>
          <a:p>
            <a:r>
              <a:rPr lang="en-GB" dirty="0"/>
              <a:t>Response actually shrinks as you go downstream!  Maybe going through the transverse field falloff of a dipole, which gives horizontal focussing.</a:t>
            </a:r>
            <a:endParaRPr lang="en-US" dirty="0"/>
          </a:p>
        </p:txBody>
      </p:sp>
      <p:pic>
        <p:nvPicPr>
          <p:cNvPr id="10" name="Picture 9">
            <a:extLst>
              <a:ext uri="{FF2B5EF4-FFF2-40B4-BE49-F238E27FC236}">
                <a16:creationId xmlns:a16="http://schemas.microsoft.com/office/drawing/2014/main" id="{F9FB528A-CDD2-49E7-B024-5D7E9C621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727" y="4797152"/>
            <a:ext cx="1219200" cy="1219200"/>
          </a:xfrm>
          <a:prstGeom prst="rect">
            <a:avLst/>
          </a:prstGeom>
        </p:spPr>
      </p:pic>
    </p:spTree>
    <p:extLst>
      <p:ext uri="{BB962C8B-B14F-4D97-AF65-F5344CB8AC3E}">
        <p14:creationId xmlns:p14="http://schemas.microsoft.com/office/powerpoint/2010/main" val="332295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C521-CA21-495C-B592-EFB5DA629EE9}"/>
              </a:ext>
            </a:extLst>
          </p:cNvPr>
          <p:cNvSpPr>
            <a:spLocks noGrp="1"/>
          </p:cNvSpPr>
          <p:nvPr>
            <p:ph type="title"/>
          </p:nvPr>
        </p:nvSpPr>
        <p:spPr/>
        <p:txBody>
          <a:bodyPr/>
          <a:lstStyle/>
          <a:p>
            <a:r>
              <a:rPr lang="en-GB"/>
              <a:t>Permanent Magnet Design</a:t>
            </a:r>
            <a:endParaRPr lang="en-US"/>
          </a:p>
        </p:txBody>
      </p:sp>
      <p:pic>
        <p:nvPicPr>
          <p:cNvPr id="8" name="Content Placeholder 7">
            <a:extLst>
              <a:ext uri="{FF2B5EF4-FFF2-40B4-BE49-F238E27FC236}">
                <a16:creationId xmlns:a16="http://schemas.microsoft.com/office/drawing/2014/main" id="{6A03149E-BFCE-43F8-B1BA-1952982B2E6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14" r="19614"/>
          <a:stretch/>
        </p:blipFill>
        <p:spPr>
          <a:xfrm>
            <a:off x="323528" y="1600200"/>
            <a:ext cx="6048672" cy="4525963"/>
          </a:xfrm>
        </p:spPr>
      </p:pic>
      <p:sp>
        <p:nvSpPr>
          <p:cNvPr id="4" name="Date Placeholder 3">
            <a:extLst>
              <a:ext uri="{FF2B5EF4-FFF2-40B4-BE49-F238E27FC236}">
                <a16:creationId xmlns:a16="http://schemas.microsoft.com/office/drawing/2014/main" id="{CC51809A-E63B-43D1-8203-8FDE6B7ED9E1}"/>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C5E471FC-FA34-4607-87A6-C6620F0F271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AFC63BD5-A4DE-4A47-BC48-231037F216C6}"/>
              </a:ext>
            </a:extLst>
          </p:cNvPr>
          <p:cNvSpPr>
            <a:spLocks noGrp="1"/>
          </p:cNvSpPr>
          <p:nvPr>
            <p:ph type="sldNum" sz="quarter" idx="12"/>
          </p:nvPr>
        </p:nvSpPr>
        <p:spPr/>
        <p:txBody>
          <a:bodyPr/>
          <a:lstStyle/>
          <a:p>
            <a:pPr>
              <a:defRPr/>
            </a:pPr>
            <a:fld id="{C919DEF3-38EA-44F2-924B-3AA3B76DF1B8}" type="slidenum">
              <a:rPr lang="en-GB" altLang="en-US" smtClean="0"/>
              <a:pPr>
                <a:defRPr/>
              </a:pPr>
              <a:t>5</a:t>
            </a:fld>
            <a:endParaRPr lang="en-GB" altLang="en-US"/>
          </a:p>
        </p:txBody>
      </p:sp>
      <p:sp>
        <p:nvSpPr>
          <p:cNvPr id="9" name="TextBox 8">
            <a:extLst>
              <a:ext uri="{FF2B5EF4-FFF2-40B4-BE49-F238E27FC236}">
                <a16:creationId xmlns:a16="http://schemas.microsoft.com/office/drawing/2014/main" id="{EBA63FEF-7B94-4E2B-B996-BE89DE4ED715}"/>
              </a:ext>
            </a:extLst>
          </p:cNvPr>
          <p:cNvSpPr txBox="1"/>
          <p:nvPr/>
        </p:nvSpPr>
        <p:spPr>
          <a:xfrm>
            <a:off x="6553200" y="1447031"/>
            <a:ext cx="2441247" cy="5078313"/>
          </a:xfrm>
          <a:prstGeom prst="rect">
            <a:avLst/>
          </a:prstGeom>
          <a:noFill/>
        </p:spPr>
        <p:txBody>
          <a:bodyPr wrap="square" rtlCol="0">
            <a:spAutoFit/>
          </a:bodyPr>
          <a:lstStyle/>
          <a:p>
            <a:r>
              <a:rPr lang="en-GB"/>
              <a:t>Halbach design made of NdFeB material</a:t>
            </a:r>
          </a:p>
          <a:p>
            <a:endParaRPr lang="en-GB"/>
          </a:p>
          <a:p>
            <a:r>
              <a:rPr lang="en-GB"/>
              <a:t>This is a combined dipole+quad</a:t>
            </a:r>
          </a:p>
          <a:p>
            <a:endParaRPr lang="en-GB"/>
          </a:p>
          <a:p>
            <a:r>
              <a:rPr lang="en-GB"/>
              <a:t>Being measured on rotating coil at BNL</a:t>
            </a:r>
          </a:p>
          <a:p>
            <a:endParaRPr lang="en-GB"/>
          </a:p>
          <a:p>
            <a:r>
              <a:rPr lang="en-GB"/>
              <a:t>3D printed multipole corrector pack inside</a:t>
            </a:r>
          </a:p>
          <a:p>
            <a:endParaRPr lang="en-GB"/>
          </a:p>
          <a:p>
            <a:r>
              <a:rPr lang="en-GB"/>
              <a:t>Windowframe corrector coil outside</a:t>
            </a:r>
          </a:p>
          <a:p>
            <a:endParaRPr lang="en-GB"/>
          </a:p>
          <a:p>
            <a:r>
              <a:rPr lang="en-GB"/>
              <a:t>Temperature stabilised by water (orange hoses)</a:t>
            </a:r>
          </a:p>
        </p:txBody>
      </p:sp>
    </p:spTree>
    <p:extLst>
      <p:ext uri="{BB962C8B-B14F-4D97-AF65-F5344CB8AC3E}">
        <p14:creationId xmlns:p14="http://schemas.microsoft.com/office/powerpoint/2010/main" val="1724308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549C-1172-4728-9685-9E713867DC07}"/>
              </a:ext>
            </a:extLst>
          </p:cNvPr>
          <p:cNvSpPr>
            <a:spLocks noGrp="1"/>
          </p:cNvSpPr>
          <p:nvPr>
            <p:ph type="title"/>
          </p:nvPr>
        </p:nvSpPr>
        <p:spPr>
          <a:xfrm>
            <a:off x="457200" y="44624"/>
            <a:ext cx="8229600" cy="1143000"/>
          </a:xfrm>
        </p:spPr>
        <p:txBody>
          <a:bodyPr/>
          <a:lstStyle/>
          <a:p>
            <a:r>
              <a:rPr lang="en-GB" dirty="0"/>
              <a:t>Fixed-Field Return Arc</a:t>
            </a:r>
            <a:endParaRPr lang="en-US" dirty="0"/>
          </a:p>
        </p:txBody>
      </p:sp>
      <p:pic>
        <p:nvPicPr>
          <p:cNvPr id="8" name="Content Placeholder 7">
            <a:extLst>
              <a:ext uri="{FF2B5EF4-FFF2-40B4-BE49-F238E27FC236}">
                <a16:creationId xmlns:a16="http://schemas.microsoft.com/office/drawing/2014/main" id="{C9396DBB-E7C5-49F5-96A2-4725702D6ED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350"/>
          <a:stretch/>
        </p:blipFill>
        <p:spPr>
          <a:xfrm>
            <a:off x="0" y="1052736"/>
            <a:ext cx="9144000" cy="5805264"/>
          </a:xfrm>
        </p:spPr>
      </p:pic>
      <p:sp>
        <p:nvSpPr>
          <p:cNvPr id="4" name="Date Placeholder 3">
            <a:extLst>
              <a:ext uri="{FF2B5EF4-FFF2-40B4-BE49-F238E27FC236}">
                <a16:creationId xmlns:a16="http://schemas.microsoft.com/office/drawing/2014/main" id="{8D751FC6-D545-4550-BCB9-982C49EC5752}"/>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2E01E2D7-D03A-407F-A2E9-7ABA1CEAE952}"/>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660942D2-5E32-42B6-A283-ADCC8C67E3F0}"/>
              </a:ext>
            </a:extLst>
          </p:cNvPr>
          <p:cNvSpPr>
            <a:spLocks noGrp="1"/>
          </p:cNvSpPr>
          <p:nvPr>
            <p:ph type="sldNum" sz="quarter" idx="12"/>
          </p:nvPr>
        </p:nvSpPr>
        <p:spPr/>
        <p:txBody>
          <a:bodyPr/>
          <a:lstStyle/>
          <a:p>
            <a:pPr>
              <a:defRPr/>
            </a:pPr>
            <a:fld id="{C919DEF3-38EA-44F2-924B-3AA3B76DF1B8}" type="slidenum">
              <a:rPr lang="en-GB" altLang="en-US" smtClean="0"/>
              <a:pPr>
                <a:defRPr/>
              </a:pPr>
              <a:t>6</a:t>
            </a:fld>
            <a:endParaRPr lang="en-GB" altLang="en-US"/>
          </a:p>
        </p:txBody>
      </p:sp>
    </p:spTree>
    <p:extLst>
      <p:ext uri="{BB962C8B-B14F-4D97-AF65-F5344CB8AC3E}">
        <p14:creationId xmlns:p14="http://schemas.microsoft.com/office/powerpoint/2010/main" val="243928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2AE4-2508-417C-BAA7-C7644C827A3E}"/>
              </a:ext>
            </a:extLst>
          </p:cNvPr>
          <p:cNvSpPr>
            <a:spLocks noGrp="1"/>
          </p:cNvSpPr>
          <p:nvPr>
            <p:ph type="title"/>
          </p:nvPr>
        </p:nvSpPr>
        <p:spPr/>
        <p:txBody>
          <a:bodyPr/>
          <a:lstStyle/>
          <a:p>
            <a:r>
              <a:rPr lang="en-GB"/>
              <a:t>Possible Halo after Injector</a:t>
            </a:r>
            <a:endParaRPr lang="en-US"/>
          </a:p>
        </p:txBody>
      </p:sp>
      <p:pic>
        <p:nvPicPr>
          <p:cNvPr id="8" name="Content Placeholder 7">
            <a:extLst>
              <a:ext uri="{FF2B5EF4-FFF2-40B4-BE49-F238E27FC236}">
                <a16:creationId xmlns:a16="http://schemas.microsoft.com/office/drawing/2014/main" id="{3AA848F1-1503-4819-86CE-07E63A5136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00200"/>
            <a:ext cx="5100563" cy="4525963"/>
          </a:xfrm>
        </p:spPr>
      </p:pic>
      <p:sp>
        <p:nvSpPr>
          <p:cNvPr id="4" name="Date Placeholder 3">
            <a:extLst>
              <a:ext uri="{FF2B5EF4-FFF2-40B4-BE49-F238E27FC236}">
                <a16:creationId xmlns:a16="http://schemas.microsoft.com/office/drawing/2014/main" id="{C08DB395-2D09-4280-9456-0F14ECC13FFA}"/>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2A557D93-6B72-4FD0-A744-BC4D01EF30FC}"/>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5532595B-2FAB-4679-87FD-568834C60D46}"/>
              </a:ext>
            </a:extLst>
          </p:cNvPr>
          <p:cNvSpPr>
            <a:spLocks noGrp="1"/>
          </p:cNvSpPr>
          <p:nvPr>
            <p:ph type="sldNum" sz="quarter" idx="12"/>
          </p:nvPr>
        </p:nvSpPr>
        <p:spPr/>
        <p:txBody>
          <a:bodyPr/>
          <a:lstStyle/>
          <a:p>
            <a:pPr>
              <a:defRPr/>
            </a:pPr>
            <a:fld id="{C919DEF3-38EA-44F2-924B-3AA3B76DF1B8}" type="slidenum">
              <a:rPr lang="en-GB" altLang="en-US" smtClean="0"/>
              <a:pPr>
                <a:defRPr/>
              </a:pPr>
              <a:t>7</a:t>
            </a:fld>
            <a:endParaRPr lang="en-GB" altLang="en-US"/>
          </a:p>
        </p:txBody>
      </p:sp>
      <p:sp>
        <p:nvSpPr>
          <p:cNvPr id="3" name="TextBox 2">
            <a:extLst>
              <a:ext uri="{FF2B5EF4-FFF2-40B4-BE49-F238E27FC236}">
                <a16:creationId xmlns:a16="http://schemas.microsoft.com/office/drawing/2014/main" id="{424E5EAA-2128-41A4-9FC3-6F0D3625F04E}"/>
              </a:ext>
            </a:extLst>
          </p:cNvPr>
          <p:cNvSpPr txBox="1"/>
          <p:nvPr/>
        </p:nvSpPr>
        <p:spPr>
          <a:xfrm>
            <a:off x="5724128" y="1700808"/>
            <a:ext cx="3347864" cy="4524315"/>
          </a:xfrm>
          <a:prstGeom prst="rect">
            <a:avLst/>
          </a:prstGeom>
          <a:noFill/>
        </p:spPr>
        <p:txBody>
          <a:bodyPr wrap="square" rtlCol="0">
            <a:spAutoFit/>
          </a:bodyPr>
          <a:lstStyle/>
          <a:p>
            <a:r>
              <a:rPr lang="en-GB" dirty="0"/>
              <a:t>3×10</a:t>
            </a:r>
            <a:r>
              <a:rPr lang="en-GB" baseline="30000" dirty="0"/>
              <a:t>-4</a:t>
            </a:r>
            <a:r>
              <a:rPr lang="en-GB" dirty="0"/>
              <a:t> relative intensity</a:t>
            </a:r>
          </a:p>
          <a:p>
            <a:r>
              <a:rPr lang="en-GB" dirty="0"/>
              <a:t>~100x beam core area</a:t>
            </a:r>
          </a:p>
          <a:p>
            <a:r>
              <a:rPr lang="en-GB" dirty="0"/>
              <a:t>About 3% of total charge</a:t>
            </a:r>
          </a:p>
          <a:p>
            <a:endParaRPr lang="en-GB" dirty="0"/>
          </a:p>
          <a:p>
            <a:r>
              <a:rPr lang="en-GB" dirty="0"/>
              <a:t>Probably from photocathode</a:t>
            </a:r>
          </a:p>
          <a:p>
            <a:endParaRPr lang="en-GB" dirty="0"/>
          </a:p>
          <a:p>
            <a:r>
              <a:rPr lang="en-GB" dirty="0"/>
              <a:t>(April 17, 2019)</a:t>
            </a:r>
          </a:p>
          <a:p>
            <a:endParaRPr lang="en-GB" dirty="0"/>
          </a:p>
          <a:p>
            <a:r>
              <a:rPr lang="en-GB" dirty="0"/>
              <a:t>Selectively-activated photocathode has been used before at Cornell to suppress this sort of thing</a:t>
            </a:r>
          </a:p>
          <a:p>
            <a:endParaRPr lang="en-GB" dirty="0"/>
          </a:p>
          <a:p>
            <a:r>
              <a:rPr lang="en-GB" dirty="0"/>
              <a:t>Collimators in the injector are possible but harder due to high beam powers</a:t>
            </a:r>
          </a:p>
        </p:txBody>
      </p:sp>
    </p:spTree>
    <p:extLst>
      <p:ext uri="{BB962C8B-B14F-4D97-AF65-F5344CB8AC3E}">
        <p14:creationId xmlns:p14="http://schemas.microsoft.com/office/powerpoint/2010/main" val="2143565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CFC22FD-222B-4D64-8166-80390CE985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6223"/>
          </a:xfrm>
        </p:spPr>
      </p:pic>
      <p:sp>
        <p:nvSpPr>
          <p:cNvPr id="4" name="Date Placeholder 3">
            <a:extLst>
              <a:ext uri="{FF2B5EF4-FFF2-40B4-BE49-F238E27FC236}">
                <a16:creationId xmlns:a16="http://schemas.microsoft.com/office/drawing/2014/main" id="{B829674D-7699-4FAD-8CDD-19DE1DA5B47F}"/>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EAF7FACC-D2C5-4798-B827-9359F7A90D9D}"/>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E8084E58-D156-40C0-9089-6D263FDE30D4}"/>
              </a:ext>
            </a:extLst>
          </p:cNvPr>
          <p:cNvSpPr>
            <a:spLocks noGrp="1"/>
          </p:cNvSpPr>
          <p:nvPr>
            <p:ph type="sldNum" sz="quarter" idx="12"/>
          </p:nvPr>
        </p:nvSpPr>
        <p:spPr/>
        <p:txBody>
          <a:bodyPr/>
          <a:lstStyle/>
          <a:p>
            <a:pPr>
              <a:defRPr/>
            </a:pPr>
            <a:fld id="{C919DEF3-38EA-44F2-924B-3AA3B76DF1B8}" type="slidenum">
              <a:rPr lang="en-GB" altLang="en-US" smtClean="0"/>
              <a:pPr>
                <a:defRPr/>
              </a:pPr>
              <a:t>8</a:t>
            </a:fld>
            <a:endParaRPr lang="en-GB" altLang="en-US"/>
          </a:p>
        </p:txBody>
      </p:sp>
      <p:sp>
        <p:nvSpPr>
          <p:cNvPr id="7" name="TextBox 6">
            <a:extLst>
              <a:ext uri="{FF2B5EF4-FFF2-40B4-BE49-F238E27FC236}">
                <a16:creationId xmlns:a16="http://schemas.microsoft.com/office/drawing/2014/main" id="{274DF69D-A87D-4D86-87FB-1A355DB272F1}"/>
              </a:ext>
            </a:extLst>
          </p:cNvPr>
          <p:cNvSpPr txBox="1"/>
          <p:nvPr/>
        </p:nvSpPr>
        <p:spPr>
          <a:xfrm>
            <a:off x="35496" y="44624"/>
            <a:ext cx="8928992" cy="369332"/>
          </a:xfrm>
          <a:prstGeom prst="rect">
            <a:avLst/>
          </a:prstGeom>
          <a:noFill/>
        </p:spPr>
        <p:txBody>
          <a:bodyPr wrap="square" rtlCol="0">
            <a:spAutoFit/>
          </a:bodyPr>
          <a:lstStyle/>
          <a:p>
            <a:r>
              <a:rPr lang="en-GB" dirty="0">
                <a:solidFill>
                  <a:schemeClr val="bg1"/>
                </a:solidFill>
              </a:rPr>
              <a:t>Halo reacts to quadrupole being varied, so is charged particles not camera lens flare!</a:t>
            </a:r>
          </a:p>
        </p:txBody>
      </p:sp>
    </p:spTree>
    <p:extLst>
      <p:ext uri="{BB962C8B-B14F-4D97-AF65-F5344CB8AC3E}">
        <p14:creationId xmlns:p14="http://schemas.microsoft.com/office/powerpoint/2010/main" val="27138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A63E-C4D8-4F67-8A5A-0234DA175E09}"/>
              </a:ext>
            </a:extLst>
          </p:cNvPr>
          <p:cNvSpPr>
            <a:spLocks noGrp="1"/>
          </p:cNvSpPr>
          <p:nvPr>
            <p:ph type="title"/>
          </p:nvPr>
        </p:nvSpPr>
        <p:spPr/>
        <p:txBody>
          <a:bodyPr/>
          <a:lstStyle/>
          <a:p>
            <a:r>
              <a:rPr lang="en-GB" dirty="0"/>
              <a:t>Quadrupole </a:t>
            </a:r>
            <a:r>
              <a:rPr lang="en-GB" dirty="0" err="1"/>
              <a:t>Centering</a:t>
            </a:r>
            <a:endParaRPr lang="en-US" dirty="0"/>
          </a:p>
        </p:txBody>
      </p:sp>
      <p:sp>
        <p:nvSpPr>
          <p:cNvPr id="3" name="Content Placeholder 2">
            <a:extLst>
              <a:ext uri="{FF2B5EF4-FFF2-40B4-BE49-F238E27FC236}">
                <a16:creationId xmlns:a16="http://schemas.microsoft.com/office/drawing/2014/main" id="{07EA48C8-0250-4AD5-A349-58AB6503909D}"/>
              </a:ext>
            </a:extLst>
          </p:cNvPr>
          <p:cNvSpPr>
            <a:spLocks noGrp="1"/>
          </p:cNvSpPr>
          <p:nvPr>
            <p:ph idx="1"/>
          </p:nvPr>
        </p:nvSpPr>
        <p:spPr/>
        <p:txBody>
          <a:bodyPr/>
          <a:lstStyle/>
          <a:p>
            <a:r>
              <a:rPr lang="en-GB" dirty="0"/>
              <a:t>If the beam is not </a:t>
            </a:r>
            <a:r>
              <a:rPr lang="en-GB" dirty="0" err="1"/>
              <a:t>centered</a:t>
            </a:r>
            <a:r>
              <a:rPr lang="en-GB" dirty="0"/>
              <a:t> in a quadrupole, changing the quadrupole strength will move the beam position on a downstream BPM</a:t>
            </a:r>
          </a:p>
          <a:p>
            <a:r>
              <a:rPr lang="en-GB" dirty="0"/>
              <a:t>This movement will change linearly as the beam position in the quad is altered using an upstream dipole</a:t>
            </a:r>
          </a:p>
          <a:p>
            <a:r>
              <a:rPr lang="en-GB" dirty="0"/>
              <a:t>Wrote a script taking a (dipole, quad, BPM) triple and using it to put beam in quad centre</a:t>
            </a:r>
            <a:endParaRPr lang="en-US" dirty="0"/>
          </a:p>
        </p:txBody>
      </p:sp>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December 2020</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FFA’20</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9</a:t>
            </a:fld>
            <a:endParaRPr lang="en-GB" altLang="en-US"/>
          </a:p>
        </p:txBody>
      </p:sp>
    </p:spTree>
    <p:extLst>
      <p:ext uri="{BB962C8B-B14F-4D97-AF65-F5344CB8AC3E}">
        <p14:creationId xmlns:p14="http://schemas.microsoft.com/office/powerpoint/2010/main" val="2141756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1856</Words>
  <Application>Microsoft Office PowerPoint</Application>
  <PresentationFormat>On-screen Show (4:3)</PresentationFormat>
  <Paragraphs>373</Paragraphs>
  <Slides>48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Calibri Light</vt:lpstr>
      <vt:lpstr>Symbol</vt:lpstr>
      <vt:lpstr>Office Theme</vt:lpstr>
      <vt:lpstr>1_Office Theme</vt:lpstr>
      <vt:lpstr>Various Studies at the CBETA 4-Turn FFA ERL</vt:lpstr>
      <vt:lpstr>Layout &amp; Parameters</vt:lpstr>
      <vt:lpstr>Fixed-Field Return Loop Optics</vt:lpstr>
      <vt:lpstr>PowerPoint Presentation</vt:lpstr>
      <vt:lpstr>Permanent Magnet Design</vt:lpstr>
      <vt:lpstr>Fixed-Field Return Arc</vt:lpstr>
      <vt:lpstr>Possible Halo after Injector</vt:lpstr>
      <vt:lpstr>PowerPoint Presentation</vt:lpstr>
      <vt:lpstr>Quadrupole Centering</vt:lpstr>
      <vt:lpstr>IS1SCR02-MS1QUA03_centered</vt:lpstr>
      <vt:lpstr>IR1SCR02-MS1QUA03_centered</vt:lpstr>
      <vt:lpstr>IR1SCR01-MS1QUA03_centered</vt:lpstr>
      <vt:lpstr>Quads as BPMs Tool</vt:lpstr>
      <vt:lpstr>Commissioning results: orbit correction in fixed-field loop</vt:lpstr>
      <vt:lpstr>Full Response Matrices from CBETA-V</vt:lpstr>
      <vt:lpstr>Compare to Real Data (escan.mat)</vt:lpstr>
      <vt:lpstr>Cumulative Phase Advances</vt:lpstr>
      <vt:lpstr>Semi-Empirical Response Matrix</vt:lpstr>
      <vt:lpstr>One-turn Whole-FFA SVD Correction</vt:lpstr>
      <vt:lpstr>Get the 107x107 real matrices?</vt:lpstr>
      <vt:lpstr>Real Machine Response Matrix</vt:lpstr>
      <vt:lpstr>and the Y BPM Plane</vt:lpstr>
      <vt:lpstr>Source of Tune Variation</vt:lpstr>
      <vt:lpstr>get_all_tunes</vt:lpstr>
      <vt:lpstr>Multi-turn Response Matrix</vt:lpstr>
      <vt:lpstr>Multi-turn Response Matrix with Correction in RX Combiners</vt:lpstr>
      <vt:lpstr>2-Turn Generated Response Matrix</vt:lpstr>
      <vt:lpstr>Two Turns Uncorrected</vt:lpstr>
      <vt:lpstr>Two Turns Corrected with SVD</vt:lpstr>
      <vt:lpstr>Eventually got 7-turn ERL operation with turns 1,2,3 SVD corrected</vt:lpstr>
      <vt:lpstr>All Four Tunes Compared to Model</vt:lpstr>
      <vt:lpstr>Accelerating vs. Decelerating Orbit Tool for Splitter Lines 1,2,3</vt:lpstr>
      <vt:lpstr>TOF Adjustment with Splitter Orbit</vt:lpstr>
      <vt:lpstr>48° phase = 3cm path length added</vt:lpstr>
      <vt:lpstr>Degaussing Test of Iron Magnets</vt:lpstr>
      <vt:lpstr>Full-Range Degauss</vt:lpstr>
      <vt:lpstr>Closed Orbit Bumps</vt:lpstr>
      <vt:lpstr>Closed Orbit Bumps (1-turn)</vt:lpstr>
      <vt:lpstr>Operational Improvement Areas</vt:lpstr>
      <vt:lpstr>The Splitter (while under construction)</vt:lpstr>
      <vt:lpstr>Remedies</vt:lpstr>
      <vt:lpstr>BACKUP</vt:lpstr>
      <vt:lpstr>Future: CBETA Facility?</vt:lpstr>
      <vt:lpstr>Bypass Design (Kirsten Deitrick)</vt:lpstr>
      <vt:lpstr>Splitter Quads vs. Design</vt:lpstr>
      <vt:lpstr>Ghost Focussing in R2 Line</vt:lpstr>
      <vt:lpstr>1D Aperture Scan in S2 (normal)</vt:lpstr>
      <vt:lpstr>1D Aperture Scan in R2 (bizarre)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Various Studies at the CBETA 4-Turn FFA ERL</dc:title>
  <dc:creator>Brooks, Stephen</dc:creator>
  <cp:lastModifiedBy>Brooks, Stephen</cp:lastModifiedBy>
  <cp:revision>3</cp:revision>
  <dcterms:created xsi:type="dcterms:W3CDTF">2020-11-23T22:36:50Z</dcterms:created>
  <dcterms:modified xsi:type="dcterms:W3CDTF">2020-11-23T22:52:41Z</dcterms:modified>
</cp:coreProperties>
</file>