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56"/>
  </p:notesMasterIdLst>
  <p:handoutMasterIdLst>
    <p:handoutMasterId r:id="rId57"/>
  </p:handoutMasterIdLst>
  <p:sldIdLst>
    <p:sldId id="511" r:id="rId3"/>
    <p:sldId id="755" r:id="rId4"/>
    <p:sldId id="703" r:id="rId5"/>
    <p:sldId id="719" r:id="rId6"/>
    <p:sldId id="716" r:id="rId7"/>
    <p:sldId id="705" r:id="rId8"/>
    <p:sldId id="706" r:id="rId9"/>
    <p:sldId id="672" r:id="rId10"/>
    <p:sldId id="671" r:id="rId11"/>
    <p:sldId id="707" r:id="rId12"/>
    <p:sldId id="759" r:id="rId13"/>
    <p:sldId id="769" r:id="rId14"/>
    <p:sldId id="757" r:id="rId15"/>
    <p:sldId id="661" r:id="rId16"/>
    <p:sldId id="760" r:id="rId17"/>
    <p:sldId id="763" r:id="rId18"/>
    <p:sldId id="764" r:id="rId19"/>
    <p:sldId id="765" r:id="rId20"/>
    <p:sldId id="770" r:id="rId21"/>
    <p:sldId id="665" r:id="rId22"/>
    <p:sldId id="667" r:id="rId23"/>
    <p:sldId id="666" r:id="rId24"/>
    <p:sldId id="664" r:id="rId25"/>
    <p:sldId id="648" r:id="rId26"/>
    <p:sldId id="695" r:id="rId27"/>
    <p:sldId id="762" r:id="rId28"/>
    <p:sldId id="697" r:id="rId29"/>
    <p:sldId id="766" r:id="rId30"/>
    <p:sldId id="524" r:id="rId31"/>
    <p:sldId id="558" r:id="rId32"/>
    <p:sldId id="577" r:id="rId33"/>
    <p:sldId id="566" r:id="rId34"/>
    <p:sldId id="564" r:id="rId35"/>
    <p:sldId id="579" r:id="rId36"/>
    <p:sldId id="603" r:id="rId37"/>
    <p:sldId id="569" r:id="rId38"/>
    <p:sldId id="565" r:id="rId39"/>
    <p:sldId id="593" r:id="rId40"/>
    <p:sldId id="622" r:id="rId41"/>
    <p:sldId id="626" r:id="rId42"/>
    <p:sldId id="768" r:id="rId43"/>
    <p:sldId id="736" r:id="rId44"/>
    <p:sldId id="686" r:id="rId45"/>
    <p:sldId id="696" r:id="rId46"/>
    <p:sldId id="683" r:id="rId47"/>
    <p:sldId id="684" r:id="rId48"/>
    <p:sldId id="685" r:id="rId49"/>
    <p:sldId id="673" r:id="rId50"/>
    <p:sldId id="692" r:id="rId51"/>
    <p:sldId id="693" r:id="rId52"/>
    <p:sldId id="694" r:id="rId53"/>
    <p:sldId id="690" r:id="rId54"/>
    <p:sldId id="682" r:id="rId5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99FF66"/>
    <a:srgbClr val="00FF00"/>
    <a:srgbClr val="FF00FF"/>
    <a:srgbClr val="C0504D"/>
    <a:srgbClr val="C000C0"/>
    <a:srgbClr val="9BBB59"/>
    <a:srgbClr val="DAEFC3"/>
    <a:srgbClr val="C4E5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44" autoAdjust="0"/>
    <p:restoredTop sz="93985" autoAdjust="0"/>
  </p:normalViewPr>
  <p:slideViewPr>
    <p:cSldViewPr>
      <p:cViewPr varScale="1">
        <p:scale>
          <a:sx n="107" d="100"/>
          <a:sy n="107" d="100"/>
        </p:scale>
        <p:origin x="163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301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8CE96F-9641-4202-B9F0-B2E2AD14F4BD}" type="datetimeFigureOut">
              <a:rPr lang="en-US"/>
              <a:pPr>
                <a:defRPr/>
              </a:pPr>
              <a:t>4/22/2021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2F2E411-6695-4ACB-AE03-92CB8347E1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437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3A463C-B3F1-4D95-AAE7-A01F53C12740}" type="datetimeFigureOut">
              <a:rPr lang="en-GB"/>
              <a:pPr>
                <a:defRPr/>
              </a:pPr>
              <a:t>2021-Apr-22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967DA4B-B3FA-4324-8CF5-89A932D8686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0071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67DA4B-B3FA-4324-8CF5-89A932D8686A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68828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67DA4B-B3FA-4324-8CF5-89A932D8686A}" type="slidenum">
              <a:rPr lang="en-GB" altLang="en-US" smtClean="0"/>
              <a:pPr>
                <a:defRPr/>
              </a:pPr>
              <a:t>29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7071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67DA4B-B3FA-4324-8CF5-89A932D8686A}" type="slidenum">
              <a:rPr lang="en-GB" altLang="en-US" smtClean="0"/>
              <a:pPr>
                <a:defRPr/>
              </a:pPr>
              <a:t>30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62542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AA19B-55B7-43F6-A431-B5698B9D349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59015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9DEF3-38EA-44F2-924B-3AA3B76DF1B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165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86200" y="0"/>
            <a:ext cx="5257800" cy="1066800"/>
          </a:xfrm>
          <a:prstGeom prst="rect">
            <a:avLst/>
          </a:prstGeom>
          <a:noFill/>
          <a:effectLst/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dk1">
                <a:satMod val="300000"/>
              </a:schemeClr>
            </a:contour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none"/>
        </p:style>
        <p:txBody>
          <a:bodyPr anchor="t">
            <a:normAutofit/>
          </a:bodyPr>
          <a:lstStyle>
            <a:lvl1pPr algn="r">
              <a:defRPr sz="3200">
                <a:ln>
                  <a:noFill/>
                </a:ln>
                <a:solidFill>
                  <a:srgbClr val="FFFFC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077200" y="6492875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99FF9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CC"/>
                </a:solidFill>
                <a:latin typeface="+mj-lt"/>
              </a:rPr>
              <a:t> Page </a:t>
            </a:r>
            <a:fld id="{77AA60D7-E052-4FF8-8EB3-82792E6B1490}" type="slidenum">
              <a:rPr lang="en-US" smtClean="0">
                <a:solidFill>
                  <a:srgbClr val="FFFFCC"/>
                </a:solidFill>
                <a:latin typeface="+mj-lt"/>
              </a:rPr>
              <a:pPr/>
              <a:t>‹#›</a:t>
            </a:fld>
            <a:endParaRPr lang="en-US" dirty="0">
              <a:solidFill>
                <a:srgbClr val="FFFF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9880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Stephen Brooks, IET Workshop on  Simulations in Particle Accelerators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6EC0D4-8825-4044-B0BB-F1A0F464EC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72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EC404-890E-41D9-B785-78F74B1E75A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2317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08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DC64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E1426-49D9-4400-AE85-1D8D350657F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9138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D7176B4-3FF4-42B2-A64D-8907BC728C1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3" r:id="rId3"/>
    <p:sldLayoutId id="2147483664" r:id="rId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7030A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70C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B05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April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 Light" pitchFamily="34" charset="0"/>
              </a:defRPr>
            </a:lvl1pPr>
          </a:lstStyle>
          <a:p>
            <a:pPr>
              <a:defRPr/>
            </a:pPr>
            <a:fld id="{6FD7CC7B-9D0C-4FC1-993A-D4FA53C1AD4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A080C0"/>
          </a:solidFill>
          <a:latin typeface="Calibri Light" panose="020F03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B0F0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DC64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jacow.org/ipac2017/papers/thpik007.pdf" TargetMode="External"/><Relationship Id="rId2" Type="http://schemas.openxmlformats.org/officeDocument/2006/relationships/hyperlink" Target="https://www.classe.cornell.edu/CBETA_PM/index_notes.html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Enhanced Field Quality Halbach Magnets for Particle Accelerators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4927F54A-861D-4C23-96CC-3139919709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As produced for the return arc of the  CBETA four-turn energy-recovery </a:t>
            </a:r>
            <a:r>
              <a:rPr lang="en-GB" dirty="0" err="1"/>
              <a:t>linac</a:t>
            </a:r>
            <a:r>
              <a:rPr lang="en-GB" dirty="0"/>
              <a:t> at Cornell University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Stephen Brooks, </a:t>
            </a:r>
            <a:r>
              <a:rPr lang="en-GB" dirty="0"/>
              <a:t>IET Workshop on  Simulations in Particle Accelerators</a:t>
            </a:r>
          </a:p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DAA19B-55B7-43F6-A431-B5698B9D349F}" type="slidenum">
              <a:rPr lang="en-GB" altLang="en-US" smtClean="0"/>
              <a:pPr>
                <a:defRPr/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1382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8C521-CA21-495C-B592-EFB5DA629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Permanent Magnet Design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A03149E-BFCE-43F8-B1BA-1952982B2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" r="19614"/>
          <a:stretch/>
        </p:blipFill>
        <p:spPr>
          <a:xfrm>
            <a:off x="323528" y="1600200"/>
            <a:ext cx="6048672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1809A-E63B-43D1-8203-8FDE6B7ED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471FC-FA34-4607-87A6-C6620F0F2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63BD5-A4DE-4A47-BC48-231037F21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A63FEF-7B94-4E2B-B996-BE89DE4ED715}"/>
              </a:ext>
            </a:extLst>
          </p:cNvPr>
          <p:cNvSpPr txBox="1"/>
          <p:nvPr/>
        </p:nvSpPr>
        <p:spPr>
          <a:xfrm>
            <a:off x="6553200" y="1447031"/>
            <a:ext cx="244124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Halbach design made of </a:t>
            </a:r>
            <a:r>
              <a:rPr lang="en-GB" dirty="0" err="1"/>
              <a:t>NdFeB</a:t>
            </a:r>
            <a:r>
              <a:rPr lang="en-GB" dirty="0"/>
              <a:t> material</a:t>
            </a:r>
          </a:p>
          <a:p>
            <a:endParaRPr lang="en-GB" dirty="0"/>
          </a:p>
          <a:p>
            <a:r>
              <a:rPr lang="en-GB" dirty="0"/>
              <a:t>This is a combined </a:t>
            </a:r>
            <a:r>
              <a:rPr lang="en-GB" dirty="0" err="1"/>
              <a:t>dipole+quad</a:t>
            </a:r>
            <a:endParaRPr lang="en-GB" dirty="0"/>
          </a:p>
          <a:p>
            <a:endParaRPr lang="en-GB" dirty="0"/>
          </a:p>
          <a:p>
            <a:r>
              <a:rPr lang="en-GB" dirty="0"/>
              <a:t>Being measured on rotating coil at BNL</a:t>
            </a:r>
          </a:p>
          <a:p>
            <a:endParaRPr lang="en-GB" dirty="0"/>
          </a:p>
          <a:p>
            <a:r>
              <a:rPr lang="en-GB" dirty="0"/>
              <a:t>3D printed multipole corrector pack inside</a:t>
            </a:r>
          </a:p>
          <a:p>
            <a:endParaRPr lang="en-GB" dirty="0"/>
          </a:p>
          <a:p>
            <a:r>
              <a:rPr lang="en-GB" dirty="0" err="1"/>
              <a:t>Windowframe</a:t>
            </a:r>
            <a:r>
              <a:rPr lang="en-GB" dirty="0"/>
              <a:t> corrector coil outside</a:t>
            </a:r>
          </a:p>
          <a:p>
            <a:endParaRPr lang="en-GB" dirty="0"/>
          </a:p>
          <a:p>
            <a:r>
              <a:rPr lang="en-GB" dirty="0"/>
              <a:t>Temperature stabilised by water (orange hoses)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1C03C2-3408-4F21-AE43-1AC88402A172}"/>
              </a:ext>
            </a:extLst>
          </p:cNvPr>
          <p:cNvSpPr txBox="1"/>
          <p:nvPr/>
        </p:nvSpPr>
        <p:spPr>
          <a:xfrm>
            <a:off x="323528" y="6119336"/>
            <a:ext cx="6048672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1400" dirty="0">
                <a:solidFill>
                  <a:prstClr val="black"/>
                </a:solidFill>
                <a:latin typeface="Calibri"/>
                <a:cs typeface="+mn-cs"/>
              </a:rPr>
              <a:t>Stephen Brooks </a:t>
            </a:r>
            <a:r>
              <a:rPr lang="en-GB" sz="1400" i="1" dirty="0">
                <a:solidFill>
                  <a:prstClr val="black"/>
                </a:solidFill>
                <a:latin typeface="Calibri"/>
                <a:cs typeface="+mn-cs"/>
              </a:rPr>
              <a:t>et al.</a:t>
            </a:r>
            <a:r>
              <a:rPr lang="en-GB" sz="1400" dirty="0">
                <a:solidFill>
                  <a:prstClr val="black"/>
                </a:solidFill>
                <a:latin typeface="Calibri"/>
                <a:cs typeface="+mn-cs"/>
              </a:rPr>
              <a:t>, "Permanent magnets for the return loop of the Cornell-Brookhaven energy recovery </a:t>
            </a:r>
            <a:r>
              <a:rPr lang="en-GB" sz="1400" dirty="0" err="1">
                <a:solidFill>
                  <a:prstClr val="black"/>
                </a:solidFill>
                <a:latin typeface="Calibri"/>
                <a:cs typeface="+mn-cs"/>
              </a:rPr>
              <a:t>linac</a:t>
            </a:r>
            <a:r>
              <a:rPr lang="en-GB" sz="1400" dirty="0">
                <a:solidFill>
                  <a:prstClr val="black"/>
                </a:solidFill>
                <a:latin typeface="Calibri"/>
                <a:cs typeface="+mn-cs"/>
              </a:rPr>
              <a:t> test accelerator", Phys. Rev. Accel. Beams </a:t>
            </a:r>
            <a:r>
              <a:rPr lang="en-GB" sz="1400" b="1" dirty="0">
                <a:solidFill>
                  <a:prstClr val="black"/>
                </a:solidFill>
                <a:latin typeface="Calibri"/>
                <a:cs typeface="+mn-cs"/>
              </a:rPr>
              <a:t>23</a:t>
            </a:r>
            <a:r>
              <a:rPr lang="en-GB" sz="1400" dirty="0">
                <a:solidFill>
                  <a:prstClr val="black"/>
                </a:solidFill>
                <a:latin typeface="Calibri"/>
                <a:cs typeface="+mn-cs"/>
              </a:rPr>
              <a:t>, 112401 (2020); doi:10.1103/PhysRevAccelBeams.23.112401</a:t>
            </a:r>
          </a:p>
        </p:txBody>
      </p:sp>
    </p:spTree>
    <p:extLst>
      <p:ext uri="{BB962C8B-B14F-4D97-AF65-F5344CB8AC3E}">
        <p14:creationId xmlns:p14="http://schemas.microsoft.com/office/powerpoint/2010/main" val="1724308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0053C-F68D-4992-A029-05CEBD8FD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Combined-Function Magnet</a:t>
            </a:r>
            <a:endParaRPr lang="en-US" dirty="0"/>
          </a:p>
        </p:txBody>
      </p:sp>
      <p:pic>
        <p:nvPicPr>
          <p:cNvPr id="8" name="Content Placeholder 7" descr="Chart, radar chart&#10;&#10;Description automatically generated">
            <a:extLst>
              <a:ext uri="{FF2B5EF4-FFF2-40B4-BE49-F238E27FC236}">
                <a16:creationId xmlns:a16="http://schemas.microsoft.com/office/drawing/2014/main" id="{62A3B1E0-0366-4498-9482-B4AA66775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37" y="1446208"/>
            <a:ext cx="4525963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A411F-C2CF-4680-9896-59B4AFFAF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1B434-8E72-4324-8F06-ECB050FE5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011E1-D769-4283-B3F5-1453959E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1CD38C-CD18-4F13-8959-A5FFBC0ED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07912"/>
            <a:ext cx="4618037" cy="21093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0BA504-6B0B-4377-AFC5-1ECBA9C58D1A}"/>
              </a:ext>
            </a:extLst>
          </p:cNvPr>
          <p:cNvSpPr txBox="1"/>
          <p:nvPr/>
        </p:nvSpPr>
        <p:spPr>
          <a:xfrm>
            <a:off x="251521" y="1412776"/>
            <a:ext cx="43204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Improvement over nested Halbach dipole and quadrupole (shown below) can be made by taking vector sum* of the two layers and implementing as a layer with constant magnetisation magnitude but variable wedge thickness.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* Not exactly a vector sum, needs numerical optimiser for accurate design</a:t>
            </a:r>
          </a:p>
        </p:txBody>
      </p:sp>
    </p:spTree>
    <p:extLst>
      <p:ext uri="{BB962C8B-B14F-4D97-AF65-F5344CB8AC3E}">
        <p14:creationId xmlns:p14="http://schemas.microsoft.com/office/powerpoint/2010/main" val="2876369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10C68-D26C-49E9-8655-2E691A070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Error Sources (~10</a:t>
            </a:r>
            <a:r>
              <a:rPr lang="en-GB" baseline="30000" dirty="0"/>
              <a:t>-2</a:t>
            </a:r>
            <a:r>
              <a:rPr lang="en-GB" dirty="0"/>
              <a:t> level)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8DA69-7AB0-4127-9824-B24D2F901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Wedge magnetisation vector</a:t>
            </a:r>
          </a:p>
          <a:p>
            <a:pPr lvl="1"/>
            <a:r>
              <a:rPr lang="en-GB" dirty="0"/>
              <a:t>1-2° angle variation</a:t>
            </a:r>
          </a:p>
          <a:p>
            <a:pPr lvl="1"/>
            <a:r>
              <a:rPr lang="en-GB" dirty="0"/>
              <a:t>~1% strength variation</a:t>
            </a:r>
          </a:p>
          <a:p>
            <a:pPr lvl="1"/>
            <a:r>
              <a:rPr lang="en-GB" dirty="0"/>
              <a:t>Comes from wedge manufacturing process</a:t>
            </a:r>
          </a:p>
          <a:p>
            <a:r>
              <a:rPr lang="en-GB" dirty="0"/>
              <a:t>Wedge position</a:t>
            </a:r>
          </a:p>
          <a:p>
            <a:pPr lvl="1"/>
            <a:r>
              <a:rPr lang="en-GB" dirty="0"/>
              <a:t>0.1-0.2mm XY displacement</a:t>
            </a:r>
          </a:p>
          <a:p>
            <a:pPr lvl="1"/>
            <a:r>
              <a:rPr lang="en-GB" dirty="0"/>
              <a:t>Angle errors (probably fraction of a degree)</a:t>
            </a:r>
          </a:p>
          <a:p>
            <a:pPr lvl="1"/>
            <a:r>
              <a:rPr lang="en-GB" dirty="0"/>
              <a:t>Comes from magnet assembly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8CF0C-2BF4-4D15-8B08-B71F348C0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57D47-7DD2-4DE7-A8F4-3DBE4E863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2DEBF-8114-44DB-A27F-8CC957CA1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93310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A2212-2B9E-4EB4-BECE-0CA16E94A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0431"/>
            <a:ext cx="7886700" cy="994172"/>
          </a:xfrm>
        </p:spPr>
        <p:txBody>
          <a:bodyPr/>
          <a:lstStyle/>
          <a:p>
            <a:r>
              <a:rPr lang="en-GB" dirty="0"/>
              <a:t>Iron Rod Correction Method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FB76C-02AA-491C-ADE9-E11B0A590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597" y="1628800"/>
            <a:ext cx="4817287" cy="1600982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Measure bare magnet harmonics, then calculate lengths of iron rods to be inserted around the aperture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E160D-E3FA-4C5A-B02F-874B30669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04BAD-AAC6-46A5-84AB-E6BB36164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3D0EE-15D5-46A5-849B-A08CE59DF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  <p:pic>
        <p:nvPicPr>
          <p:cNvPr id="6146" name="Picture 2" descr="WP_20160721_003">
            <a:extLst>
              <a:ext uri="{FF2B5EF4-FFF2-40B4-BE49-F238E27FC236}">
                <a16:creationId xmlns:a16="http://schemas.microsoft.com/office/drawing/2014/main" id="{369E4740-F6F8-44B3-BE2A-58224473E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7600"/>
            <a:ext cx="4959884" cy="27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861F7B-97DF-4F21-A73D-2714ECA8407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8054" y="1566973"/>
            <a:ext cx="4085946" cy="2960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FFB9B-9592-408B-9770-CAE4F5BB5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405" y="5125498"/>
            <a:ext cx="4129595" cy="11118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393BFF-5F89-4D6C-8D8E-2DEBD0FC28C6}"/>
              </a:ext>
            </a:extLst>
          </p:cNvPr>
          <p:cNvSpPr txBox="1"/>
          <p:nvPr/>
        </p:nvSpPr>
        <p:spPr>
          <a:xfrm>
            <a:off x="7530814" y="1782960"/>
            <a:ext cx="1542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8x reduction in field errors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FA4E10E-3FFC-4458-AAC1-1342967D82C7}"/>
              </a:ext>
            </a:extLst>
          </p:cNvPr>
          <p:cNvSpPr txBox="1">
            <a:spLocks/>
          </p:cNvSpPr>
          <p:nvPr/>
        </p:nvSpPr>
        <p:spPr bwMode="auto">
          <a:xfrm>
            <a:off x="5067203" y="4569260"/>
            <a:ext cx="3681262" cy="5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700" dirty="0"/>
              <a:t>3D printed slot insert</a:t>
            </a:r>
            <a:endParaRPr lang="en-US" sz="27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38234E-34C8-4D62-8BEA-A5EE2BE71671}"/>
              </a:ext>
            </a:extLst>
          </p:cNvPr>
          <p:cNvSpPr txBox="1"/>
          <p:nvPr/>
        </p:nvSpPr>
        <p:spPr>
          <a:xfrm>
            <a:off x="0" y="3397600"/>
            <a:ext cx="2590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R&amp;D prototype magnet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248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8889A-CF44-4F70-977B-496193A5B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6D342-075B-49C1-A5EE-1F760442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83E0F-08E5-417D-93BD-C147D9FAB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534288-567C-4045-9F81-FA862393DA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78B0D5-2659-44BE-B63F-70769C879765}"/>
              </a:ext>
            </a:extLst>
          </p:cNvPr>
          <p:cNvSpPr txBox="1"/>
          <p:nvPr/>
        </p:nvSpPr>
        <p:spPr>
          <a:xfrm>
            <a:off x="179512" y="136525"/>
            <a:ext cx="223224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CBETA permanent magnet containing tuning rod insert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B14949-EDD9-4E67-AB08-0DB5D8CF9399}"/>
              </a:ext>
            </a:extLst>
          </p:cNvPr>
          <p:cNvSpPr txBox="1"/>
          <p:nvPr/>
        </p:nvSpPr>
        <p:spPr>
          <a:xfrm>
            <a:off x="179512" y="5433050"/>
            <a:ext cx="194421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Electromagnetic corrector coil outside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012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8889A-CF44-4F70-977B-496193A5B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6D342-075B-49C1-A5EE-1F760442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83E0F-08E5-417D-93BD-C147D9FAB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534288-567C-4045-9F81-FA862393DA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67518" y="-4057169"/>
            <a:ext cx="17303220" cy="129774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78B0D5-2659-44BE-B63F-70769C879765}"/>
              </a:ext>
            </a:extLst>
          </p:cNvPr>
          <p:cNvSpPr txBox="1"/>
          <p:nvPr/>
        </p:nvSpPr>
        <p:spPr>
          <a:xfrm>
            <a:off x="179512" y="136525"/>
            <a:ext cx="223224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CBETA permanent magnet containing tuning rod insert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091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6372E-B329-4E83-A84C-C3DA00BCA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dirty="0"/>
              <a:t>Field Calculation of Magnet Blocks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A6A53-71A7-4A0B-A8A1-7E3ADD274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217443"/>
          </a:xfrm>
        </p:spPr>
        <p:txBody>
          <a:bodyPr/>
          <a:lstStyle/>
          <a:p>
            <a:r>
              <a:rPr lang="en-GB" dirty="0"/>
              <a:t>Magnetostatics:</a:t>
            </a:r>
          </a:p>
          <a:p>
            <a:endParaRPr lang="en-GB" dirty="0"/>
          </a:p>
          <a:p>
            <a:r>
              <a:rPr lang="en-GB" dirty="0"/>
              <a:t>Areas of constant magnetisation are equivalent to sheet currents around surfaces:</a:t>
            </a:r>
          </a:p>
          <a:p>
            <a:endParaRPr lang="en-GB" dirty="0"/>
          </a:p>
          <a:p>
            <a:r>
              <a:rPr lang="en-GB" dirty="0"/>
              <a:t>Field of 2D sheet current </a:t>
            </a:r>
            <a:r>
              <a:rPr lang="en-GB" dirty="0" err="1"/>
              <a:t>j</a:t>
            </a:r>
            <a:r>
              <a:rPr lang="en-GB" baseline="-25000" dirty="0" err="1"/>
              <a:t>s</a:t>
            </a:r>
            <a:r>
              <a:rPr lang="en-GB" dirty="0"/>
              <a:t> from (0,0) to (a,0):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Rotate, add together for each side of polygon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10F1F-8D97-43C0-8025-A289330A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B2A6E-71D9-448A-BE9B-DC478E379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62FD7-B2B4-4766-9F38-0C6BB98A6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ECF4F1-8D01-4E03-A5C6-3D14F68EC4A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5375" y="1615708"/>
            <a:ext cx="6953250" cy="723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E39BFE-1331-4823-AB72-E378F6D56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700" y="3343900"/>
            <a:ext cx="2514600" cy="628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45DD4C-9901-4056-A557-8F644922645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568036"/>
            <a:ext cx="9144000" cy="109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37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6372E-B329-4E83-A84C-C3DA00BCA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Field Calculation of Iron Rods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A6A53-71A7-4A0B-A8A1-7E3ADD274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r>
              <a:rPr lang="en-GB" dirty="0"/>
              <a:t>Field of 2D perfect </a:t>
            </a:r>
            <a:r>
              <a:rPr lang="en-GB" dirty="0">
                <a:latin typeface="Symbol" panose="05050102010706020507" pitchFamily="18" charset="2"/>
              </a:rPr>
              <a:t>m</a:t>
            </a:r>
            <a:r>
              <a:rPr lang="en-GB" dirty="0"/>
              <a:t>=∞ iron rod of circular cross-section, centre (0,0), in ambient field </a:t>
            </a:r>
            <a:r>
              <a:rPr lang="en-GB" b="1" dirty="0"/>
              <a:t>B</a:t>
            </a:r>
            <a:r>
              <a:rPr lang="en-GB" baseline="-25000" dirty="0"/>
              <a:t>0</a:t>
            </a:r>
            <a:r>
              <a:rPr lang="en-GB" dirty="0"/>
              <a:t>: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sz="1200" dirty="0"/>
          </a:p>
          <a:p>
            <a:r>
              <a:rPr lang="en-GB" dirty="0"/>
              <a:t>Rod is magnetised with </a:t>
            </a:r>
            <a:r>
              <a:rPr lang="en-GB" b="1" dirty="0"/>
              <a:t>M</a:t>
            </a:r>
            <a:r>
              <a:rPr lang="en-GB" dirty="0"/>
              <a:t>=2</a:t>
            </a:r>
            <a:r>
              <a:rPr lang="en-GB" b="1" dirty="0"/>
              <a:t>B</a:t>
            </a:r>
            <a:r>
              <a:rPr lang="en-GB" baseline="-25000" dirty="0"/>
              <a:t>0</a:t>
            </a:r>
            <a:endParaRPr lang="en-US" baseline="-25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10F1F-8D97-43C0-8025-A289330A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B2A6E-71D9-448A-BE9B-DC478E379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62FD7-B2B4-4766-9F38-0C6BB98A6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CBF58-A64E-4197-87F1-CC27CA7FD4D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2509797"/>
            <a:ext cx="8229600" cy="120723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21550E4-7DF0-4DE4-BC44-33080D19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87" y="4346575"/>
            <a:ext cx="23336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Diagram, schematic&#10;&#10;Description automatically generated">
            <a:extLst>
              <a:ext uri="{FF2B5EF4-FFF2-40B4-BE49-F238E27FC236}">
                <a16:creationId xmlns:a16="http://schemas.microsoft.com/office/drawing/2014/main" id="{23105D7E-D8ED-4F44-824E-D19F34F5B3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92" y="4238391"/>
            <a:ext cx="1976121" cy="19790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8E3D7A1-979E-4F83-A4ED-A1B7A70F3EC6}"/>
              </a:ext>
            </a:extLst>
          </p:cNvPr>
          <p:cNvSpPr txBox="1"/>
          <p:nvPr/>
        </p:nvSpPr>
        <p:spPr>
          <a:xfrm>
            <a:off x="766373" y="5071030"/>
            <a:ext cx="7812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 err="1"/>
              <a:t>B</a:t>
            </a:r>
            <a:r>
              <a:rPr lang="en-GB" baseline="-25000" dirty="0" err="1"/>
              <a:t>rod</a:t>
            </a:r>
            <a:endParaRPr lang="en-US" baseline="-25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9CF757-9E71-4C51-BFB6-216128BCC3C3}"/>
              </a:ext>
            </a:extLst>
          </p:cNvPr>
          <p:cNvSpPr txBox="1"/>
          <p:nvPr/>
        </p:nvSpPr>
        <p:spPr>
          <a:xfrm>
            <a:off x="4716016" y="5071030"/>
            <a:ext cx="10801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B</a:t>
            </a:r>
            <a:r>
              <a:rPr lang="en-GB" baseline="-25000" dirty="0"/>
              <a:t>0</a:t>
            </a:r>
            <a:r>
              <a:rPr lang="en-GB" dirty="0"/>
              <a:t>+</a:t>
            </a:r>
            <a:r>
              <a:rPr lang="en-GB" b="1" dirty="0"/>
              <a:t>B</a:t>
            </a:r>
            <a:r>
              <a:rPr lang="en-GB" baseline="-25000" dirty="0"/>
              <a:t>rod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891182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4FD74-D11C-4BC3-AC61-76A391AF4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Overall Philosophy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995C4-8F9C-4D1E-94F9-1F930BAEA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96C20-1B19-451C-92DD-725FEF6C4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B175B-0A6F-44A5-8DD9-EEFD43BE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5C53613-8776-4DAA-B391-51B0D6B4E529}"/>
              </a:ext>
            </a:extLst>
          </p:cNvPr>
          <p:cNvGrpSpPr/>
          <p:nvPr/>
        </p:nvGrpSpPr>
        <p:grpSpPr>
          <a:xfrm>
            <a:off x="305962" y="4308695"/>
            <a:ext cx="1549152" cy="1008112"/>
            <a:chOff x="305962" y="4205489"/>
            <a:chExt cx="1549152" cy="100811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9572E7B-20A2-4D59-A5B0-CDF7A5984E80}"/>
                </a:ext>
              </a:extLst>
            </p:cNvPr>
            <p:cNvSpPr/>
            <p:nvPr/>
          </p:nvSpPr>
          <p:spPr>
            <a:xfrm>
              <a:off x="305962" y="4205489"/>
              <a:ext cx="1549152" cy="100811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Optimiser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C21E700-7F02-4EE4-9C55-DA6F6877F9EC}"/>
                </a:ext>
              </a:extLst>
            </p:cNvPr>
            <p:cNvSpPr/>
            <p:nvPr/>
          </p:nvSpPr>
          <p:spPr>
            <a:xfrm>
              <a:off x="424132" y="4597773"/>
              <a:ext cx="1296144" cy="50405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Simulation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95D4A46-B1CB-4C50-9E88-DC9D10F7387B}"/>
              </a:ext>
            </a:extLst>
          </p:cNvPr>
          <p:cNvSpPr/>
          <p:nvPr/>
        </p:nvSpPr>
        <p:spPr>
          <a:xfrm>
            <a:off x="2143872" y="4468597"/>
            <a:ext cx="826386" cy="6883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B9E31A-9978-4B0C-8A8B-E3B95DFCF1CD}"/>
              </a:ext>
            </a:extLst>
          </p:cNvPr>
          <p:cNvSpPr/>
          <p:nvPr/>
        </p:nvSpPr>
        <p:spPr>
          <a:xfrm>
            <a:off x="3263154" y="4468597"/>
            <a:ext cx="1113692" cy="6883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2DFDA58-093D-4785-BDA3-841CFD01F772}"/>
              </a:ext>
            </a:extLst>
          </p:cNvPr>
          <p:cNvCxnSpPr>
            <a:cxnSpLocks/>
          </p:cNvCxnSpPr>
          <p:nvPr/>
        </p:nvCxnSpPr>
        <p:spPr>
          <a:xfrm>
            <a:off x="1855114" y="4812751"/>
            <a:ext cx="28875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1FCF02A-0ECF-4B40-BC5F-E0CBF27AF91F}"/>
              </a:ext>
            </a:extLst>
          </p:cNvPr>
          <p:cNvCxnSpPr>
            <a:cxnSpLocks/>
          </p:cNvCxnSpPr>
          <p:nvPr/>
        </p:nvCxnSpPr>
        <p:spPr>
          <a:xfrm>
            <a:off x="2970258" y="4810199"/>
            <a:ext cx="29289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266E493-6F3A-4958-81E0-CF013FB6349B}"/>
              </a:ext>
            </a:extLst>
          </p:cNvPr>
          <p:cNvGrpSpPr/>
          <p:nvPr/>
        </p:nvGrpSpPr>
        <p:grpSpPr>
          <a:xfrm>
            <a:off x="4661840" y="4180278"/>
            <a:ext cx="1549152" cy="1264946"/>
            <a:chOff x="4669742" y="4071969"/>
            <a:chExt cx="1549152" cy="126494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EA7884C-A96D-43FC-A315-42B9AFC41989}"/>
                </a:ext>
              </a:extLst>
            </p:cNvPr>
            <p:cNvSpPr/>
            <p:nvPr/>
          </p:nvSpPr>
          <p:spPr>
            <a:xfrm>
              <a:off x="4669742" y="4071969"/>
              <a:ext cx="1549152" cy="126494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Optimiser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7B94AB-E066-44B7-BBB3-E3696F1BDF31}"/>
                </a:ext>
              </a:extLst>
            </p:cNvPr>
            <p:cNvSpPr/>
            <p:nvPr/>
          </p:nvSpPr>
          <p:spPr>
            <a:xfrm>
              <a:off x="4787912" y="4464253"/>
              <a:ext cx="1296144" cy="73375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Correction simulation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F1C4CEFC-8B2F-43AF-A90B-D2296D0637AA}"/>
              </a:ext>
            </a:extLst>
          </p:cNvPr>
          <p:cNvSpPr/>
          <p:nvPr/>
        </p:nvSpPr>
        <p:spPr>
          <a:xfrm>
            <a:off x="6497209" y="4468597"/>
            <a:ext cx="976718" cy="6883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91B9C0E-18EE-4C0C-B884-CF8E26799190}"/>
              </a:ext>
            </a:extLst>
          </p:cNvPr>
          <p:cNvSpPr/>
          <p:nvPr/>
        </p:nvSpPr>
        <p:spPr>
          <a:xfrm>
            <a:off x="7776998" y="4468597"/>
            <a:ext cx="1113692" cy="6883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9BD09C4-78C5-416A-BA34-B6D9E95FB2C1}"/>
              </a:ext>
            </a:extLst>
          </p:cNvPr>
          <p:cNvCxnSpPr>
            <a:cxnSpLocks/>
          </p:cNvCxnSpPr>
          <p:nvPr/>
        </p:nvCxnSpPr>
        <p:spPr>
          <a:xfrm>
            <a:off x="6210992" y="4812751"/>
            <a:ext cx="28621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5A1DFEB-7636-45D9-8A5A-3F05A50228C0}"/>
              </a:ext>
            </a:extLst>
          </p:cNvPr>
          <p:cNvCxnSpPr>
            <a:cxnSpLocks/>
          </p:cNvCxnSpPr>
          <p:nvPr/>
        </p:nvCxnSpPr>
        <p:spPr>
          <a:xfrm>
            <a:off x="7473927" y="4812751"/>
            <a:ext cx="29441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C590CFE-585E-4BA5-85D4-4C1E3DBD121D}"/>
              </a:ext>
            </a:extLst>
          </p:cNvPr>
          <p:cNvCxnSpPr>
            <a:cxnSpLocks/>
          </p:cNvCxnSpPr>
          <p:nvPr/>
        </p:nvCxnSpPr>
        <p:spPr>
          <a:xfrm>
            <a:off x="4376846" y="4808467"/>
            <a:ext cx="28499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C166DFC-AD4C-49AD-9788-C76713A25015}"/>
              </a:ext>
            </a:extLst>
          </p:cNvPr>
          <p:cNvGrpSpPr/>
          <p:nvPr/>
        </p:nvGrpSpPr>
        <p:grpSpPr>
          <a:xfrm>
            <a:off x="2488578" y="2060848"/>
            <a:ext cx="1549152" cy="1008112"/>
            <a:chOff x="2488578" y="2276872"/>
            <a:chExt cx="1549152" cy="100811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8188966-B137-4EDE-AA52-E1B88BD9D8B5}"/>
                </a:ext>
              </a:extLst>
            </p:cNvPr>
            <p:cNvSpPr/>
            <p:nvPr/>
          </p:nvSpPr>
          <p:spPr>
            <a:xfrm>
              <a:off x="2488578" y="2276872"/>
              <a:ext cx="1549152" cy="100811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Optimiser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87BD48C-A211-4D19-BFAF-3CD5C0B53A3A}"/>
                </a:ext>
              </a:extLst>
            </p:cNvPr>
            <p:cNvSpPr/>
            <p:nvPr/>
          </p:nvSpPr>
          <p:spPr>
            <a:xfrm>
              <a:off x="2606748" y="2669156"/>
              <a:ext cx="1296144" cy="50405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Simulation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B1042FA5-5CC6-4D5C-A62F-1F269AD41CDB}"/>
              </a:ext>
            </a:extLst>
          </p:cNvPr>
          <p:cNvSpPr/>
          <p:nvPr/>
        </p:nvSpPr>
        <p:spPr>
          <a:xfrm>
            <a:off x="4326488" y="2220750"/>
            <a:ext cx="826386" cy="6883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ED084F-4BF0-4AB1-B111-2CE5BDB64410}"/>
              </a:ext>
            </a:extLst>
          </p:cNvPr>
          <p:cNvSpPr/>
          <p:nvPr/>
        </p:nvSpPr>
        <p:spPr>
          <a:xfrm>
            <a:off x="5445770" y="2220750"/>
            <a:ext cx="1113692" cy="6883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AA32E1A-6EEE-4050-9D38-2E916A13A6F5}"/>
              </a:ext>
            </a:extLst>
          </p:cNvPr>
          <p:cNvCxnSpPr>
            <a:cxnSpLocks/>
          </p:cNvCxnSpPr>
          <p:nvPr/>
        </p:nvCxnSpPr>
        <p:spPr>
          <a:xfrm>
            <a:off x="4037730" y="2564904"/>
            <a:ext cx="28875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5708CA7-A58F-4FBF-90E4-37A155555026}"/>
              </a:ext>
            </a:extLst>
          </p:cNvPr>
          <p:cNvCxnSpPr>
            <a:cxnSpLocks/>
          </p:cNvCxnSpPr>
          <p:nvPr/>
        </p:nvCxnSpPr>
        <p:spPr>
          <a:xfrm>
            <a:off x="5152874" y="2562352"/>
            <a:ext cx="29289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D1DB3E19-83ED-47EA-B29A-4580260F9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6"/>
          </a:xfrm>
        </p:spPr>
        <p:txBody>
          <a:bodyPr/>
          <a:lstStyle/>
          <a:p>
            <a:r>
              <a:rPr lang="en-GB" dirty="0"/>
              <a:t>Direct approach:</a:t>
            </a:r>
          </a:p>
          <a:p>
            <a:endParaRPr lang="en-GB" dirty="0"/>
          </a:p>
          <a:p>
            <a:pPr marL="0" indent="0">
              <a:buNone/>
            </a:pPr>
            <a:endParaRPr lang="en-US" dirty="0"/>
          </a:p>
          <a:p>
            <a:endParaRPr lang="en-US" sz="1600" dirty="0"/>
          </a:p>
          <a:p>
            <a:r>
              <a:rPr lang="en-US" dirty="0"/>
              <a:t>Incorporating correction: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4632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4FD74-D11C-4BC3-AC61-76A391AF4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Correction Makes Precision Easier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995C4-8F9C-4D1E-94F9-1F930BAEA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96C20-1B19-451C-92DD-725FEF6C4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B175B-0A6F-44A5-8DD9-EEFD43BE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5C53613-8776-4DAA-B391-51B0D6B4E529}"/>
              </a:ext>
            </a:extLst>
          </p:cNvPr>
          <p:cNvGrpSpPr/>
          <p:nvPr/>
        </p:nvGrpSpPr>
        <p:grpSpPr>
          <a:xfrm>
            <a:off x="305962" y="4308695"/>
            <a:ext cx="1549152" cy="1008112"/>
            <a:chOff x="305962" y="4205489"/>
            <a:chExt cx="1549152" cy="100811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9572E7B-20A2-4D59-A5B0-CDF7A5984E80}"/>
                </a:ext>
              </a:extLst>
            </p:cNvPr>
            <p:cNvSpPr/>
            <p:nvPr/>
          </p:nvSpPr>
          <p:spPr>
            <a:xfrm>
              <a:off x="305962" y="4205489"/>
              <a:ext cx="1549152" cy="100811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Optimiser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C21E700-7F02-4EE4-9C55-DA6F6877F9EC}"/>
                </a:ext>
              </a:extLst>
            </p:cNvPr>
            <p:cNvSpPr/>
            <p:nvPr/>
          </p:nvSpPr>
          <p:spPr>
            <a:xfrm>
              <a:off x="424132" y="4597773"/>
              <a:ext cx="1296144" cy="50405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Simulation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95D4A46-B1CB-4C50-9E88-DC9D10F7387B}"/>
              </a:ext>
            </a:extLst>
          </p:cNvPr>
          <p:cNvSpPr/>
          <p:nvPr/>
        </p:nvSpPr>
        <p:spPr>
          <a:xfrm>
            <a:off x="2143872" y="4468597"/>
            <a:ext cx="826386" cy="6883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B9E31A-9978-4B0C-8A8B-E3B95DFCF1CD}"/>
              </a:ext>
            </a:extLst>
          </p:cNvPr>
          <p:cNvSpPr/>
          <p:nvPr/>
        </p:nvSpPr>
        <p:spPr>
          <a:xfrm>
            <a:off x="3263154" y="4468597"/>
            <a:ext cx="1113692" cy="6883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2DFDA58-093D-4785-BDA3-841CFD01F772}"/>
              </a:ext>
            </a:extLst>
          </p:cNvPr>
          <p:cNvCxnSpPr>
            <a:cxnSpLocks/>
          </p:cNvCxnSpPr>
          <p:nvPr/>
        </p:nvCxnSpPr>
        <p:spPr>
          <a:xfrm>
            <a:off x="1855114" y="4812751"/>
            <a:ext cx="28875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1FCF02A-0ECF-4B40-BC5F-E0CBF27AF91F}"/>
              </a:ext>
            </a:extLst>
          </p:cNvPr>
          <p:cNvCxnSpPr>
            <a:cxnSpLocks/>
          </p:cNvCxnSpPr>
          <p:nvPr/>
        </p:nvCxnSpPr>
        <p:spPr>
          <a:xfrm>
            <a:off x="2970258" y="4810199"/>
            <a:ext cx="29289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266E493-6F3A-4958-81E0-CF013FB6349B}"/>
              </a:ext>
            </a:extLst>
          </p:cNvPr>
          <p:cNvGrpSpPr/>
          <p:nvPr/>
        </p:nvGrpSpPr>
        <p:grpSpPr>
          <a:xfrm>
            <a:off x="4661840" y="4180278"/>
            <a:ext cx="1549152" cy="1264946"/>
            <a:chOff x="4669742" y="4071969"/>
            <a:chExt cx="1549152" cy="126494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EA7884C-A96D-43FC-A315-42B9AFC41989}"/>
                </a:ext>
              </a:extLst>
            </p:cNvPr>
            <p:cNvSpPr/>
            <p:nvPr/>
          </p:nvSpPr>
          <p:spPr>
            <a:xfrm>
              <a:off x="4669742" y="4071969"/>
              <a:ext cx="1549152" cy="126494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Optimiser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7B94AB-E066-44B7-BBB3-E3696F1BDF31}"/>
                </a:ext>
              </a:extLst>
            </p:cNvPr>
            <p:cNvSpPr/>
            <p:nvPr/>
          </p:nvSpPr>
          <p:spPr>
            <a:xfrm>
              <a:off x="4787912" y="4464253"/>
              <a:ext cx="1296144" cy="73375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Correction simulation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F1C4CEFC-8B2F-43AF-A90B-D2296D0637AA}"/>
              </a:ext>
            </a:extLst>
          </p:cNvPr>
          <p:cNvSpPr/>
          <p:nvPr/>
        </p:nvSpPr>
        <p:spPr>
          <a:xfrm>
            <a:off x="6497209" y="4468597"/>
            <a:ext cx="976718" cy="6883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91B9C0E-18EE-4C0C-B884-CF8E26799190}"/>
              </a:ext>
            </a:extLst>
          </p:cNvPr>
          <p:cNvSpPr/>
          <p:nvPr/>
        </p:nvSpPr>
        <p:spPr>
          <a:xfrm>
            <a:off x="7776998" y="4468597"/>
            <a:ext cx="1113692" cy="6883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9BD09C4-78C5-416A-BA34-B6D9E95FB2C1}"/>
              </a:ext>
            </a:extLst>
          </p:cNvPr>
          <p:cNvCxnSpPr>
            <a:cxnSpLocks/>
          </p:cNvCxnSpPr>
          <p:nvPr/>
        </p:nvCxnSpPr>
        <p:spPr>
          <a:xfrm>
            <a:off x="6210992" y="4812751"/>
            <a:ext cx="28621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5A1DFEB-7636-45D9-8A5A-3F05A50228C0}"/>
              </a:ext>
            </a:extLst>
          </p:cNvPr>
          <p:cNvCxnSpPr>
            <a:cxnSpLocks/>
          </p:cNvCxnSpPr>
          <p:nvPr/>
        </p:nvCxnSpPr>
        <p:spPr>
          <a:xfrm>
            <a:off x="7473927" y="4812751"/>
            <a:ext cx="29441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C590CFE-585E-4BA5-85D4-4C1E3DBD121D}"/>
              </a:ext>
            </a:extLst>
          </p:cNvPr>
          <p:cNvCxnSpPr>
            <a:cxnSpLocks/>
          </p:cNvCxnSpPr>
          <p:nvPr/>
        </p:nvCxnSpPr>
        <p:spPr>
          <a:xfrm>
            <a:off x="4376846" y="4808467"/>
            <a:ext cx="28499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C166DFC-AD4C-49AD-9788-C76713A25015}"/>
              </a:ext>
            </a:extLst>
          </p:cNvPr>
          <p:cNvGrpSpPr/>
          <p:nvPr/>
        </p:nvGrpSpPr>
        <p:grpSpPr>
          <a:xfrm>
            <a:off x="2488578" y="2060848"/>
            <a:ext cx="1549152" cy="1008112"/>
            <a:chOff x="2488578" y="2276872"/>
            <a:chExt cx="1549152" cy="100811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8188966-B137-4EDE-AA52-E1B88BD9D8B5}"/>
                </a:ext>
              </a:extLst>
            </p:cNvPr>
            <p:cNvSpPr/>
            <p:nvPr/>
          </p:nvSpPr>
          <p:spPr>
            <a:xfrm>
              <a:off x="2488578" y="2276872"/>
              <a:ext cx="1549152" cy="100811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Optimiser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87BD48C-A211-4D19-BFAF-3CD5C0B53A3A}"/>
                </a:ext>
              </a:extLst>
            </p:cNvPr>
            <p:cNvSpPr/>
            <p:nvPr/>
          </p:nvSpPr>
          <p:spPr>
            <a:xfrm>
              <a:off x="2606748" y="2669156"/>
              <a:ext cx="1296144" cy="50405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Simulation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B1042FA5-5CC6-4D5C-A62F-1F269AD41CDB}"/>
              </a:ext>
            </a:extLst>
          </p:cNvPr>
          <p:cNvSpPr/>
          <p:nvPr/>
        </p:nvSpPr>
        <p:spPr>
          <a:xfrm>
            <a:off x="4326488" y="2220750"/>
            <a:ext cx="826386" cy="6883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ED084F-4BF0-4AB1-B111-2CE5BDB64410}"/>
              </a:ext>
            </a:extLst>
          </p:cNvPr>
          <p:cNvSpPr/>
          <p:nvPr/>
        </p:nvSpPr>
        <p:spPr>
          <a:xfrm>
            <a:off x="5445770" y="2220750"/>
            <a:ext cx="1113692" cy="6883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AA32E1A-6EEE-4050-9D38-2E916A13A6F5}"/>
              </a:ext>
            </a:extLst>
          </p:cNvPr>
          <p:cNvCxnSpPr>
            <a:cxnSpLocks/>
          </p:cNvCxnSpPr>
          <p:nvPr/>
        </p:nvCxnSpPr>
        <p:spPr>
          <a:xfrm>
            <a:off x="4037730" y="2564904"/>
            <a:ext cx="28875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5708CA7-A58F-4FBF-90E4-37A155555026}"/>
              </a:ext>
            </a:extLst>
          </p:cNvPr>
          <p:cNvCxnSpPr>
            <a:cxnSpLocks/>
          </p:cNvCxnSpPr>
          <p:nvPr/>
        </p:nvCxnSpPr>
        <p:spPr>
          <a:xfrm>
            <a:off x="5152874" y="2562352"/>
            <a:ext cx="29289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D82D40D-2375-4030-87A9-182C7D3BC5ED}"/>
              </a:ext>
            </a:extLst>
          </p:cNvPr>
          <p:cNvSpPr txBox="1"/>
          <p:nvPr/>
        </p:nvSpPr>
        <p:spPr>
          <a:xfrm>
            <a:off x="3549123" y="1268760"/>
            <a:ext cx="204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At ~10</a:t>
            </a:r>
            <a:r>
              <a:rPr lang="en-GB" baseline="30000" dirty="0"/>
              <a:t>-4</a:t>
            </a:r>
            <a:r>
              <a:rPr lang="en-GB" dirty="0"/>
              <a:t> accuracy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6715066-1F95-473E-92AB-6288527F0A33}"/>
              </a:ext>
            </a:extLst>
          </p:cNvPr>
          <p:cNvSpPr txBox="1"/>
          <p:nvPr/>
        </p:nvSpPr>
        <p:spPr>
          <a:xfrm>
            <a:off x="697399" y="3513245"/>
            <a:ext cx="204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At ~10</a:t>
            </a:r>
            <a:r>
              <a:rPr lang="en-GB" baseline="30000" dirty="0"/>
              <a:t>-2</a:t>
            </a:r>
            <a:r>
              <a:rPr lang="en-GB" dirty="0"/>
              <a:t> accuracy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9F17DCE-F07A-4EE4-91B2-784479F3362F}"/>
              </a:ext>
            </a:extLst>
          </p:cNvPr>
          <p:cNvSpPr txBox="1"/>
          <p:nvPr/>
        </p:nvSpPr>
        <p:spPr>
          <a:xfrm>
            <a:off x="5173083" y="3354157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At ~10</a:t>
            </a:r>
            <a:r>
              <a:rPr lang="en-GB" baseline="30000" dirty="0"/>
              <a:t>-2</a:t>
            </a:r>
            <a:r>
              <a:rPr lang="en-GB" dirty="0"/>
              <a:t> of error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519515-A8D4-4540-9BAC-227468B698BB}"/>
              </a:ext>
            </a:extLst>
          </p:cNvPr>
          <p:cNvSpPr txBox="1"/>
          <p:nvPr/>
        </p:nvSpPr>
        <p:spPr>
          <a:xfrm>
            <a:off x="2401372" y="5867980"/>
            <a:ext cx="4459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Measurement steps still have to be ≤10</a:t>
            </a:r>
            <a:r>
              <a:rPr lang="en-GB" baseline="30000" dirty="0"/>
              <a:t>-4</a:t>
            </a:r>
            <a:endParaRPr lang="en-US" baseline="30000" dirty="0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84C7B6D0-54DE-4D6B-8370-6A3F33DC2ED1}"/>
              </a:ext>
            </a:extLst>
          </p:cNvPr>
          <p:cNvSpPr/>
          <p:nvPr/>
        </p:nvSpPr>
        <p:spPr>
          <a:xfrm rot="5400000">
            <a:off x="4367216" y="-237512"/>
            <a:ext cx="307673" cy="4064292"/>
          </a:xfrm>
          <a:prstGeom prst="leftBrace">
            <a:avLst>
              <a:gd name="adj1" fmla="val 35540"/>
              <a:gd name="adj2" fmla="val 50000"/>
            </a:avLst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Left Brace 45">
            <a:extLst>
              <a:ext uri="{FF2B5EF4-FFF2-40B4-BE49-F238E27FC236}">
                <a16:creationId xmlns:a16="http://schemas.microsoft.com/office/drawing/2014/main" id="{3F2BB5B0-D89B-481F-885D-A059C5B66140}"/>
              </a:ext>
            </a:extLst>
          </p:cNvPr>
          <p:cNvSpPr/>
          <p:nvPr/>
        </p:nvSpPr>
        <p:spPr>
          <a:xfrm rot="5400000">
            <a:off x="1486958" y="2713624"/>
            <a:ext cx="307673" cy="2658927"/>
          </a:xfrm>
          <a:prstGeom prst="leftBrace">
            <a:avLst>
              <a:gd name="adj1" fmla="val 35540"/>
              <a:gd name="adj2" fmla="val 50000"/>
            </a:avLst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Left Brace 46">
            <a:extLst>
              <a:ext uri="{FF2B5EF4-FFF2-40B4-BE49-F238E27FC236}">
                <a16:creationId xmlns:a16="http://schemas.microsoft.com/office/drawing/2014/main" id="{746CDC81-645D-4F02-992A-516DF11CDD70}"/>
              </a:ext>
            </a:extLst>
          </p:cNvPr>
          <p:cNvSpPr/>
          <p:nvPr/>
        </p:nvSpPr>
        <p:spPr>
          <a:xfrm rot="5400000">
            <a:off x="5914046" y="2499878"/>
            <a:ext cx="307673" cy="2812087"/>
          </a:xfrm>
          <a:prstGeom prst="leftBrace">
            <a:avLst>
              <a:gd name="adj1" fmla="val 35540"/>
              <a:gd name="adj2" fmla="val 50000"/>
            </a:avLst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89538C3-0D25-4A31-997A-FE32241F7F00}"/>
              </a:ext>
            </a:extLst>
          </p:cNvPr>
          <p:cNvSpPr txBox="1"/>
          <p:nvPr/>
        </p:nvSpPr>
        <p:spPr>
          <a:xfrm>
            <a:off x="4392936" y="290905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$$$$</a:t>
            </a:r>
            <a:endParaRPr lang="en-US" baseline="300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7E7DD86-FDA5-4D63-AAAB-002D2848BE4F}"/>
              </a:ext>
            </a:extLst>
          </p:cNvPr>
          <p:cNvSpPr txBox="1"/>
          <p:nvPr/>
        </p:nvSpPr>
        <p:spPr>
          <a:xfrm>
            <a:off x="2400612" y="515690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$</a:t>
            </a:r>
            <a:endParaRPr lang="en-US" baseline="300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115C10-2B2F-4CDF-BF7E-8CEBC31DD12F}"/>
              </a:ext>
            </a:extLst>
          </p:cNvPr>
          <p:cNvSpPr txBox="1"/>
          <p:nvPr/>
        </p:nvSpPr>
        <p:spPr>
          <a:xfrm>
            <a:off x="6829115" y="516205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$</a:t>
            </a:r>
            <a:endParaRPr lang="en-US" baseline="30000" dirty="0"/>
          </a:p>
        </p:txBody>
      </p:sp>
      <p:pic>
        <p:nvPicPr>
          <p:cNvPr id="16" name="Graphic 15" descr="Clock with solid fill">
            <a:extLst>
              <a:ext uri="{FF2B5EF4-FFF2-40B4-BE49-F238E27FC236}">
                <a16:creationId xmlns:a16="http://schemas.microsoft.com/office/drawing/2014/main" id="{17037062-41C4-459B-BFE8-877C1FBAA2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3213" y="3140968"/>
            <a:ext cx="262046" cy="262046"/>
          </a:xfrm>
          <a:prstGeom prst="rect">
            <a:avLst/>
          </a:prstGeom>
        </p:spPr>
      </p:pic>
      <p:pic>
        <p:nvPicPr>
          <p:cNvPr id="53" name="Graphic 52" descr="Clock with solid fill">
            <a:extLst>
              <a:ext uri="{FF2B5EF4-FFF2-40B4-BE49-F238E27FC236}">
                <a16:creationId xmlns:a16="http://schemas.microsoft.com/office/drawing/2014/main" id="{6DF2F97C-6772-464E-82CC-878A4D3A50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10761" y="3140968"/>
            <a:ext cx="262046" cy="262046"/>
          </a:xfrm>
          <a:prstGeom prst="rect">
            <a:avLst/>
          </a:prstGeom>
        </p:spPr>
      </p:pic>
      <p:pic>
        <p:nvPicPr>
          <p:cNvPr id="54" name="Graphic 53" descr="Clock with solid fill">
            <a:extLst>
              <a:ext uri="{FF2B5EF4-FFF2-40B4-BE49-F238E27FC236}">
                <a16:creationId xmlns:a16="http://schemas.microsoft.com/office/drawing/2014/main" id="{7FAF4EBA-918C-4C58-8E3A-D8B2E607F0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28309" y="3140968"/>
            <a:ext cx="262046" cy="262046"/>
          </a:xfrm>
          <a:prstGeom prst="rect">
            <a:avLst/>
          </a:prstGeom>
        </p:spPr>
      </p:pic>
      <p:pic>
        <p:nvPicPr>
          <p:cNvPr id="58" name="Graphic 57" descr="Clock with solid fill">
            <a:extLst>
              <a:ext uri="{FF2B5EF4-FFF2-40B4-BE49-F238E27FC236}">
                <a16:creationId xmlns:a16="http://schemas.microsoft.com/office/drawing/2014/main" id="{9502EF2E-6AE7-4094-9F9D-D7999D8BD4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5858" y="3140968"/>
            <a:ext cx="262046" cy="262046"/>
          </a:xfrm>
          <a:prstGeom prst="rect">
            <a:avLst/>
          </a:prstGeom>
        </p:spPr>
      </p:pic>
      <p:pic>
        <p:nvPicPr>
          <p:cNvPr id="59" name="Graphic 58" descr="Clock with solid fill">
            <a:extLst>
              <a:ext uri="{FF2B5EF4-FFF2-40B4-BE49-F238E27FC236}">
                <a16:creationId xmlns:a16="http://schemas.microsoft.com/office/drawing/2014/main" id="{6B39DC7F-083E-4CF8-A692-2FC566CEB1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9515" y="5384201"/>
            <a:ext cx="262046" cy="262046"/>
          </a:xfrm>
          <a:prstGeom prst="rect">
            <a:avLst/>
          </a:prstGeom>
        </p:spPr>
      </p:pic>
      <p:pic>
        <p:nvPicPr>
          <p:cNvPr id="60" name="Graphic 59" descr="Clock with solid fill">
            <a:extLst>
              <a:ext uri="{FF2B5EF4-FFF2-40B4-BE49-F238E27FC236}">
                <a16:creationId xmlns:a16="http://schemas.microsoft.com/office/drawing/2014/main" id="{C1ADB21E-67D6-4425-B861-6F302586A1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4747" y="5515224"/>
            <a:ext cx="262046" cy="26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63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189AA-FD0F-405B-BCFB-9F8D3B5BC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908720"/>
            <a:ext cx="2667000" cy="1143000"/>
          </a:xfrm>
        </p:spPr>
        <p:txBody>
          <a:bodyPr/>
          <a:lstStyle/>
          <a:p>
            <a:r>
              <a:rPr lang="en-GB"/>
              <a:t>What is CBETA?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E361B-9BB3-4ED3-9CD3-A0B8DD186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3493759"/>
          </a:xfrm>
        </p:spPr>
        <p:txBody>
          <a:bodyPr>
            <a:normAutofit fontScale="92500"/>
          </a:bodyPr>
          <a:lstStyle/>
          <a:p>
            <a:r>
              <a:rPr lang="en-GB" dirty="0"/>
              <a:t>It’s a 4-turn energy-recovery </a:t>
            </a:r>
            <a:r>
              <a:rPr lang="en-GB" dirty="0" err="1"/>
              <a:t>linac</a:t>
            </a:r>
            <a:r>
              <a:rPr lang="en-GB" dirty="0"/>
              <a:t> (ERL)</a:t>
            </a:r>
          </a:p>
          <a:p>
            <a:pPr lvl="1"/>
            <a:r>
              <a:rPr lang="en-GB" dirty="0"/>
              <a:t>CW operation with superconducting RF</a:t>
            </a:r>
          </a:p>
          <a:p>
            <a:r>
              <a:rPr lang="en-GB" dirty="0"/>
              <a:t>The return loop uses FFA (fixed-field accelerator) technology with permanent magnets</a:t>
            </a:r>
          </a:p>
          <a:p>
            <a:pPr lvl="1"/>
            <a:r>
              <a:rPr lang="en-GB" dirty="0"/>
              <a:t>Returns energies of 42-150MeV in same pipe</a:t>
            </a:r>
          </a:p>
          <a:p>
            <a:pPr lvl="1"/>
            <a:r>
              <a:rPr lang="en-GB" dirty="0"/>
              <a:t>“Non-scaling FFA” (linear field) focussing</a:t>
            </a:r>
          </a:p>
          <a:p>
            <a:pPr lvl="2"/>
            <a:r>
              <a:rPr lang="en-GB" dirty="0"/>
              <a:t>Small dispersion (few cm), short cell length (~45cm)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4BB5B-F6ED-452B-9DFF-52CB35F0D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4BD95-BA5A-437E-A486-518C859D0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A8094-9220-4E14-972B-4F17855E3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D543D8-B6B2-4A3B-9D1C-D6F1397A812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35130"/>
            <a:ext cx="6160360" cy="271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05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05249-CB1E-41E5-B130-0FEF93832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8194B-DC70-4E1F-A00D-B157A0EE0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6BFE4-EDC4-4BA9-A2A8-8AF3F1BD8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62868B-3EB4-436C-9975-E7D7FB745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9FA3B8-BA66-4033-8544-67F72D4D4051}"/>
              </a:ext>
            </a:extLst>
          </p:cNvPr>
          <p:cNvSpPr txBox="1"/>
          <p:nvPr/>
        </p:nvSpPr>
        <p:spPr>
          <a:xfrm>
            <a:off x="331168" y="101431"/>
            <a:ext cx="236862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Permanent magnets shipped from KYMA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3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053417E-A8EB-486F-920C-36D701DA6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77" y="-1475805"/>
            <a:ext cx="5522446" cy="980960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04EAC4-AF2B-444A-9AB7-B23362DA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C63B4-BDBA-4ABB-9627-3F5E8FE01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61F52-1623-45D8-9994-F48C84D96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B244B5-A441-4333-8F71-C1AF20480EC6}"/>
              </a:ext>
            </a:extLst>
          </p:cNvPr>
          <p:cNvSpPr txBox="1"/>
          <p:nvPr/>
        </p:nvSpPr>
        <p:spPr>
          <a:xfrm>
            <a:off x="331168" y="101431"/>
            <a:ext cx="236862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Rotating coil magnet measurement at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896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3CDF4-12A4-47E5-B721-5BDB63DD1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4AC74-3DA8-4BB0-A2AF-0885FA019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09F42-9B97-42D5-880F-4EAB9531D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22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CC0EA0-37A6-4807-B80F-7D5841A9CA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8985C1-139A-4A77-BE84-9754B1ED8EB2}"/>
              </a:ext>
            </a:extLst>
          </p:cNvPr>
          <p:cNvSpPr txBox="1"/>
          <p:nvPr/>
        </p:nvSpPr>
        <p:spPr>
          <a:xfrm>
            <a:off x="331168" y="101431"/>
            <a:ext cx="236862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Rod tuning packs for CBETA magnets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52B6EC-9DE9-48F6-82F4-6AA26955654F}"/>
              </a:ext>
            </a:extLst>
          </p:cNvPr>
          <p:cNvSpPr txBox="1"/>
          <p:nvPr/>
        </p:nvSpPr>
        <p:spPr>
          <a:xfrm>
            <a:off x="2843808" y="101431"/>
            <a:ext cx="612068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Iron rod optimisation program was packaged so that technicians could run it: rotating coil data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/>
              <a:t>rod lengths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476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04EAC4-AF2B-444A-9AB7-B23362DA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C63B4-BDBA-4ABB-9627-3F5E8FE01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61F52-1623-45D8-9994-F48C84D96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23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B244B5-A441-4333-8F71-C1AF20480EC6}"/>
              </a:ext>
            </a:extLst>
          </p:cNvPr>
          <p:cNvSpPr txBox="1"/>
          <p:nvPr/>
        </p:nvSpPr>
        <p:spPr>
          <a:xfrm>
            <a:off x="331168" y="101431"/>
            <a:ext cx="236862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Rotating coil magnet measurement at BNL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5F3CDD-04F5-4D0E-9736-3DCDD12D2D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7616"/>
            <a:ext cx="9312811" cy="524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781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Tuned Field Quality Criteria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24</a:t>
            </a:fld>
            <a:endParaRPr lang="en-GB" alt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8524328-4E72-447F-BB26-CC144459DF08}"/>
              </a:ext>
            </a:extLst>
          </p:cNvPr>
          <p:cNvSpPr txBox="1">
            <a:spLocks/>
          </p:cNvSpPr>
          <p:nvPr/>
        </p:nvSpPr>
        <p:spPr bwMode="auto">
          <a:xfrm>
            <a:off x="457200" y="3970820"/>
            <a:ext cx="8229600" cy="215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Unit = 10</a:t>
            </a:r>
            <a:r>
              <a:rPr lang="en-GB" sz="2400" baseline="30000" dirty="0"/>
              <a:t>-4</a:t>
            </a:r>
            <a:r>
              <a:rPr lang="en-GB" sz="2400" dirty="0"/>
              <a:t> of main pole</a:t>
            </a:r>
          </a:p>
          <a:p>
            <a:r>
              <a:rPr lang="en-GB" sz="2400" dirty="0"/>
              <a:t>FOM is sqrt(sum of all (multipoles in units)</a:t>
            </a:r>
            <a:r>
              <a:rPr lang="en-GB" sz="2400" baseline="30000" dirty="0"/>
              <a:t>2</a:t>
            </a:r>
            <a:r>
              <a:rPr lang="en-GB" sz="2400" dirty="0"/>
              <a:t>)</a:t>
            </a:r>
          </a:p>
          <a:p>
            <a:pPr lvl="1"/>
            <a:r>
              <a:rPr lang="en-GB" sz="2000" dirty="0"/>
              <a:t>CBETA FOM is weighted version based on tracking</a:t>
            </a:r>
          </a:p>
          <a:p>
            <a:r>
              <a:rPr lang="en-GB" sz="2400" dirty="0"/>
              <a:t>Midplane error generally hardest to achieve</a:t>
            </a:r>
          </a:p>
          <a:p>
            <a:pPr lvl="1"/>
            <a:r>
              <a:rPr lang="en-GB" sz="2000" dirty="0"/>
              <a:t>May go in and out of spec slightly (~0.5G) due to chiller cycle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DB3418B-E54E-4583-8C80-9BEE2D66D9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1340768"/>
            <a:ext cx="8229600" cy="2462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08125F-B6AA-4E35-B1E5-95E46CADFE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511" y="4295293"/>
            <a:ext cx="1229457" cy="574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7EF1FD-1DBF-40E9-ACCE-6964BA4D319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0288" y="4897059"/>
            <a:ext cx="1983904" cy="54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89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AF9B3-7FF3-4FB7-8658-E570334B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28876-516F-434E-85A4-91C40675D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1F34D-AC38-44D6-9DD9-01BFD7405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25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8562A0-968A-4ABB-B901-08B4FA70C0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465" y="76926"/>
            <a:ext cx="8657070" cy="6279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7B788E-5465-4446-AD5D-8FFCB728773D}"/>
              </a:ext>
            </a:extLst>
          </p:cNvPr>
          <p:cNvSpPr txBox="1"/>
          <p:nvPr/>
        </p:nvSpPr>
        <p:spPr>
          <a:xfrm>
            <a:off x="827584" y="692696"/>
            <a:ext cx="32948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/>
              <a:t>Only tuned magnets shown (2 “rejects” removed)</a:t>
            </a:r>
            <a:endParaRPr lang="en-US" sz="1000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F26087-436D-47CE-A917-A13BF388FD3F}"/>
              </a:ext>
            </a:extLst>
          </p:cNvPr>
          <p:cNvSpPr txBox="1"/>
          <p:nvPr/>
        </p:nvSpPr>
        <p:spPr>
          <a:xfrm rot="5400000">
            <a:off x="149504" y="2594911"/>
            <a:ext cx="20344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solidFill>
                  <a:schemeClr val="accent3"/>
                </a:solidFill>
              </a:rPr>
              <a:t>Tuned with 96 shims</a:t>
            </a:r>
            <a:endParaRPr lang="en-US" sz="1000">
              <a:solidFill>
                <a:schemeClr val="accent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3B3035-A5DC-4B41-8A77-82BD38447B32}"/>
              </a:ext>
            </a:extLst>
          </p:cNvPr>
          <p:cNvSpPr txBox="1"/>
          <p:nvPr/>
        </p:nvSpPr>
        <p:spPr>
          <a:xfrm rot="5400000">
            <a:off x="2404567" y="1767705"/>
            <a:ext cx="20344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solidFill>
                  <a:schemeClr val="accent3"/>
                </a:solidFill>
              </a:rPr>
              <a:t>80 shims</a:t>
            </a:r>
            <a:endParaRPr lang="en-US" sz="1000">
              <a:solidFill>
                <a:schemeClr val="accent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56930D-D0F4-425F-AA28-5E0DF97DDB2E}"/>
              </a:ext>
            </a:extLst>
          </p:cNvPr>
          <p:cNvSpPr txBox="1"/>
          <p:nvPr/>
        </p:nvSpPr>
        <p:spPr>
          <a:xfrm rot="5400000">
            <a:off x="3831746" y="1550153"/>
            <a:ext cx="20344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solidFill>
                  <a:schemeClr val="accent5"/>
                </a:solidFill>
              </a:rPr>
              <a:t>Reject matched with good half</a:t>
            </a:r>
            <a:endParaRPr lang="en-US" sz="1000">
              <a:solidFill>
                <a:schemeClr val="accent5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B76F56-7164-42D7-A21D-71D0A4BBC0F5}"/>
              </a:ext>
            </a:extLst>
          </p:cNvPr>
          <p:cNvSpPr txBox="1"/>
          <p:nvPr/>
        </p:nvSpPr>
        <p:spPr>
          <a:xfrm rot="5400000">
            <a:off x="6475973" y="1550153"/>
            <a:ext cx="20344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solidFill>
                  <a:schemeClr val="accent5"/>
                </a:solidFill>
              </a:rPr>
              <a:t>Reject matched with good half</a:t>
            </a:r>
            <a:endParaRPr lang="en-US" sz="1000">
              <a:solidFill>
                <a:schemeClr val="accent5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A33742-396C-408C-9778-CC5FD385021D}"/>
              </a:ext>
            </a:extLst>
          </p:cNvPr>
          <p:cNvSpPr txBox="1"/>
          <p:nvPr/>
        </p:nvSpPr>
        <p:spPr>
          <a:xfrm>
            <a:off x="2802350" y="96575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E6B274-EECD-4627-A445-2F4C7ED7710A}"/>
              </a:ext>
            </a:extLst>
          </p:cNvPr>
          <p:cNvSpPr txBox="1"/>
          <p:nvPr/>
        </p:nvSpPr>
        <p:spPr>
          <a:xfrm>
            <a:off x="6300566" y="96575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QF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5FA4FB-3DF0-4A82-B873-AEBA1C30B6A2}"/>
              </a:ext>
            </a:extLst>
          </p:cNvPr>
          <p:cNvSpPr txBox="1"/>
          <p:nvPr/>
        </p:nvSpPr>
        <p:spPr>
          <a:xfrm>
            <a:off x="4048594" y="96575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QD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A07DC2-9A75-4224-8A1B-D5F171957A61}"/>
              </a:ext>
            </a:extLst>
          </p:cNvPr>
          <p:cNvSpPr txBox="1"/>
          <p:nvPr/>
        </p:nvSpPr>
        <p:spPr>
          <a:xfrm>
            <a:off x="1869963" y="96575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BDT2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376B8B-46E2-43E5-982E-C9E61CE54C4E}"/>
              </a:ext>
            </a:extLst>
          </p:cNvPr>
          <p:cNvSpPr txBox="1"/>
          <p:nvPr/>
        </p:nvSpPr>
        <p:spPr>
          <a:xfrm>
            <a:off x="8455795" y="365266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QFH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0EF624-3EE7-41F1-8E39-6F6C65258EBC}"/>
              </a:ext>
            </a:extLst>
          </p:cNvPr>
          <p:cNvSpPr txBox="1"/>
          <p:nvPr/>
        </p:nvSpPr>
        <p:spPr>
          <a:xfrm>
            <a:off x="876018" y="96616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BDT1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0592AB-F7EA-4768-BF74-5843299C4330}"/>
              </a:ext>
            </a:extLst>
          </p:cNvPr>
          <p:cNvCxnSpPr/>
          <p:nvPr/>
        </p:nvCxnSpPr>
        <p:spPr>
          <a:xfrm>
            <a:off x="683568" y="5301208"/>
            <a:ext cx="821696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081FBBF-51F8-4A68-B0DE-83369EB5A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712" y="2172046"/>
            <a:ext cx="3646072" cy="124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930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EC6A9C-7305-476D-8251-BB14DFA9D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Tuning (CBETA FOM)</a:t>
            </a:r>
            <a:endParaRPr lang="en-US" dirty="0"/>
          </a:p>
        </p:txBody>
      </p:sp>
      <p:pic>
        <p:nvPicPr>
          <p:cNvPr id="8" name="Content Placeholder 7" descr="Chart, scatter chart&#10;&#10;Description automatically generated">
            <a:extLst>
              <a:ext uri="{FF2B5EF4-FFF2-40B4-BE49-F238E27FC236}">
                <a16:creationId xmlns:a16="http://schemas.microsoft.com/office/drawing/2014/main" id="{9C24DC3A-ACFE-4B2E-B556-1E875D2F0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9393"/>
            <a:ext cx="7884368" cy="5159927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5C9D89-4B42-4B45-B324-7650264D5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A377A-2083-4189-A02E-8DA7BD64E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AF7469-462C-40AC-8633-D944AA1CC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6EC0D4-8825-4044-B0BB-F1A0F464EC4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F163AF-1A93-46DA-A7B3-508EA215D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593" y="4725144"/>
            <a:ext cx="2952407" cy="21328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6E6BA5-993E-4149-995C-F8B605163AB1}"/>
              </a:ext>
            </a:extLst>
          </p:cNvPr>
          <p:cNvSpPr txBox="1"/>
          <p:nvPr/>
        </p:nvSpPr>
        <p:spPr>
          <a:xfrm rot="19521217">
            <a:off x="4827749" y="2084867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10× improvement</a:t>
            </a:r>
          </a:p>
        </p:txBody>
      </p:sp>
    </p:spTree>
    <p:extLst>
      <p:ext uri="{BB962C8B-B14F-4D97-AF65-F5344CB8AC3E}">
        <p14:creationId xmlns:p14="http://schemas.microsoft.com/office/powerpoint/2010/main" val="34851336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AF9B3-7FF3-4FB7-8658-E570334B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28876-516F-434E-85A4-91C40675D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1F34D-AC38-44D6-9DD9-01BFD7405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27</a:t>
            </a:fld>
            <a:endParaRPr lang="en-GB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FA2E08-7C3B-4970-B186-CAC2CEEB92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465" y="384705"/>
            <a:ext cx="8657070" cy="56638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7CE589-A167-4356-A09C-E2FB8C8A4B5C}"/>
              </a:ext>
            </a:extLst>
          </p:cNvPr>
          <p:cNvSpPr txBox="1"/>
          <p:nvPr/>
        </p:nvSpPr>
        <p:spPr>
          <a:xfrm>
            <a:off x="1115616" y="787946"/>
            <a:ext cx="32948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/>
              <a:t>Only tuned magnets shown (2 “rejects” removed)</a:t>
            </a:r>
            <a:endParaRPr lang="en-US" sz="1000" b="1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BF50A7-EB85-497D-B83C-34C2A0AEFA05}"/>
              </a:ext>
            </a:extLst>
          </p:cNvPr>
          <p:cNvCxnSpPr/>
          <p:nvPr/>
        </p:nvCxnSpPr>
        <p:spPr>
          <a:xfrm>
            <a:off x="927033" y="4581128"/>
            <a:ext cx="821696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333150F-16BC-4CB7-AFEE-C51BC173C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904" y="1124744"/>
            <a:ext cx="4105096" cy="144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346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4FD74-D11C-4BC3-AC61-76A391AF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 dirty="0"/>
              <a:t>250T/m Tiny Quad Design Example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995C4-8F9C-4D1E-94F9-1F930BAEA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96C20-1B19-451C-92DD-725FEF6C4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B175B-0A6F-44A5-8DD9-EEFD43BE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28</a:t>
            </a:fld>
            <a:endParaRPr lang="en-GB" altLang="en-US"/>
          </a:p>
        </p:txBody>
      </p:sp>
      <p:pic>
        <p:nvPicPr>
          <p:cNvPr id="10" name="Picture 9" descr="A picture containing text, laser, vector graphics&#10;&#10;Description automatically generated">
            <a:extLst>
              <a:ext uri="{FF2B5EF4-FFF2-40B4-BE49-F238E27FC236}">
                <a16:creationId xmlns:a16="http://schemas.microsoft.com/office/drawing/2014/main" id="{0D1C976F-A3DD-4E8C-8047-D23746820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3888000" cy="2916000"/>
          </a:xfrm>
          <a:prstGeom prst="rect">
            <a:avLst/>
          </a:prstGeom>
        </p:spPr>
      </p:pic>
      <p:pic>
        <p:nvPicPr>
          <p:cNvPr id="12" name="Picture 11" descr="A picture containing text, laser, vector graphics&#10;&#10;Description automatically generated">
            <a:extLst>
              <a:ext uri="{FF2B5EF4-FFF2-40B4-BE49-F238E27FC236}">
                <a16:creationId xmlns:a16="http://schemas.microsoft.com/office/drawing/2014/main" id="{C75C5645-9135-4BB8-B88A-135E82CC5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440" y="980728"/>
            <a:ext cx="3888000" cy="2916000"/>
          </a:xfrm>
          <a:prstGeom prst="rect">
            <a:avLst/>
          </a:prstGeom>
        </p:spPr>
      </p:pic>
      <p:pic>
        <p:nvPicPr>
          <p:cNvPr id="14" name="Picture 13" descr="Chart&#10;&#10;Description automatically generated with medium confidence">
            <a:extLst>
              <a:ext uri="{FF2B5EF4-FFF2-40B4-BE49-F238E27FC236}">
                <a16:creationId xmlns:a16="http://schemas.microsoft.com/office/drawing/2014/main" id="{458A6D65-A8B1-41EA-91A2-5A335FE0C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42000"/>
            <a:ext cx="3888000" cy="2916000"/>
          </a:xfrm>
          <a:prstGeom prst="rect">
            <a:avLst/>
          </a:prstGeom>
        </p:spPr>
      </p:pic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B603CAAD-094A-4B1D-A2E7-04EB4D2AEE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440" y="3942000"/>
            <a:ext cx="3888000" cy="2916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EFE631A-80C0-4A8B-8678-6E3A36E094C4}"/>
              </a:ext>
            </a:extLst>
          </p:cNvPr>
          <p:cNvSpPr txBox="1"/>
          <p:nvPr/>
        </p:nvSpPr>
        <p:spPr>
          <a:xfrm>
            <a:off x="736158" y="980728"/>
            <a:ext cx="2899737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Perfect magnet (mm grid)</a:t>
            </a:r>
          </a:p>
          <a:p>
            <a:r>
              <a:rPr lang="en-GB" dirty="0">
                <a:solidFill>
                  <a:schemeClr val="bg1"/>
                </a:solidFill>
              </a:rPr>
              <a:t>1.98 units error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8DAE28-7215-4146-9EB4-2350E66F924E}"/>
              </a:ext>
            </a:extLst>
          </p:cNvPr>
          <p:cNvSpPr txBox="1"/>
          <p:nvPr/>
        </p:nvSpPr>
        <p:spPr>
          <a:xfrm>
            <a:off x="4769027" y="980728"/>
            <a:ext cx="2899737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±0.25mm position errors</a:t>
            </a:r>
          </a:p>
          <a:p>
            <a:r>
              <a:rPr lang="en-GB" dirty="0">
                <a:solidFill>
                  <a:schemeClr val="bg1"/>
                </a:solidFill>
              </a:rPr>
              <a:t>96.59 units error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D88462-8515-4B33-A917-9342A14FD59D}"/>
              </a:ext>
            </a:extLst>
          </p:cNvPr>
          <p:cNvSpPr txBox="1"/>
          <p:nvPr/>
        </p:nvSpPr>
        <p:spPr>
          <a:xfrm>
            <a:off x="736158" y="3942000"/>
            <a:ext cx="3115762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Corrected with 16 iron rods</a:t>
            </a:r>
          </a:p>
          <a:p>
            <a:r>
              <a:rPr lang="en-GB" dirty="0">
                <a:solidFill>
                  <a:schemeClr val="bg1"/>
                </a:solidFill>
              </a:rPr>
              <a:t>2.51 units error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3ABFFA-D08F-4DBA-9E8C-DB45A65E0FD4}"/>
              </a:ext>
            </a:extLst>
          </p:cNvPr>
          <p:cNvSpPr txBox="1"/>
          <p:nvPr/>
        </p:nvSpPr>
        <p:spPr>
          <a:xfrm>
            <a:off x="4769027" y="3942000"/>
            <a:ext cx="3547389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±0.25mm position errors on rods</a:t>
            </a:r>
          </a:p>
          <a:p>
            <a:r>
              <a:rPr lang="en-GB" dirty="0">
                <a:solidFill>
                  <a:schemeClr val="bg1"/>
                </a:solidFill>
              </a:rPr>
              <a:t>31.05 units error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BE6D9E-0D7E-42B2-B9E8-A410B979E315}"/>
              </a:ext>
            </a:extLst>
          </p:cNvPr>
          <p:cNvSpPr txBox="1"/>
          <p:nvPr/>
        </p:nvSpPr>
        <p:spPr>
          <a:xfrm>
            <a:off x="611560" y="6219825"/>
            <a:ext cx="4752528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Errors, correction, errors in correction</a:t>
            </a:r>
          </a:p>
          <a:p>
            <a:r>
              <a:rPr lang="en-GB" dirty="0">
                <a:solidFill>
                  <a:schemeClr val="bg1"/>
                </a:solidFill>
              </a:rPr>
              <a:t>New size regime </a:t>
            </a:r>
            <a:r>
              <a:rPr lang="en-GB" dirty="0">
                <a:solidFill>
                  <a:schemeClr val="bg1"/>
                </a:solidFill>
                <a:sym typeface="Wingdings" panose="05000000000000000000" pitchFamily="2" charset="2"/>
              </a:rPr>
              <a:t> sensitivities are different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491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 of 3D Printing in Prototypes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38736" cy="4525963"/>
          </a:xfrm>
        </p:spPr>
        <p:txBody>
          <a:bodyPr/>
          <a:lstStyle/>
          <a:p>
            <a:r>
              <a:rPr lang="en-GB" dirty="0"/>
              <a:t>Field optimiser</a:t>
            </a:r>
          </a:p>
          <a:p>
            <a:pPr marL="0" indent="0">
              <a:buNone/>
            </a:pPr>
            <a:r>
              <a:rPr lang="en-GB" dirty="0">
                <a:sym typeface="Wingdings" panose="05000000000000000000" pitchFamily="2" charset="2"/>
              </a:rPr>
              <a:t> Magnet wedge dimensions</a:t>
            </a:r>
          </a:p>
          <a:p>
            <a:pPr>
              <a:buFont typeface="Wingdings"/>
              <a:buChar char="à"/>
            </a:pPr>
            <a:r>
              <a:rPr lang="en-GB" dirty="0">
                <a:sym typeface="Wingdings" panose="05000000000000000000" pitchFamily="2" charset="2"/>
              </a:rPr>
              <a:t> 3D print file (.</a:t>
            </a:r>
            <a:r>
              <a:rPr lang="en-GB" dirty="0" err="1">
                <a:sym typeface="Wingdings" panose="05000000000000000000" pitchFamily="2" charset="2"/>
              </a:rPr>
              <a:t>stl</a:t>
            </a:r>
            <a:r>
              <a:rPr lang="en-GB" dirty="0">
                <a:sym typeface="Wingdings" panose="05000000000000000000" pitchFamily="2" charset="2"/>
              </a:rPr>
              <a:t> mesh)</a:t>
            </a:r>
          </a:p>
          <a:p>
            <a:pPr marL="0" indent="0">
              <a:buNone/>
            </a:pPr>
            <a:r>
              <a:rPr lang="en-GB" dirty="0">
                <a:sym typeface="Wingdings" panose="05000000000000000000" pitchFamily="2" charset="2"/>
              </a:rPr>
              <a:t>and block spec. for manufacturer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29</a:t>
            </a:fld>
            <a:endParaRPr lang="en-GB" altLang="en-US"/>
          </a:p>
        </p:txBody>
      </p:sp>
      <p:pic>
        <p:nvPicPr>
          <p:cNvPr id="4098" name="Picture 2" descr="D:\sbrooks\report\2016-1\BDmesh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" r="7213"/>
          <a:stretch/>
        </p:blipFill>
        <p:spPr bwMode="auto">
          <a:xfrm>
            <a:off x="6579394" y="1268760"/>
            <a:ext cx="2564606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sbrooks\report\2016-1\QFmesh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r="8052"/>
          <a:stretch/>
        </p:blipFill>
        <p:spPr bwMode="auto">
          <a:xfrm>
            <a:off x="3993356" y="1268760"/>
            <a:ext cx="2586038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sbrooks\magnet\Cbeta\Photos\WP_20160901_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356" y="3967075"/>
            <a:ext cx="5150644" cy="28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988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404A5-BC87-4477-BA37-30BBC20DB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CBETA Energy Saving Technologies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57F10-05DA-44D5-80FF-726791FCD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Permanent magnets</a:t>
            </a:r>
          </a:p>
          <a:p>
            <a:r>
              <a:rPr lang="en-GB" dirty="0"/>
              <a:t>Superconducting RF</a:t>
            </a:r>
          </a:p>
          <a:p>
            <a:r>
              <a:rPr lang="en-GB" dirty="0"/>
              <a:t>Energy recovery (6 </a:t>
            </a:r>
            <a:r>
              <a:rPr lang="en-GB" dirty="0">
                <a:sym typeface="Wingdings" panose="05000000000000000000" pitchFamily="2" charset="2"/>
              </a:rPr>
              <a:t> 150  6</a:t>
            </a:r>
            <a:r>
              <a:rPr lang="en-GB" dirty="0"/>
              <a:t>MeV)</a:t>
            </a:r>
          </a:p>
          <a:p>
            <a:r>
              <a:rPr lang="en-GB" dirty="0"/>
              <a:t>Recirculation: 4x beamline reuse, 4x energy</a:t>
            </a:r>
          </a:p>
          <a:p>
            <a:r>
              <a:rPr lang="en-GB" dirty="0"/>
              <a:t>Funded by NYSERDA from Nov’16 to Apr’20</a:t>
            </a:r>
          </a:p>
          <a:p>
            <a:pPr lvl="1"/>
            <a:r>
              <a:rPr lang="en-GB" dirty="0"/>
              <a:t>(NY State Energy R&amp;D Authority)</a:t>
            </a:r>
          </a:p>
          <a:p>
            <a:pPr lvl="1"/>
            <a:r>
              <a:rPr lang="en-GB" dirty="0"/>
              <a:t>$25M grant</a:t>
            </a:r>
          </a:p>
          <a:p>
            <a:pPr lvl="1"/>
            <a:r>
              <a:rPr lang="en-GB" dirty="0"/>
              <a:t>Cornell already had the injector &amp; cryomodule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AB462-F19A-4676-900B-AA76133F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9015E-19D5-4B20-AE7E-560FFB536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645A4-0C31-4778-A3F6-6771E8C4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533674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D:\sbrooks\magnet\Cbeta\Photos\WP_20160901_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8"/>
          <a:stretch/>
        </p:blipFill>
        <p:spPr bwMode="auto">
          <a:xfrm>
            <a:off x="645492" y="3789040"/>
            <a:ext cx="5150644" cy="263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Custom and Cheap – is it possible?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30</a:t>
            </a:fld>
            <a:endParaRPr lang="en-GB" altLang="en-US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623" y="1412776"/>
            <a:ext cx="259228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897" y="4005063"/>
            <a:ext cx="2598013" cy="259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sbrooks\miscpapers\FFAG\Cbeta\CBETA_Design_Report\ffag_magnets\figures\halbach\Cbeta_proto_BD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77"/>
          <a:stretch/>
        </p:blipFill>
        <p:spPr bwMode="auto">
          <a:xfrm>
            <a:off x="5796136" y="1412775"/>
            <a:ext cx="3242520" cy="501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sbrooks\report\2016-1\BDmesh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910" y="1412775"/>
            <a:ext cx="3035226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8623" y="1412776"/>
            <a:ext cx="2706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Combined function </a:t>
            </a:r>
            <a:r>
              <a:rPr lang="en-GB" sz="1400" dirty="0" err="1">
                <a:solidFill>
                  <a:schemeClr val="bg1"/>
                </a:solidFill>
              </a:rPr>
              <a:t>dipole+quad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2897" y="4132775"/>
            <a:ext cx="1770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Design for B</a:t>
            </a:r>
            <a:r>
              <a:rPr lang="en-GB" sz="1400" baseline="-25000" dirty="0">
                <a:solidFill>
                  <a:schemeClr val="bg1"/>
                </a:solidFill>
              </a:rPr>
              <a:t>y</a:t>
            </a:r>
            <a:r>
              <a:rPr lang="en-GB" sz="1400" dirty="0">
                <a:solidFill>
                  <a:schemeClr val="bg1"/>
                </a:solidFill>
              </a:rPr>
              <a:t> = B</a:t>
            </a:r>
            <a:r>
              <a:rPr lang="en-GB" sz="1400" baseline="-25000" dirty="0">
                <a:solidFill>
                  <a:schemeClr val="bg1"/>
                </a:solidFill>
              </a:rPr>
              <a:t>0</a:t>
            </a:r>
            <a:r>
              <a:rPr lang="en-GB" sz="1400" dirty="0">
                <a:solidFill>
                  <a:schemeClr val="bg1"/>
                </a:solidFill>
              </a:rPr>
              <a:t>r</a:t>
            </a:r>
            <a:r>
              <a:rPr lang="en-GB" sz="1400" baseline="30000" dirty="0">
                <a:solidFill>
                  <a:schemeClr val="bg1"/>
                </a:solidFill>
              </a:rPr>
              <a:t>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61146" y="1412775"/>
            <a:ext cx="2234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Magnet design program generates mesh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61145" y="4149078"/>
            <a:ext cx="2234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3D printed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93279" y="6099700"/>
            <a:ext cx="1845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Material cost: $800  </a:t>
            </a:r>
          </a:p>
        </p:txBody>
      </p:sp>
    </p:spTree>
    <p:extLst>
      <p:ext uri="{BB962C8B-B14F-4D97-AF65-F5344CB8AC3E}">
        <p14:creationId xmlns:p14="http://schemas.microsoft.com/office/powerpoint/2010/main" val="1322718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sbrooks\report\Proposals\2016-ATF_FFAG\WP_20161025_11_53_21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4975" y="898913"/>
            <a:ext cx="410208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31</a:t>
            </a:fld>
            <a:endParaRPr lang="en-GB" altLang="en-US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3573016" cy="3573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D:\sbrooks\miscpapers\FFAG\Cbeta\CBETA_Design_Report\ffag_magnets\figures\halbach\Cbeta_proto_BD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77"/>
          <a:stretch/>
        </p:blipFill>
        <p:spPr bwMode="auto">
          <a:xfrm>
            <a:off x="5868144" y="0"/>
            <a:ext cx="3275856" cy="5063285"/>
          </a:xfrm>
          <a:prstGeom prst="rect">
            <a:avLst/>
          </a:prstGeom>
          <a:noFill/>
        </p:spPr>
      </p:pic>
      <p:pic>
        <p:nvPicPr>
          <p:cNvPr id="9" name="Content Placeholder 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573016"/>
            <a:ext cx="5868144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34986" y="5157192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Magnets built as part of CBETA R&amp;D had iron rods inserted and were used to build an FFA test girder</a:t>
            </a:r>
          </a:p>
        </p:txBody>
      </p:sp>
    </p:spTree>
    <p:extLst>
      <p:ext uri="{BB962C8B-B14F-4D97-AF65-F5344CB8AC3E}">
        <p14:creationId xmlns:p14="http://schemas.microsoft.com/office/powerpoint/2010/main" val="41456007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FFA Test Girder (18-70MeV)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32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236296" y="1268760"/>
            <a:ext cx="97815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Apr 7, 2017</a:t>
            </a:r>
          </a:p>
        </p:txBody>
      </p:sp>
    </p:spTree>
    <p:extLst>
      <p:ext uri="{BB962C8B-B14F-4D97-AF65-F5344CB8AC3E}">
        <p14:creationId xmlns:p14="http://schemas.microsoft.com/office/powerpoint/2010/main" val="23445241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Installed at BNL ATF </a:t>
            </a:r>
            <a:r>
              <a:rPr lang="en-GB" sz="2400" dirty="0"/>
              <a:t>(Accelerator Test Facility)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" y="1600200"/>
            <a:ext cx="6840000" cy="455196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33</a:t>
            </a:fld>
            <a:endParaRPr lang="en-GB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27584" y="1268760"/>
            <a:ext cx="167642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ATF experiment AE79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36296" y="1268760"/>
            <a:ext cx="102944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May 1, 2017</a:t>
            </a:r>
          </a:p>
        </p:txBody>
      </p:sp>
    </p:spTree>
    <p:extLst>
      <p:ext uri="{BB962C8B-B14F-4D97-AF65-F5344CB8AC3E}">
        <p14:creationId xmlns:p14="http://schemas.microsoft.com/office/powerpoint/2010/main" val="17224451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Tracking of (</a:t>
            </a:r>
            <a:r>
              <a:rPr lang="en-GB" dirty="0" err="1"/>
              <a:t>x,x</a:t>
            </a:r>
            <a:r>
              <a:rPr lang="en-GB" dirty="0"/>
              <a:t>’) Offsets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34</a:t>
            </a:fld>
            <a:endParaRPr lang="en-GB" alt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Trajectories have been magnified transversely by 16x for visibility</a:t>
            </a:r>
          </a:p>
        </p:txBody>
      </p:sp>
      <p:pic>
        <p:nvPicPr>
          <p:cNvPr id="9" name="Content Placeholder 6" descr="D:\sbrooks\report\Proposals\2016-ATF_FFAG\ATF-FFAG_Cell_1mm_d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" y="3212976"/>
            <a:ext cx="4572000" cy="297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:\sbrooks\report\Proposals\2016-ATF_FFAG\ATF-FFAG_Cell_10mrad_d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735" y="3212976"/>
            <a:ext cx="4601552" cy="297447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2699792" y="3356992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x</a:t>
            </a:r>
            <a:r>
              <a:rPr lang="en-GB" baseline="-25000" dirty="0" err="1">
                <a:solidFill>
                  <a:schemeClr val="bg1"/>
                </a:solidFill>
              </a:rPr>
              <a:t>in</a:t>
            </a:r>
            <a:r>
              <a:rPr lang="en-GB" dirty="0">
                <a:solidFill>
                  <a:schemeClr val="bg1"/>
                </a:solidFill>
              </a:rPr>
              <a:t> ±1mm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80312" y="3356992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x’</a:t>
            </a:r>
            <a:r>
              <a:rPr lang="en-GB" baseline="-25000" dirty="0" err="1">
                <a:solidFill>
                  <a:schemeClr val="bg1"/>
                </a:solidFill>
              </a:rPr>
              <a:t>in</a:t>
            </a:r>
            <a:r>
              <a:rPr lang="en-GB" dirty="0">
                <a:solidFill>
                  <a:schemeClr val="bg1"/>
                </a:solidFill>
              </a:rPr>
              <a:t> ±10mrad</a:t>
            </a:r>
          </a:p>
        </p:txBody>
      </p:sp>
    </p:spTree>
    <p:extLst>
      <p:ext uri="{BB962C8B-B14F-4D97-AF65-F5344CB8AC3E}">
        <p14:creationId xmlns:p14="http://schemas.microsoft.com/office/powerpoint/2010/main" val="21249824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2"/>
            <a:ext cx="9144522" cy="685839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999530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Beam during Fault Studies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36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236296" y="1268760"/>
            <a:ext cx="102944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May 4, 2017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7584" y="1268760"/>
            <a:ext cx="289213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54MeV was the first energy to be tested</a:t>
            </a:r>
          </a:p>
        </p:txBody>
      </p:sp>
    </p:spTree>
    <p:extLst>
      <p:ext uri="{BB962C8B-B14F-4D97-AF65-F5344CB8AC3E}">
        <p14:creationId xmlns:p14="http://schemas.microsoft.com/office/powerpoint/2010/main" val="41498911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With Survey “Faro Arm” Attached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37</a:t>
            </a:fld>
            <a:endParaRPr lang="en-GB" altLang="en-US"/>
          </a:p>
        </p:txBody>
      </p:sp>
      <p:sp>
        <p:nvSpPr>
          <p:cNvPr id="9" name="TextBox 8"/>
          <p:cNvSpPr txBox="1"/>
          <p:nvPr/>
        </p:nvSpPr>
        <p:spPr>
          <a:xfrm>
            <a:off x="7236296" y="1268760"/>
            <a:ext cx="102944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May 5, 2017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7584" y="1268760"/>
            <a:ext cx="376943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Most magnet offsets &lt;0.2mm; RMS 0.1mm or better</a:t>
            </a:r>
          </a:p>
        </p:txBody>
      </p:sp>
    </p:spTree>
    <p:extLst>
      <p:ext uri="{BB962C8B-B14F-4D97-AF65-F5344CB8AC3E}">
        <p14:creationId xmlns:p14="http://schemas.microsoft.com/office/powerpoint/2010/main" val="22276369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All Energies Phase Advance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9345"/>
            <a:ext cx="9144000" cy="482767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659748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Transfer Matrix XX Element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39</a:t>
            </a:fld>
            <a:endParaRPr lang="en-GB" alt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1157400"/>
            <a:ext cx="7200000" cy="5223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82912" y="5172432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“Measurement” is just taking the difference of a pair of centroids in the good area of the scan</a:t>
            </a:r>
          </a:p>
        </p:txBody>
      </p:sp>
    </p:spTree>
    <p:extLst>
      <p:ext uri="{BB962C8B-B14F-4D97-AF65-F5344CB8AC3E}">
        <p14:creationId xmlns:p14="http://schemas.microsoft.com/office/powerpoint/2010/main" val="3913876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3D7F69-83A4-407C-96E3-CB703EB383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75" y="2215755"/>
            <a:ext cx="8685604" cy="488565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30FE7-6C68-413D-B7D0-BE4D87B17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F0075-E8F2-48E8-9B23-A0F46D4C3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09333-5B7B-4251-8112-2D440BF49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1A86DF-D9BB-4E81-8F12-BE231F42BBF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6016" y="116632"/>
            <a:ext cx="3960440" cy="21403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0BC04C-A620-4B0C-8644-1B88161D8927}"/>
              </a:ext>
            </a:extLst>
          </p:cNvPr>
          <p:cNvSpPr txBox="1"/>
          <p:nvPr/>
        </p:nvSpPr>
        <p:spPr>
          <a:xfrm>
            <a:off x="719572" y="1556792"/>
            <a:ext cx="3312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Main linac is a 1.3GHz SCRF module with six 5-cell cavities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26599B-89CF-4591-95B6-6760E2388216}"/>
              </a:ext>
            </a:extLst>
          </p:cNvPr>
          <p:cNvSpPr txBox="1"/>
          <p:nvPr/>
        </p:nvSpPr>
        <p:spPr>
          <a:xfrm>
            <a:off x="4644008" y="2331539"/>
            <a:ext cx="10422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1"/>
                </a:solidFill>
              </a:rPr>
              <a:t>±36MeV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5BEAC6-99FD-4AF4-97AF-5CFB0B4EC58C}"/>
              </a:ext>
            </a:extLst>
          </p:cNvPr>
          <p:cNvSpPr txBox="1"/>
          <p:nvPr/>
        </p:nvSpPr>
        <p:spPr>
          <a:xfrm>
            <a:off x="102866" y="3375654"/>
            <a:ext cx="7873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1"/>
                </a:solidFill>
              </a:rPr>
              <a:t>6MeV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CBB99B-8CC4-4AE1-9B99-1038039E7555}"/>
              </a:ext>
            </a:extLst>
          </p:cNvPr>
          <p:cNvSpPr txBox="1"/>
          <p:nvPr/>
        </p:nvSpPr>
        <p:spPr>
          <a:xfrm>
            <a:off x="8282757" y="3284984"/>
            <a:ext cx="7873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1"/>
                </a:solidFill>
              </a:rPr>
              <a:t>6MeV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3ABC1A-14DD-40F3-BF2B-DC93F0A1A92F}"/>
              </a:ext>
            </a:extLst>
          </p:cNvPr>
          <p:cNvSpPr txBox="1"/>
          <p:nvPr/>
        </p:nvSpPr>
        <p:spPr>
          <a:xfrm>
            <a:off x="7164288" y="5363924"/>
            <a:ext cx="13773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1"/>
                </a:solidFill>
              </a:rPr>
              <a:t>42-150MeV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AE84A4-68B3-4475-8ED7-50493F292B94}"/>
              </a:ext>
            </a:extLst>
          </p:cNvPr>
          <p:cNvSpPr txBox="1"/>
          <p:nvPr/>
        </p:nvSpPr>
        <p:spPr>
          <a:xfrm>
            <a:off x="6372200" y="4206163"/>
            <a:ext cx="211679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1"/>
                </a:solidFill>
              </a:rPr>
              <a:t>42,78,114,150MeV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5811145-F856-4EEF-A50D-9285602EE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572" y="476672"/>
            <a:ext cx="3312367" cy="594295"/>
          </a:xfrm>
        </p:spPr>
        <p:txBody>
          <a:bodyPr/>
          <a:lstStyle/>
          <a:p>
            <a:r>
              <a:rPr lang="en-GB"/>
              <a:t>Layout &amp; Parameters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F6526A-FF10-4898-9DD4-86C6A5022C6A}"/>
              </a:ext>
            </a:extLst>
          </p:cNvPr>
          <p:cNvSpPr txBox="1"/>
          <p:nvPr/>
        </p:nvSpPr>
        <p:spPr>
          <a:xfrm>
            <a:off x="-43497" y="238249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Source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0D98ED-2A4A-48CD-8557-7FC532A04526}"/>
              </a:ext>
            </a:extLst>
          </p:cNvPr>
          <p:cNvSpPr txBox="1"/>
          <p:nvPr/>
        </p:nvSpPr>
        <p:spPr>
          <a:xfrm>
            <a:off x="-67668" y="2993637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Injector cryomodule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902B35-E220-4E33-9C9C-F72C96A17B82}"/>
              </a:ext>
            </a:extLst>
          </p:cNvPr>
          <p:cNvSpPr txBox="1"/>
          <p:nvPr/>
        </p:nvSpPr>
        <p:spPr>
          <a:xfrm>
            <a:off x="3961616" y="2718175"/>
            <a:ext cx="258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Main linac cryomodule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B84128-B69E-41C6-9BB4-6DA359EAB098}"/>
              </a:ext>
            </a:extLst>
          </p:cNvPr>
          <p:cNvSpPr txBox="1"/>
          <p:nvPr/>
        </p:nvSpPr>
        <p:spPr>
          <a:xfrm>
            <a:off x="8284044" y="2347306"/>
            <a:ext cx="786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Beam stop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E76F49-5989-4C6E-B867-E4CEC61A89F9}"/>
              </a:ext>
            </a:extLst>
          </p:cNvPr>
          <p:cNvSpPr txBox="1"/>
          <p:nvPr/>
        </p:nvSpPr>
        <p:spPr>
          <a:xfrm>
            <a:off x="4418348" y="3568209"/>
            <a:ext cx="1394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Diagnostic line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9F53C3-B6FF-4A9B-A511-DBEB5ED51C4E}"/>
              </a:ext>
            </a:extLst>
          </p:cNvPr>
          <p:cNvSpPr txBox="1"/>
          <p:nvPr/>
        </p:nvSpPr>
        <p:spPr>
          <a:xfrm>
            <a:off x="6822723" y="3853142"/>
            <a:ext cx="121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Splitter 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3455C2-B661-4B90-B275-E3790D562EA2}"/>
              </a:ext>
            </a:extLst>
          </p:cNvPr>
          <p:cNvSpPr txBox="1"/>
          <p:nvPr/>
        </p:nvSpPr>
        <p:spPr>
          <a:xfrm>
            <a:off x="1948682" y="3771519"/>
            <a:ext cx="121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Splitter 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A2D111-BF7E-45A5-B482-4815621CAE83}"/>
              </a:ext>
            </a:extLst>
          </p:cNvPr>
          <p:cNvSpPr txBox="1"/>
          <p:nvPr/>
        </p:nvSpPr>
        <p:spPr>
          <a:xfrm>
            <a:off x="8172400" y="4774321"/>
            <a:ext cx="762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Arc 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B74DA3-399C-4292-9AEC-043AF60E8A87}"/>
              </a:ext>
            </a:extLst>
          </p:cNvPr>
          <p:cNvSpPr txBox="1"/>
          <p:nvPr/>
        </p:nvSpPr>
        <p:spPr>
          <a:xfrm>
            <a:off x="923947" y="4937457"/>
            <a:ext cx="762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Arc 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B01F81-935D-4B9E-8CA5-23D926D44C68}"/>
              </a:ext>
            </a:extLst>
          </p:cNvPr>
          <p:cNvSpPr txBox="1"/>
          <p:nvPr/>
        </p:nvSpPr>
        <p:spPr>
          <a:xfrm>
            <a:off x="1606765" y="5766747"/>
            <a:ext cx="1429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Transition 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8AD149-A462-4E0D-BCD0-7418AB973432}"/>
              </a:ext>
            </a:extLst>
          </p:cNvPr>
          <p:cNvSpPr txBox="1"/>
          <p:nvPr/>
        </p:nvSpPr>
        <p:spPr>
          <a:xfrm>
            <a:off x="6822723" y="5766747"/>
            <a:ext cx="1429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Transition 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898CC7-D889-43B7-8A38-591EFD709CF1}"/>
              </a:ext>
            </a:extLst>
          </p:cNvPr>
          <p:cNvSpPr txBox="1"/>
          <p:nvPr/>
        </p:nvSpPr>
        <p:spPr>
          <a:xfrm>
            <a:off x="4584043" y="5766747"/>
            <a:ext cx="1063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Straight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56DEB62-5107-4470-B5A8-667948F21E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658" y="4653136"/>
            <a:ext cx="2276412" cy="83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186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Transfer Matrix YY Element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40</a:t>
            </a:fld>
            <a:endParaRPr lang="en-GB" alt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1157400"/>
            <a:ext cx="7200000" cy="5223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9736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514EB-8B33-42CB-9342-966553C66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Simulation Conclusions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D713C-1D02-4851-99C2-CA0D989C2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Correction scheme simulations can be as important as the original design</a:t>
            </a:r>
          </a:p>
          <a:p>
            <a:pPr lvl="1"/>
            <a:r>
              <a:rPr lang="en-GB" dirty="0"/>
              <a:t>Easy/cost effective path to higher accuracy</a:t>
            </a:r>
          </a:p>
          <a:p>
            <a:pPr lvl="1"/>
            <a:r>
              <a:rPr lang="en-GB" dirty="0"/>
              <a:t>Can be automated, integrated into manufacturing</a:t>
            </a:r>
          </a:p>
          <a:p>
            <a:pPr lvl="1"/>
            <a:r>
              <a:rPr lang="en-GB" dirty="0"/>
              <a:t>Don’t just simulate “errors” and then stop</a:t>
            </a:r>
          </a:p>
          <a:p>
            <a:r>
              <a:rPr lang="en-GB" dirty="0"/>
              <a:t>Empirical retuning of simulation assumptions based on measurements?</a:t>
            </a:r>
          </a:p>
          <a:p>
            <a:pPr lvl="1"/>
            <a:r>
              <a:rPr lang="en-GB" dirty="0"/>
              <a:t>Reality is always slightly different to ideal case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EB57C-A5B1-42FC-BD72-56A1A87BD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94F24-2CEC-4441-A519-19E7A1DFF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AFB56-438A-4500-A0A3-3F513FAA2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296082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FCCEF-5D39-479D-AEB2-D638CA335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588"/>
            <a:ext cx="7886700" cy="994172"/>
          </a:xfrm>
        </p:spPr>
        <p:txBody>
          <a:bodyPr/>
          <a:lstStyle/>
          <a:p>
            <a:r>
              <a:rPr lang="en-GB" dirty="0"/>
              <a:t>References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6A933-5EF1-40D3-BC52-13DCCC0FA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96753"/>
            <a:ext cx="7886700" cy="4968551"/>
          </a:xfrm>
        </p:spPr>
        <p:txBody>
          <a:bodyPr>
            <a:noAutofit/>
          </a:bodyPr>
          <a:lstStyle/>
          <a:p>
            <a:r>
              <a:rPr lang="en-GB" sz="2000" dirty="0"/>
              <a:t>A. </a:t>
            </a:r>
            <a:r>
              <a:rPr lang="en-GB" sz="2000" dirty="0" err="1"/>
              <a:t>Bartnik</a:t>
            </a:r>
            <a:r>
              <a:rPr lang="en-GB" sz="2000" dirty="0"/>
              <a:t> </a:t>
            </a:r>
            <a:r>
              <a:rPr lang="en-GB" sz="2000" i="1" dirty="0"/>
              <a:t>et al.</a:t>
            </a:r>
            <a:r>
              <a:rPr lang="en-GB" sz="2000" dirty="0"/>
              <a:t>, "CBETA: First </a:t>
            </a:r>
            <a:r>
              <a:rPr lang="en-GB" sz="2000" dirty="0" err="1"/>
              <a:t>Multipass</a:t>
            </a:r>
            <a:r>
              <a:rPr lang="en-GB" sz="2000" dirty="0"/>
              <a:t> Superconducting Linear Accelerator with Energy Recovery", Phys. Rev. Lett. </a:t>
            </a:r>
            <a:r>
              <a:rPr lang="en-GB" sz="2000" b="1" dirty="0"/>
              <a:t>125</a:t>
            </a:r>
            <a:r>
              <a:rPr lang="en-GB" sz="2000" dirty="0"/>
              <a:t>, 044803 (July 2020)</a:t>
            </a:r>
          </a:p>
          <a:p>
            <a:r>
              <a:rPr lang="en-GB" sz="2000" dirty="0"/>
              <a:t>Stephen Brooks </a:t>
            </a:r>
            <a:r>
              <a:rPr lang="en-GB" sz="2000" i="1" dirty="0"/>
              <a:t>et al.</a:t>
            </a:r>
            <a:r>
              <a:rPr lang="en-GB" sz="2000" dirty="0"/>
              <a:t>, "Permanent magnets for the return loop of the Cornell-Brookhaven energy recovery </a:t>
            </a:r>
            <a:r>
              <a:rPr lang="en-GB" sz="2000" dirty="0" err="1"/>
              <a:t>linac</a:t>
            </a:r>
            <a:r>
              <a:rPr lang="en-GB" sz="2000" dirty="0"/>
              <a:t> test accelerator", Phys. Rev. Accel. Beams </a:t>
            </a:r>
            <a:r>
              <a:rPr lang="en-GB" sz="2000" b="1" dirty="0"/>
              <a:t>23</a:t>
            </a:r>
            <a:r>
              <a:rPr lang="en-GB" sz="2000" dirty="0"/>
              <a:t>, 112401 (2020); doi:10.1103/PhysRevAccelBeams.23.112401</a:t>
            </a:r>
          </a:p>
          <a:p>
            <a:r>
              <a:rPr lang="en-GB" sz="2000" dirty="0"/>
              <a:t>Stephen Brooks, CBETA note 035 "CBETA Halbach Magnet Production Run", available from </a:t>
            </a:r>
            <a:r>
              <a:rPr lang="en-GB" sz="2000" u="sng" dirty="0">
                <a:hlinkClick r:id="rId2"/>
              </a:rPr>
              <a:t>https://www.classe.cornell.edu/CBETA_PM/index_notes.html</a:t>
            </a:r>
            <a:endParaRPr lang="en-US" sz="2000" dirty="0"/>
          </a:p>
          <a:p>
            <a:r>
              <a:rPr lang="en-GB" sz="2000" dirty="0"/>
              <a:t>Stephen Brooks </a:t>
            </a:r>
            <a:r>
              <a:rPr lang="en-GB" sz="2000" i="1" dirty="0"/>
              <a:t>et al.</a:t>
            </a:r>
            <a:r>
              <a:rPr lang="en-GB" sz="2000" dirty="0"/>
              <a:t>, "Production of Low Cost, High Field Quality Halbach Magnets", Proc. IPAC2017, pp. 4118-4120; doi:10.18429/JACoW-IPAC2017-THPIK007 available from </a:t>
            </a:r>
            <a:r>
              <a:rPr lang="en-GB" sz="2000" u="sng" dirty="0">
                <a:hlinkClick r:id="rId3"/>
              </a:rPr>
              <a:t>http://jacow.org/ipac2017/papers/thpik007.pdf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756D5-3EEB-4446-B915-7F0B441B3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30FFB-8492-4217-8B0C-3B2B9C30A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67CB6-89CC-49D3-B29B-B68639621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450641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AFEC56C-0F8E-44FC-BC21-8312E18C6D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BACKUP</a:t>
            </a:r>
            <a:endParaRPr lang="en-US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F572EDB6-D731-4E86-846E-A1600A3200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57394-58C9-4284-AF8D-4F2460A01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459F2-F389-4D9A-AEFC-0A068E15A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D3047-E925-43B9-A8F9-112BA916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452289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AF9B3-7FF3-4FB7-8658-E570334B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28876-516F-434E-85A4-91C40675D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1F34D-AC38-44D6-9DD9-01BFD7405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44</a:t>
            </a:fld>
            <a:endParaRPr lang="en-GB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2818D1-4689-44C8-9357-95DFC8BBD5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465" y="76926"/>
            <a:ext cx="8657070" cy="62794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89AEF1-F0BB-4F7C-9981-837DBFA04791}"/>
              </a:ext>
            </a:extLst>
          </p:cNvPr>
          <p:cNvSpPr txBox="1"/>
          <p:nvPr/>
        </p:nvSpPr>
        <p:spPr>
          <a:xfrm>
            <a:off x="970015" y="620688"/>
            <a:ext cx="32948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/>
              <a:t>Only tuned magnets shown (2 “rejects” removed)</a:t>
            </a:r>
            <a:endParaRPr lang="en-US" sz="10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9D0EBA-1287-402B-B871-3A390B7F2497}"/>
              </a:ext>
            </a:extLst>
          </p:cNvPr>
          <p:cNvSpPr txBox="1"/>
          <p:nvPr/>
        </p:nvSpPr>
        <p:spPr>
          <a:xfrm>
            <a:off x="2944781" y="893742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1E0E3A-9A01-4AA4-866D-75E2A5258C1A}"/>
              </a:ext>
            </a:extLst>
          </p:cNvPr>
          <p:cNvSpPr txBox="1"/>
          <p:nvPr/>
        </p:nvSpPr>
        <p:spPr>
          <a:xfrm>
            <a:off x="6442997" y="89374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QF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8EAD32-00C1-4B13-96AC-D2DDAEEBF385}"/>
              </a:ext>
            </a:extLst>
          </p:cNvPr>
          <p:cNvSpPr txBox="1"/>
          <p:nvPr/>
        </p:nvSpPr>
        <p:spPr>
          <a:xfrm>
            <a:off x="4191025" y="89374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QD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DB3633-01D7-4221-B15D-FB4FF131D802}"/>
              </a:ext>
            </a:extLst>
          </p:cNvPr>
          <p:cNvSpPr txBox="1"/>
          <p:nvPr/>
        </p:nvSpPr>
        <p:spPr>
          <a:xfrm>
            <a:off x="2012394" y="89374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BDT2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D7A0BD-AA5B-4742-8233-83D546BB1F82}"/>
              </a:ext>
            </a:extLst>
          </p:cNvPr>
          <p:cNvSpPr txBox="1"/>
          <p:nvPr/>
        </p:nvSpPr>
        <p:spPr>
          <a:xfrm>
            <a:off x="8424499" y="96575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QFH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FC365D-4D84-4EBA-869F-A75BB4B9679D}"/>
              </a:ext>
            </a:extLst>
          </p:cNvPr>
          <p:cNvSpPr txBox="1"/>
          <p:nvPr/>
        </p:nvSpPr>
        <p:spPr>
          <a:xfrm>
            <a:off x="1018449" y="894161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BDT1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4FB0C7-7BC2-48C8-83AF-F2B3D1DC8CFB}"/>
              </a:ext>
            </a:extLst>
          </p:cNvPr>
          <p:cNvCxnSpPr>
            <a:cxnSpLocks/>
          </p:cNvCxnSpPr>
          <p:nvPr/>
        </p:nvCxnSpPr>
        <p:spPr>
          <a:xfrm>
            <a:off x="3923928" y="3232293"/>
            <a:ext cx="501642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26F0F32-F637-41D0-A089-9F8A80C984D5}"/>
              </a:ext>
            </a:extLst>
          </p:cNvPr>
          <p:cNvCxnSpPr>
            <a:cxnSpLocks/>
          </p:cNvCxnSpPr>
          <p:nvPr/>
        </p:nvCxnSpPr>
        <p:spPr>
          <a:xfrm>
            <a:off x="3923928" y="3579455"/>
            <a:ext cx="501642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0896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Production and Testing Flow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45</a:t>
            </a:fld>
            <a:endParaRPr lang="en-GB" altLang="en-US"/>
          </a:p>
        </p:txBody>
      </p:sp>
      <p:sp>
        <p:nvSpPr>
          <p:cNvPr id="7" name="Rectangle 6"/>
          <p:cNvSpPr/>
          <p:nvPr/>
        </p:nvSpPr>
        <p:spPr>
          <a:xfrm>
            <a:off x="1115616" y="2139770"/>
            <a:ext cx="136815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AllStar</a:t>
            </a:r>
            <a:endParaRPr lang="en-GB" dirty="0"/>
          </a:p>
          <a:p>
            <a:pPr algn="ctr"/>
            <a:r>
              <a:rPr lang="en-GB" dirty="0"/>
              <a:t>PM wedges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148064" y="1556792"/>
            <a:ext cx="136815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KYMA</a:t>
            </a:r>
          </a:p>
          <a:p>
            <a:pPr algn="ctr"/>
            <a:r>
              <a:rPr lang="en-GB" dirty="0"/>
              <a:t>assembly</a:t>
            </a:r>
          </a:p>
        </p:txBody>
      </p:sp>
      <p:sp>
        <p:nvSpPr>
          <p:cNvPr id="9" name="Oval 8"/>
          <p:cNvSpPr/>
          <p:nvPr/>
        </p:nvSpPr>
        <p:spPr>
          <a:xfrm>
            <a:off x="2843808" y="2357264"/>
            <a:ext cx="432048" cy="43204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11" name="Straight Arrow Connector 10"/>
          <p:cNvCxnSpPr>
            <a:stCxn id="7" idx="3"/>
            <a:endCxn id="9" idx="2"/>
          </p:cNvCxnSpPr>
          <p:nvPr/>
        </p:nvCxnSpPr>
        <p:spPr>
          <a:xfrm>
            <a:off x="2483768" y="2571818"/>
            <a:ext cx="360040" cy="147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9" idx="6"/>
            <a:endCxn id="16" idx="2"/>
          </p:cNvCxnSpPr>
          <p:nvPr/>
        </p:nvCxnSpPr>
        <p:spPr>
          <a:xfrm flipV="1">
            <a:off x="3275856" y="1988840"/>
            <a:ext cx="1080120" cy="58444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355976" y="1772816"/>
            <a:ext cx="432048" cy="43204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18" name="Straight Arrow Connector 17"/>
          <p:cNvCxnSpPr>
            <a:stCxn id="16" idx="6"/>
            <a:endCxn id="8" idx="1"/>
          </p:cNvCxnSpPr>
          <p:nvPr/>
        </p:nvCxnSpPr>
        <p:spPr>
          <a:xfrm>
            <a:off x="4788024" y="1988840"/>
            <a:ext cx="36004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9" idx="6"/>
            <a:endCxn id="24" idx="2"/>
          </p:cNvCxnSpPr>
          <p:nvPr/>
        </p:nvCxnSpPr>
        <p:spPr>
          <a:xfrm>
            <a:off x="3275856" y="2573288"/>
            <a:ext cx="1080120" cy="56768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4355976" y="2924944"/>
            <a:ext cx="432048" cy="43204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26" name="Elbow Connector 25"/>
          <p:cNvCxnSpPr>
            <a:stCxn id="24" idx="6"/>
            <a:endCxn id="8" idx="2"/>
          </p:cNvCxnSpPr>
          <p:nvPr/>
        </p:nvCxnSpPr>
        <p:spPr>
          <a:xfrm flipV="1">
            <a:off x="4788024" y="2420888"/>
            <a:ext cx="1044116" cy="720080"/>
          </a:xfrm>
          <a:prstGeom prst="bentConnector2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7128284" y="1772816"/>
            <a:ext cx="432048" cy="43204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4</a:t>
            </a:r>
          </a:p>
        </p:txBody>
      </p:sp>
      <p:cxnSp>
        <p:nvCxnSpPr>
          <p:cNvPr id="30" name="Straight Arrow Connector 29"/>
          <p:cNvCxnSpPr>
            <a:stCxn id="8" idx="3"/>
            <a:endCxn id="29" idx="2"/>
          </p:cNvCxnSpPr>
          <p:nvPr/>
        </p:nvCxnSpPr>
        <p:spPr>
          <a:xfrm>
            <a:off x="6516216" y="1988840"/>
            <a:ext cx="612068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660232" y="2781454"/>
            <a:ext cx="136815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BNL</a:t>
            </a:r>
          </a:p>
          <a:p>
            <a:pPr algn="ctr"/>
            <a:r>
              <a:rPr lang="en-GB" dirty="0"/>
              <a:t>tuning</a:t>
            </a:r>
          </a:p>
        </p:txBody>
      </p:sp>
      <p:cxnSp>
        <p:nvCxnSpPr>
          <p:cNvPr id="34" name="Straight Arrow Connector 33"/>
          <p:cNvCxnSpPr>
            <a:stCxn id="29" idx="4"/>
            <a:endCxn id="33" idx="0"/>
          </p:cNvCxnSpPr>
          <p:nvPr/>
        </p:nvCxnSpPr>
        <p:spPr>
          <a:xfrm>
            <a:off x="7344308" y="2204864"/>
            <a:ext cx="0" cy="57659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7128284" y="4005064"/>
            <a:ext cx="432048" cy="43204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40" name="Straight Arrow Connector 39"/>
          <p:cNvCxnSpPr>
            <a:stCxn id="33" idx="2"/>
            <a:endCxn id="39" idx="0"/>
          </p:cNvCxnSpPr>
          <p:nvPr/>
        </p:nvCxnSpPr>
        <p:spPr>
          <a:xfrm>
            <a:off x="7344308" y="3645550"/>
            <a:ext cx="0" cy="35951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39" idx="2"/>
            <a:endCxn id="33" idx="1"/>
          </p:cNvCxnSpPr>
          <p:nvPr/>
        </p:nvCxnSpPr>
        <p:spPr>
          <a:xfrm rot="10800000">
            <a:off x="6660232" y="3213502"/>
            <a:ext cx="468052" cy="1007586"/>
          </a:xfrm>
          <a:prstGeom prst="bentConnector3">
            <a:avLst>
              <a:gd name="adj1" fmla="val 148841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39" idx="4"/>
          </p:cNvCxnSpPr>
          <p:nvPr/>
        </p:nvCxnSpPr>
        <p:spPr>
          <a:xfrm>
            <a:off x="7344308" y="4437112"/>
            <a:ext cx="0" cy="36004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/>
          <p:cNvSpPr/>
          <p:nvPr/>
        </p:nvSpPr>
        <p:spPr>
          <a:xfrm>
            <a:off x="6840252" y="4797152"/>
            <a:ext cx="1008112" cy="36004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Accept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67544" y="3712964"/>
            <a:ext cx="58326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Helmholtz testing at </a:t>
            </a:r>
            <a:r>
              <a:rPr lang="en-GB" dirty="0" err="1"/>
              <a:t>AllStar</a:t>
            </a:r>
            <a:r>
              <a:rPr lang="en-GB" dirty="0"/>
              <a:t>, 100% of blocks but not temperature controlled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Temperature-controlled Helmholtz test of ~15% sample at BNL for verification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Remainder of blocks shipped directly to KYMA, who also re-test ~10% sample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Rotating coil measurement of bare magnet at BNL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Rotating coil measurement of tuned magnet at BNL</a:t>
            </a:r>
          </a:p>
        </p:txBody>
      </p:sp>
      <p:pic>
        <p:nvPicPr>
          <p:cNvPr id="14338" name="Picture 2" descr="https://theodora.com/flags/ch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659" y="1860819"/>
            <a:ext cx="360000" cy="24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Flag of Sloven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193" y="1300769"/>
            <a:ext cx="360000" cy="1814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Flag of Ital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881" y="1271969"/>
            <a:ext cx="360000" cy="2390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6" name="Picture 20" descr="Flag of the United Stat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802" y="2533264"/>
            <a:ext cx="360000" cy="1900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0" descr="Flag of the United States">
            <a:extLst>
              <a:ext uri="{FF2B5EF4-FFF2-40B4-BE49-F238E27FC236}">
                <a16:creationId xmlns:a16="http://schemas.microsoft.com/office/drawing/2014/main" id="{F674D564-E1F7-4383-9BA1-32A36D55B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705" y="1878508"/>
            <a:ext cx="360000" cy="1900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979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Helmholtz Measurements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46</a:t>
            </a:fld>
            <a:endParaRPr lang="en-GB" alt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988840"/>
            <a:ext cx="5040000" cy="4275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73"/>
          <a:stretch/>
        </p:blipFill>
        <p:spPr bwMode="auto">
          <a:xfrm>
            <a:off x="5220072" y="1988841"/>
            <a:ext cx="3851920" cy="427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30568" y="1268760"/>
            <a:ext cx="8161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Example: </a:t>
            </a:r>
            <a:r>
              <a:rPr lang="en-GB" dirty="0" err="1"/>
              <a:t>AllStar</a:t>
            </a:r>
            <a:r>
              <a:rPr lang="en-GB" dirty="0"/>
              <a:t> data for wedge types P1 through P16 (BD magnet)</a:t>
            </a:r>
          </a:p>
          <a:p>
            <a:r>
              <a:rPr lang="en-GB" dirty="0"/>
              <a:t>Angle errors				Strength variation</a:t>
            </a:r>
          </a:p>
        </p:txBody>
      </p:sp>
    </p:spTree>
    <p:extLst>
      <p:ext uri="{BB962C8B-B14F-4D97-AF65-F5344CB8AC3E}">
        <p14:creationId xmlns:p14="http://schemas.microsoft.com/office/powerpoint/2010/main" val="40854121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Magnetisation Angle Distributions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47</a:t>
            </a:fld>
            <a:endParaRPr lang="en-GB" alt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88" y="1600200"/>
            <a:ext cx="623362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2699792" y="1628800"/>
            <a:ext cx="504056" cy="504056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3275856" y="1412776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Requested that factory re-make types P15 and P16 to reduce systematic error.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These are the smallest blocks, so not critical, but re-make will improve quality of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untuned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magnets.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05984" y="5013176"/>
            <a:ext cx="535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General request was for 1 degree RMS error, but can cope with some above and some below as we have here (see next slide)</a:t>
            </a:r>
          </a:p>
        </p:txBody>
      </p:sp>
    </p:spTree>
    <p:extLst>
      <p:ext uri="{BB962C8B-B14F-4D97-AF65-F5344CB8AC3E}">
        <p14:creationId xmlns:p14="http://schemas.microsoft.com/office/powerpoint/2010/main" val="3490043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 Error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Both the strength and angle error distribution can be put back into the field simulation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48</a:t>
            </a:fld>
            <a:endParaRPr lang="en-GB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8920"/>
            <a:ext cx="5122371" cy="371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68144" y="2760017"/>
            <a:ext cx="280831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Example: BD magnet using </a:t>
            </a:r>
            <a:r>
              <a:rPr lang="en-GB" dirty="0" err="1"/>
              <a:t>AllStar’s</a:t>
            </a:r>
            <a:r>
              <a:rPr lang="en-GB" dirty="0"/>
              <a:t> data set.</a:t>
            </a:r>
          </a:p>
          <a:p>
            <a:endParaRPr lang="en-GB" dirty="0"/>
          </a:p>
          <a:p>
            <a:r>
              <a:rPr lang="en-GB" dirty="0"/>
              <a:t>1000 magnets were generated, some with position errors.  Histogram is binned by the “units FOM”.</a:t>
            </a:r>
          </a:p>
          <a:p>
            <a:endParaRPr lang="en-GB" dirty="0"/>
          </a:p>
          <a:p>
            <a:r>
              <a:rPr lang="en-GB" dirty="0"/>
              <a:t>Green = easy to tune</a:t>
            </a:r>
          </a:p>
          <a:p>
            <a:r>
              <a:rPr lang="en-GB" dirty="0"/>
              <a:t>Red = possible problems</a:t>
            </a:r>
          </a:p>
          <a:p>
            <a:r>
              <a:rPr lang="en-GB" dirty="0"/>
              <a:t>Based on first girder experience.</a:t>
            </a:r>
          </a:p>
        </p:txBody>
      </p:sp>
    </p:spTree>
    <p:extLst>
      <p:ext uri="{BB962C8B-B14F-4D97-AF65-F5344CB8AC3E}">
        <p14:creationId xmlns:p14="http://schemas.microsoft.com/office/powerpoint/2010/main" val="22050630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1F7CA20-33EB-4A2C-8675-B67EA4B59A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000" y="89308"/>
            <a:ext cx="8640000" cy="626704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18F8F-CB80-4F80-B802-2F6181EC9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3FDB9-9809-4010-B5F9-CC6FEB7DB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E3A16-8078-4D54-88AD-000AF805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49</a:t>
            </a:fld>
            <a:endParaRPr lang="en-GB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EF524F-BA2A-458E-8C4D-33C29E6644D7}"/>
              </a:ext>
            </a:extLst>
          </p:cNvPr>
          <p:cNvSpPr txBox="1"/>
          <p:nvPr/>
        </p:nvSpPr>
        <p:spPr>
          <a:xfrm>
            <a:off x="1619672" y="1124744"/>
            <a:ext cx="38884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100% complete (excl. spares*)</a:t>
            </a:r>
          </a:p>
          <a:p>
            <a:r>
              <a:rPr lang="en-GB"/>
              <a:t>215 / 215 magnets (0 remaining)</a:t>
            </a:r>
          </a:p>
          <a:p>
            <a:endParaRPr lang="en-GB">
              <a:solidFill>
                <a:schemeClr val="accent5"/>
              </a:solidFill>
            </a:endParaRPr>
          </a:p>
          <a:p>
            <a:r>
              <a:rPr lang="en-GB">
                <a:solidFill>
                  <a:schemeClr val="accent5"/>
                </a:solidFill>
              </a:rPr>
              <a:t>* We have 4 “spare” QFs, 2 BDs for replacing first girder magnets, plus two spare BDT2 magnets, with more spares to be delivered from KYMA</a:t>
            </a:r>
            <a:endParaRPr lang="en-US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917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0549C-1172-4728-9685-9E713867D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dirty="0"/>
              <a:t>Fixed-Field Return Arc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9396DBB-E7C5-49F5-96A2-4725702D6E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/>
          <a:stretch/>
        </p:blipFill>
        <p:spPr>
          <a:xfrm>
            <a:off x="0" y="1052736"/>
            <a:ext cx="9144000" cy="580526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1FC6-D545-4550-BCB9-982C49EC5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1E2D7-D03A-407F-A2E9-7ABA1CEAE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942D2-5E32-42B6-A283-ADCC8C67E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392849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7B5709-51E9-4C9B-8614-BFD073BEDFA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465" y="76926"/>
            <a:ext cx="8657070" cy="627942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3EFC7-EBDC-4FFC-95D0-67F07F5FD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DDD9E-88F9-45AC-AD39-2E5B73482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BCD3B-CD20-4546-9640-8410B44A2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50</a:t>
            </a:fld>
            <a:endParaRPr lang="en-GB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9DC9AF-C5D4-4157-9EB5-3D7D703066C6}"/>
              </a:ext>
            </a:extLst>
          </p:cNvPr>
          <p:cNvSpPr txBox="1"/>
          <p:nvPr/>
        </p:nvSpPr>
        <p:spPr>
          <a:xfrm>
            <a:off x="1010880" y="692696"/>
            <a:ext cx="315983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Permanent magnet total: 216</a:t>
            </a:r>
          </a:p>
          <a:p>
            <a:endParaRPr lang="en-GB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dirty="0"/>
              <a:t>QF: 107</a:t>
            </a:r>
          </a:p>
          <a:p>
            <a:r>
              <a:rPr lang="en-GB" dirty="0">
                <a:solidFill>
                  <a:srgbClr val="00B0F0"/>
                </a:solidFill>
              </a:rPr>
              <a:t>BD: 32</a:t>
            </a:r>
          </a:p>
          <a:p>
            <a:r>
              <a:rPr lang="en-GB" dirty="0">
                <a:solidFill>
                  <a:schemeClr val="accent6"/>
                </a:solidFill>
              </a:rPr>
              <a:t>BDT2: 20</a:t>
            </a:r>
          </a:p>
          <a:p>
            <a:r>
              <a:rPr lang="en-GB" dirty="0">
                <a:solidFill>
                  <a:srgbClr val="FFC000"/>
                </a:solidFill>
              </a:rPr>
              <a:t>BDT1: 28</a:t>
            </a:r>
          </a:p>
          <a:p>
            <a:r>
              <a:rPr lang="en-GB" dirty="0">
                <a:solidFill>
                  <a:srgbClr val="00B050"/>
                </a:solidFill>
              </a:rPr>
              <a:t>QD: 27</a:t>
            </a:r>
          </a:p>
          <a:p>
            <a:endParaRPr lang="en-GB" dirty="0">
              <a:solidFill>
                <a:srgbClr val="00B050"/>
              </a:solidFill>
            </a:endParaRPr>
          </a:p>
          <a:p>
            <a:r>
              <a:rPr lang="en-GB" dirty="0"/>
              <a:t>QFH: 1 (half length)</a:t>
            </a:r>
          </a:p>
          <a:p>
            <a:r>
              <a:rPr lang="en-GB" dirty="0">
                <a:solidFill>
                  <a:srgbClr val="00B0F0"/>
                </a:solidFill>
              </a:rPr>
              <a:t>BDH: 1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597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BAE35-4F78-4D52-B2E9-395FB5344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Final Measurement Rate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5480F-7309-4C6B-9473-91C62B997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CFF37-BDDA-4FBA-B669-636C6FC31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A2301-529D-46E9-8156-DB20A2428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51</a:t>
            </a:fld>
            <a:endParaRPr lang="en-GB" alt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0BC587D2-CF56-4114-869A-032B33DEAC5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688072128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41484253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Main Production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240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Magnets tuned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200 (excl. early samples)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271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Rotating coil measurements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545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442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Start date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July 9, 2018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525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End date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November 14, 2018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929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Total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18.2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335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Magnets tuned per week (avg.)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10.96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7784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Rotating coil meas. per week (avg.)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29.88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124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Rotating coil meas. per magnet (avg.)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2.73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50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4891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48399-A25B-41F6-BBC7-E5D1F7007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Harmonics (QD 2412)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64B04-589F-4793-A05B-C958C01BF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028AB-C0D1-48D1-B327-8485331B7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C60A3-B4B6-4B79-B5C7-12EAAAE0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52</a:t>
            </a:fld>
            <a:endParaRPr lang="en-GB" alt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D0E68C4-0FA1-4587-9AD9-249BFB721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1133" y="1355113"/>
            <a:ext cx="4581733" cy="550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502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Water Cooling Stability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53</a:t>
            </a:fld>
            <a:endParaRPr lang="en-GB" alt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273" y="1600200"/>
            <a:ext cx="56574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149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226DE-84D3-4A37-85CC-85A643187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Fixed-Field Return Loop Optics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D3F27-4607-4277-9511-5DC5F135D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A927B-25E9-425D-BA4D-061B1BBD6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8FDDF-AB84-423A-BBA4-FBAC0CBC2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03099B-5B7B-4284-A3D0-A79E0696153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921" y="1052736"/>
            <a:ext cx="8482557" cy="2451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E8241B-E25B-4741-854B-A7C928BD8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152" y="3501009"/>
            <a:ext cx="4167848" cy="33569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B206A-E0BB-4AA7-BDE4-0E20840A7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501008"/>
            <a:ext cx="4834880" cy="2855342"/>
          </a:xfrm>
        </p:spPr>
        <p:txBody>
          <a:bodyPr/>
          <a:lstStyle/>
          <a:p>
            <a:r>
              <a:rPr lang="en-GB" sz="2400"/>
              <a:t>Beams with 4x rigidity range transmitted through same </a:t>
            </a:r>
            <a:r>
              <a:rPr lang="en-GB" sz="2400" b="1"/>
              <a:t>overall</a:t>
            </a:r>
            <a:r>
              <a:rPr lang="en-GB" sz="2400"/>
              <a:t> radius of curvature in arcs</a:t>
            </a:r>
          </a:p>
          <a:p>
            <a:r>
              <a:rPr lang="en-GB" sz="2400"/>
              <a:t>Adiabatically merged to zero curvature, separation in straights</a:t>
            </a:r>
          </a:p>
          <a:p>
            <a:r>
              <a:rPr lang="en-GB" sz="2400"/>
              <a:t>Beam cell tune decreases as a function of energy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30856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3F04585-ECD7-4182-9D8C-9844DD964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EE50D-C4EF-4B02-BB3A-AA08115FDA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EBAE5-1F5F-4FA7-8D57-E549F8F39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C3829-3D03-4779-9197-1DD193EE3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71342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64CB3-D6C5-4828-829F-E15E191FD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/>
              <a:t>Magnet Types and Parameters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EDC28-5CCD-41F4-9C66-492759D39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4434C-B577-4FCD-A292-BC9EF5E95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EE0C8-ACF3-45AA-A499-9FCA368A9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E0E0BC90-93BF-4DB8-9E28-4F8BB3F85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6" y="1242911"/>
            <a:ext cx="7592087" cy="5056289"/>
          </a:xfrm>
          <a:prstGeom prst="rect">
            <a:avLst/>
          </a:prstGeom>
        </p:spPr>
      </p:pic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9641582F-B973-4F3D-BB51-4C6A52E18254}"/>
              </a:ext>
            </a:extLst>
          </p:cNvPr>
          <p:cNvGraphicFramePr>
            <a:graphicFrameLocks noGrp="1"/>
          </p:cNvGraphicFramePr>
          <p:nvPr/>
        </p:nvGraphicFramePr>
        <p:xfrm>
          <a:off x="21040" y="4313990"/>
          <a:ext cx="3241932" cy="14706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2590">
                  <a:extLst>
                    <a:ext uri="{9D8B030D-6E8A-4147-A177-3AD203B41FA5}">
                      <a16:colId xmlns:a16="http://schemas.microsoft.com/office/drawing/2014/main" val="3985968687"/>
                    </a:ext>
                  </a:extLst>
                </a:gridCol>
                <a:gridCol w="493078">
                  <a:extLst>
                    <a:ext uri="{9D8B030D-6E8A-4147-A177-3AD203B41FA5}">
                      <a16:colId xmlns:a16="http://schemas.microsoft.com/office/drawing/2014/main" val="22707659"/>
                    </a:ext>
                  </a:extLst>
                </a:gridCol>
                <a:gridCol w="578803">
                  <a:extLst>
                    <a:ext uri="{9D8B030D-6E8A-4147-A177-3AD203B41FA5}">
                      <a16:colId xmlns:a16="http://schemas.microsoft.com/office/drawing/2014/main" val="1141125007"/>
                    </a:ext>
                  </a:extLst>
                </a:gridCol>
                <a:gridCol w="325729">
                  <a:extLst>
                    <a:ext uri="{9D8B030D-6E8A-4147-A177-3AD203B41FA5}">
                      <a16:colId xmlns:a16="http://schemas.microsoft.com/office/drawing/2014/main" val="3331823182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168855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1031272293"/>
                    </a:ext>
                  </a:extLst>
                </a:gridCol>
                <a:gridCol w="505628">
                  <a:extLst>
                    <a:ext uri="{9D8B030D-6E8A-4147-A177-3AD203B41FA5}">
                      <a16:colId xmlns:a16="http://schemas.microsoft.com/office/drawing/2014/main" val="63226125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Magnet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Dipole (T)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Quad (T/m)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Good field radius (mm)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Aperture radius (mm)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Max field (T) (good region)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Max field (T) (aperture)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1196975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QF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-11.5624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43.1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0.2891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0.4983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1504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-0.3081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11.1475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0.5868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0.7551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82597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BDT2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-0.2543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11.1475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44.938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0.5330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0.7552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792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BDT1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-0.1002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11.1475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49.085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0.3789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0.6474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4892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QD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E0FFE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E0FFE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11.1434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E0FFE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E0FFE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E0FFE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0.2786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E0FFE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0.4469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E0F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491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3688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87436-2D1E-4950-90EE-6A9C601B2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Layout and Magnet Counts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51544-6E48-4ECB-9BC1-5516CC765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9F542-1739-47D2-8206-FC122C4D9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IET Workshop on  Simulations in Particle Accelerators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EE68C-6AB2-4010-9097-AD1D270CE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FBAA451-6B6B-42FE-B591-84E57B588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84784"/>
            <a:ext cx="9144000" cy="304800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736A0C-0004-4F00-9703-934EAEEDE7B2}"/>
              </a:ext>
            </a:extLst>
          </p:cNvPr>
          <p:cNvSpPr txBox="1"/>
          <p:nvPr/>
        </p:nvSpPr>
        <p:spPr>
          <a:xfrm>
            <a:off x="457200" y="4615968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Permanent magnet total: 216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9ECE5E-D626-4DFF-9F91-2EBE187C8853}"/>
              </a:ext>
            </a:extLst>
          </p:cNvPr>
          <p:cNvSpPr txBox="1"/>
          <p:nvPr/>
        </p:nvSpPr>
        <p:spPr>
          <a:xfrm>
            <a:off x="4283968" y="4615968"/>
            <a:ext cx="11592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QF: 107</a:t>
            </a:r>
          </a:p>
          <a:p>
            <a:r>
              <a:rPr lang="en-GB" dirty="0">
                <a:solidFill>
                  <a:srgbClr val="00B0F0"/>
                </a:solidFill>
              </a:rPr>
              <a:t>BD: 32</a:t>
            </a:r>
          </a:p>
          <a:p>
            <a:r>
              <a:rPr lang="en-GB" dirty="0">
                <a:solidFill>
                  <a:schemeClr val="accent6"/>
                </a:solidFill>
              </a:rPr>
              <a:t>BDT2: 20</a:t>
            </a:r>
          </a:p>
          <a:p>
            <a:r>
              <a:rPr lang="en-GB" dirty="0">
                <a:solidFill>
                  <a:srgbClr val="FFC000"/>
                </a:solidFill>
              </a:rPr>
              <a:t>BDT1: 28</a:t>
            </a:r>
          </a:p>
          <a:p>
            <a:r>
              <a:rPr lang="en-GB" dirty="0">
                <a:solidFill>
                  <a:srgbClr val="00B050"/>
                </a:solidFill>
              </a:rPr>
              <a:t>QD: 27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31655D-4FAB-4B7E-A416-09E1CA76E44A}"/>
              </a:ext>
            </a:extLst>
          </p:cNvPr>
          <p:cNvSpPr txBox="1"/>
          <p:nvPr/>
        </p:nvSpPr>
        <p:spPr>
          <a:xfrm>
            <a:off x="6015742" y="4615968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QFH: 1 (half length)</a:t>
            </a:r>
          </a:p>
          <a:p>
            <a:r>
              <a:rPr lang="en-GB" dirty="0">
                <a:solidFill>
                  <a:srgbClr val="00B0F0"/>
                </a:solidFill>
              </a:rPr>
              <a:t>BDH: 1</a:t>
            </a:r>
          </a:p>
        </p:txBody>
      </p:sp>
    </p:spTree>
    <p:extLst>
      <p:ext uri="{BB962C8B-B14F-4D97-AF65-F5344CB8AC3E}">
        <p14:creationId xmlns:p14="http://schemas.microsoft.com/office/powerpoint/2010/main" val="927877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2385</Words>
  <Application>Microsoft Office PowerPoint</Application>
  <PresentationFormat>On-screen Show (4:3)</PresentationFormat>
  <Paragraphs>508</Paragraphs>
  <Slides>53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Calibri</vt:lpstr>
      <vt:lpstr>Calibri Light</vt:lpstr>
      <vt:lpstr>Symbol</vt:lpstr>
      <vt:lpstr>Wingdings</vt:lpstr>
      <vt:lpstr>Office Theme</vt:lpstr>
      <vt:lpstr>1_Office Theme</vt:lpstr>
      <vt:lpstr>Enhanced Field Quality Halbach Magnets for Particle Accelerators</vt:lpstr>
      <vt:lpstr>What is CBETA?</vt:lpstr>
      <vt:lpstr>CBETA Energy Saving Technologies</vt:lpstr>
      <vt:lpstr>Layout &amp; Parameters</vt:lpstr>
      <vt:lpstr>Fixed-Field Return Arc</vt:lpstr>
      <vt:lpstr>Fixed-Field Return Loop Optics</vt:lpstr>
      <vt:lpstr>PowerPoint Presentation</vt:lpstr>
      <vt:lpstr>Magnet Types and Parameters</vt:lpstr>
      <vt:lpstr>Layout and Magnet Counts</vt:lpstr>
      <vt:lpstr>Permanent Magnet Design</vt:lpstr>
      <vt:lpstr>Combined-Function Magnet</vt:lpstr>
      <vt:lpstr>Error Sources (~10-2 level)</vt:lpstr>
      <vt:lpstr>Iron Rod Correction Method</vt:lpstr>
      <vt:lpstr>PowerPoint Presentation</vt:lpstr>
      <vt:lpstr>PowerPoint Presentation</vt:lpstr>
      <vt:lpstr>Field Calculation of Magnet Blocks</vt:lpstr>
      <vt:lpstr>Field Calculation of Iron Rods</vt:lpstr>
      <vt:lpstr>Overall Philosophy</vt:lpstr>
      <vt:lpstr>Correction Makes Precision Easier</vt:lpstr>
      <vt:lpstr>PowerPoint Presentation</vt:lpstr>
      <vt:lpstr>PowerPoint Presentation</vt:lpstr>
      <vt:lpstr>PowerPoint Presentation</vt:lpstr>
      <vt:lpstr>PowerPoint Presentation</vt:lpstr>
      <vt:lpstr>Tuned Field Quality Criteria</vt:lpstr>
      <vt:lpstr>PowerPoint Presentation</vt:lpstr>
      <vt:lpstr>Effect of Tuning (CBETA FOM)</vt:lpstr>
      <vt:lpstr>PowerPoint Presentation</vt:lpstr>
      <vt:lpstr>250T/m Tiny Quad Design Example</vt:lpstr>
      <vt:lpstr>Use of 3D Printing in Prototypes</vt:lpstr>
      <vt:lpstr>Custom and Cheap – is it possible?</vt:lpstr>
      <vt:lpstr>PowerPoint Presentation</vt:lpstr>
      <vt:lpstr>FFA Test Girder (18-70MeV)</vt:lpstr>
      <vt:lpstr>Installed at BNL ATF (Accelerator Test Facility)</vt:lpstr>
      <vt:lpstr>Tracking of (x,x’) Offsets</vt:lpstr>
      <vt:lpstr>PowerPoint Presentation</vt:lpstr>
      <vt:lpstr>First Beam during Fault Studies</vt:lpstr>
      <vt:lpstr>With Survey “Faro Arm” Attached</vt:lpstr>
      <vt:lpstr>All Energies Phase Advance</vt:lpstr>
      <vt:lpstr>Transfer Matrix XX Element</vt:lpstr>
      <vt:lpstr>Transfer Matrix YY Element</vt:lpstr>
      <vt:lpstr>Simulation Conclusions</vt:lpstr>
      <vt:lpstr>References</vt:lpstr>
      <vt:lpstr>BACKUP</vt:lpstr>
      <vt:lpstr>PowerPoint Presentation</vt:lpstr>
      <vt:lpstr>Production and Testing Flow</vt:lpstr>
      <vt:lpstr>Helmholtz Measurements</vt:lpstr>
      <vt:lpstr>Magnetisation Angle Distributions</vt:lpstr>
      <vt:lpstr>Magnet Error Model</vt:lpstr>
      <vt:lpstr>PowerPoint Presentation</vt:lpstr>
      <vt:lpstr>PowerPoint Presentation</vt:lpstr>
      <vt:lpstr>Final Measurement Rate</vt:lpstr>
      <vt:lpstr>Example Harmonics (QD 2412)</vt:lpstr>
      <vt:lpstr>Water Cooling Stability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Various Studies at the CBETA 4-Turn FFA ERL</dc:title>
  <dc:creator>Brooks, Stephen</dc:creator>
  <cp:lastModifiedBy>Brooks, Stephen</cp:lastModifiedBy>
  <cp:revision>102</cp:revision>
  <dcterms:created xsi:type="dcterms:W3CDTF">2020-11-23T22:36:50Z</dcterms:created>
  <dcterms:modified xsi:type="dcterms:W3CDTF">2021-04-22T17:05:01Z</dcterms:modified>
</cp:coreProperties>
</file>