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32918400" cy="43891200"/>
  <p:notesSz cx="7010400" cy="9296400"/>
  <p:defaultTextStyle>
    <a:defPPr>
      <a:defRPr lang="en-US"/>
    </a:defPPr>
    <a:lvl1pPr marL="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725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6" autoAdjust="0"/>
    <p:restoredTop sz="94694"/>
  </p:normalViewPr>
  <p:slideViewPr>
    <p:cSldViewPr snapToGrid="0" snapToObjects="1">
      <p:cViewPr>
        <p:scale>
          <a:sx n="33" d="100"/>
          <a:sy n="33" d="100"/>
        </p:scale>
        <p:origin x="965" y="-7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E36F475-F7F5-6C41-B37C-656C49194CAF}" type="datetimeFigureOut">
              <a:rPr lang="en-US" smtClean="0"/>
              <a:t>2026-Sep-09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15839EF-EF2D-A244-8B03-02564FD3872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280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843430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368686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5530291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737372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921715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11060582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1290401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14747443" algn="l" defTabSz="3686861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26553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13824" userDrawn="1">
          <p15:clr>
            <a:srgbClr val="FBAE40"/>
          </p15:clr>
        </p15:guide>
        <p15:guide id="8" pos="10368" userDrawn="1">
          <p15:clr>
            <a:srgbClr val="FBAE40"/>
          </p15:clr>
        </p15:guide>
        <p15:guide id="9" orient="horz" pos="24883" userDrawn="1">
          <p15:clr>
            <a:srgbClr val="FBAE40"/>
          </p15:clr>
        </p15:guide>
        <p15:guide id="10" pos="972" userDrawn="1">
          <p15:clr>
            <a:srgbClr val="FBAE40"/>
          </p15:clr>
        </p15:guide>
        <p15:guide id="11" pos="19764" userDrawn="1">
          <p15:clr>
            <a:srgbClr val="FBAE40"/>
          </p15:clr>
        </p15:guide>
        <p15:guide id="12" orient="horz" pos="2549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F96C7-1801-CD4F-9F28-C99CEA00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FB783-2389-2044-9FEC-A01C09265E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None/>
              <a:defRPr sz="6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4568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FB965E-00C4-6F4C-8817-84A69C14D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8926A3-B154-C14C-BFED-E141D3C8B7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43050" y="6893170"/>
            <a:ext cx="13990320" cy="326393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0C922-34CF-D846-A402-06F51B1894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59200" y="11684000"/>
            <a:ext cx="13990320" cy="27848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868AE-308B-D548-82A1-318656FC55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630614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ACFC5-D97A-B448-B815-E68D1A973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3050" y="2336803"/>
            <a:ext cx="28392120" cy="84836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FB46D-01D9-1D44-ABED-AC6282C16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43051" y="10759443"/>
            <a:ext cx="13926025" cy="5273037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860" b="1"/>
            </a:lvl3pPr>
            <a:lvl4pPr marL="3703320" indent="0">
              <a:buNone/>
              <a:defRPr sz="4320" b="1"/>
            </a:lvl4pPr>
            <a:lvl5pPr marL="4937760" indent="0">
              <a:buNone/>
              <a:defRPr sz="4320" b="1"/>
            </a:lvl5pPr>
            <a:lvl6pPr marL="6172200" indent="0">
              <a:buNone/>
              <a:defRPr sz="4320" b="1"/>
            </a:lvl6pPr>
            <a:lvl7pPr marL="7406640" indent="0">
              <a:buNone/>
              <a:defRPr sz="4320" b="1"/>
            </a:lvl7pPr>
            <a:lvl8pPr marL="8641080" indent="0">
              <a:buNone/>
              <a:defRPr sz="4320" b="1"/>
            </a:lvl8pPr>
            <a:lvl9pPr marL="9875520" indent="0">
              <a:buNone/>
              <a:defRPr sz="4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8F9F48-3F7F-A545-9387-0732A54B5B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43051" y="16032480"/>
            <a:ext cx="13926025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0C0DC1-B7CB-B343-8B4E-8D57625AE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6459200" y="10759443"/>
            <a:ext cx="13994608" cy="5273037"/>
          </a:xfrm>
        </p:spPr>
        <p:txBody>
          <a:bodyPr anchor="b"/>
          <a:lstStyle>
            <a:lvl1pPr marL="0" indent="0">
              <a:buNone/>
              <a:defRPr sz="6480" b="1"/>
            </a:lvl1pPr>
            <a:lvl2pPr marL="1234440" indent="0">
              <a:buNone/>
              <a:defRPr sz="5400" b="1"/>
            </a:lvl2pPr>
            <a:lvl3pPr marL="2468880" indent="0">
              <a:buNone/>
              <a:defRPr sz="4860" b="1"/>
            </a:lvl3pPr>
            <a:lvl4pPr marL="3703320" indent="0">
              <a:buNone/>
              <a:defRPr sz="4320" b="1"/>
            </a:lvl4pPr>
            <a:lvl5pPr marL="4937760" indent="0">
              <a:buNone/>
              <a:defRPr sz="4320" b="1"/>
            </a:lvl5pPr>
            <a:lvl6pPr marL="6172200" indent="0">
              <a:buNone/>
              <a:defRPr sz="4320" b="1"/>
            </a:lvl6pPr>
            <a:lvl7pPr marL="7406640" indent="0">
              <a:buNone/>
              <a:defRPr sz="4320" b="1"/>
            </a:lvl7pPr>
            <a:lvl8pPr marL="8641080" indent="0">
              <a:buNone/>
              <a:defRPr sz="4320" b="1"/>
            </a:lvl8pPr>
            <a:lvl9pPr marL="9875520" indent="0">
              <a:buNone/>
              <a:defRPr sz="43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2689F1-F4A7-6440-A9D9-1BF6E3E127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6459200" y="16032480"/>
            <a:ext cx="13994608" cy="2358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24E88283-FA1D-D040-8AFC-1D07DFC302A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3573931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4B70F5-09AC-CD48-85DB-1752A5E86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D6FDB5-5C90-C844-8D34-266A469CEC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13359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87D20343-9337-0E42-A01C-2815CA8E05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391252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4E83-FA30-AE49-A809-D1503D6A5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0" cy="1024128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F97B18-F1D3-C845-98E1-FCEEFD596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94608" y="6319523"/>
            <a:ext cx="16664940" cy="31191200"/>
          </a:xfrm>
        </p:spPr>
        <p:txBody>
          <a:bodyPr/>
          <a:lstStyle>
            <a:lvl1pPr>
              <a:defRPr sz="8640"/>
            </a:lvl1pPr>
            <a:lvl2pPr>
              <a:defRPr sz="7560"/>
            </a:lvl2pPr>
            <a:lvl3pPr>
              <a:defRPr sz="648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677A6-B440-D244-B039-82AFE3A152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429" y="13167360"/>
            <a:ext cx="10617040" cy="24394163"/>
          </a:xfrm>
        </p:spPr>
        <p:txBody>
          <a:bodyPr/>
          <a:lstStyle>
            <a:lvl1pPr marL="0" indent="0">
              <a:buNone/>
              <a:defRPr sz="4320"/>
            </a:lvl1pPr>
            <a:lvl2pPr marL="1234440" indent="0">
              <a:buNone/>
              <a:defRPr sz="3780"/>
            </a:lvl2pPr>
            <a:lvl3pPr marL="2468880" indent="0">
              <a:buNone/>
              <a:defRPr sz="3240"/>
            </a:lvl3pPr>
            <a:lvl4pPr marL="3703320" indent="0">
              <a:buNone/>
              <a:defRPr sz="2700"/>
            </a:lvl4pPr>
            <a:lvl5pPr marL="4937760" indent="0">
              <a:buNone/>
              <a:defRPr sz="2700"/>
            </a:lvl5pPr>
            <a:lvl6pPr marL="6172200" indent="0">
              <a:buNone/>
              <a:defRPr sz="2700"/>
            </a:lvl6pPr>
            <a:lvl7pPr marL="7406640" indent="0">
              <a:buNone/>
              <a:defRPr sz="2700"/>
            </a:lvl7pPr>
            <a:lvl8pPr marL="8641080" indent="0">
              <a:buNone/>
              <a:defRPr sz="2700"/>
            </a:lvl8pPr>
            <a:lvl9pPr marL="9875520" indent="0">
              <a:buNone/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ACFED41-9DB8-3441-9E99-88FCE31DC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416033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999BF-B963-A049-A11E-595313950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7429" y="2926080"/>
            <a:ext cx="10617040" cy="10241280"/>
          </a:xfrm>
        </p:spPr>
        <p:txBody>
          <a:bodyPr anchor="b"/>
          <a:lstStyle>
            <a:lvl1pPr>
              <a:defRPr sz="864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A4A0F9-2FD7-DE46-AE52-AD7C0C073A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3994608" y="6319523"/>
            <a:ext cx="16664940" cy="31191200"/>
          </a:xfrm>
        </p:spPr>
        <p:txBody>
          <a:bodyPr/>
          <a:lstStyle>
            <a:lvl1pPr marL="0" indent="0">
              <a:buNone/>
              <a:defRPr sz="8640"/>
            </a:lvl1pPr>
            <a:lvl2pPr marL="1234440" indent="0">
              <a:buNone/>
              <a:defRPr sz="7560"/>
            </a:lvl2pPr>
            <a:lvl3pPr marL="2468880" indent="0">
              <a:buNone/>
              <a:defRPr sz="6480"/>
            </a:lvl3pPr>
            <a:lvl4pPr marL="3703320" indent="0">
              <a:buNone/>
              <a:defRPr sz="5400"/>
            </a:lvl4pPr>
            <a:lvl5pPr marL="4937760" indent="0">
              <a:buNone/>
              <a:defRPr sz="5400"/>
            </a:lvl5pPr>
            <a:lvl6pPr marL="6172200" indent="0">
              <a:buNone/>
              <a:defRPr sz="5400"/>
            </a:lvl6pPr>
            <a:lvl7pPr marL="7406640" indent="0">
              <a:buNone/>
              <a:defRPr sz="5400"/>
            </a:lvl7pPr>
            <a:lvl8pPr marL="8641080" indent="0">
              <a:buNone/>
              <a:defRPr sz="5400"/>
            </a:lvl8pPr>
            <a:lvl9pPr marL="9875520" indent="0">
              <a:buNone/>
              <a:defRPr sz="54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9413AE-9723-9D45-B482-FF92ED073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67429" y="13167360"/>
            <a:ext cx="10617040" cy="24394163"/>
          </a:xfrm>
        </p:spPr>
        <p:txBody>
          <a:bodyPr/>
          <a:lstStyle>
            <a:lvl1pPr marL="0" indent="0">
              <a:buNone/>
              <a:defRPr sz="4320"/>
            </a:lvl1pPr>
            <a:lvl2pPr marL="1234440" indent="0">
              <a:buNone/>
              <a:defRPr sz="3780"/>
            </a:lvl2pPr>
            <a:lvl3pPr marL="2468880" indent="0">
              <a:buNone/>
              <a:defRPr sz="3240"/>
            </a:lvl3pPr>
            <a:lvl4pPr marL="3703320" indent="0">
              <a:buNone/>
              <a:defRPr sz="2700"/>
            </a:lvl4pPr>
            <a:lvl5pPr marL="4937760" indent="0">
              <a:buNone/>
              <a:defRPr sz="2700"/>
            </a:lvl5pPr>
            <a:lvl6pPr marL="6172200" indent="0">
              <a:buNone/>
              <a:defRPr sz="2700"/>
            </a:lvl6pPr>
            <a:lvl7pPr marL="7406640" indent="0">
              <a:buNone/>
              <a:defRPr sz="2700"/>
            </a:lvl7pPr>
            <a:lvl8pPr marL="8641080" indent="0">
              <a:buNone/>
              <a:defRPr sz="2700"/>
            </a:lvl8pPr>
            <a:lvl9pPr marL="9875520" indent="0">
              <a:buNone/>
              <a:defRPr sz="27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0BC717A-FCD7-0D46-A097-931C022815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81191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0FA0D-AA3C-664A-87D2-78DEA605D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05DD7F-359B-0241-A0E1-CB41463949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94FE3B0-EE83-EE47-9729-1EF195304D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2381660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7785AC-BC0C-8F4E-B552-D8A6AD40EE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23557230" y="2336800"/>
            <a:ext cx="7098030" cy="3719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9A820-91F6-F544-8B07-61605B067C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2263140" y="2336800"/>
            <a:ext cx="20882610" cy="3719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1FAE437-C75F-3A40-9104-1FFF2D5E79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0207638" y="40426211"/>
            <a:ext cx="1167712" cy="2336800"/>
          </a:xfrm>
          <a:prstGeom prst="rect">
            <a:avLst/>
          </a:prstGeom>
        </p:spPr>
        <p:txBody>
          <a:bodyPr lIns="0" tIns="0" rIns="45720" bIns="0" anchor="ctr"/>
          <a:lstStyle>
            <a:lvl1pPr algn="r">
              <a:defRPr sz="2700"/>
            </a:lvl1pPr>
          </a:lstStyle>
          <a:p>
            <a:fld id="{933A556B-7C63-244D-9B7C-B0EA8042B330}" type="slidenum">
              <a:rPr lang="en-US" smtClean="0"/>
              <a:pPr/>
              <a:t>‹#›</a:t>
            </a:fld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1066097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7DAAA2-8718-2247-8539-9A0DC22C0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490" y="1128190"/>
            <a:ext cx="29891484" cy="414719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3056FE-C136-A54B-9DE3-EACD8E08FE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53490" y="6611814"/>
            <a:ext cx="29891484" cy="32707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4521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ftr="0" dt="0"/>
  <p:txStyles>
    <p:titleStyle>
      <a:lvl1pPr algn="l" defTabSz="2468880" rtl="0" eaLnBrk="1" latinLnBrk="0" hangingPunct="1">
        <a:lnSpc>
          <a:spcPct val="90000"/>
        </a:lnSpc>
        <a:spcBef>
          <a:spcPct val="0"/>
        </a:spcBef>
        <a:buNone/>
        <a:defRPr sz="96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0" indent="0" algn="l" defTabSz="2468880" rtl="0" eaLnBrk="1" latinLnBrk="0" hangingPunct="1">
        <a:lnSpc>
          <a:spcPct val="90000"/>
        </a:lnSpc>
        <a:spcBef>
          <a:spcPts val="2700"/>
        </a:spcBef>
        <a:buFontTx/>
        <a:buNone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indent="0" algn="l" defTabSz="2468880" rtl="0" eaLnBrk="1" latinLnBrk="0" hangingPunct="1">
        <a:lnSpc>
          <a:spcPct val="90000"/>
        </a:lnSpc>
        <a:spcBef>
          <a:spcPts val="1350"/>
        </a:spcBef>
        <a:buFontTx/>
        <a:buNone/>
        <a:defRPr sz="6480" kern="1200">
          <a:solidFill>
            <a:schemeClr val="tx1"/>
          </a:solidFill>
          <a:latin typeface="+mn-lt"/>
          <a:ea typeface="+mn-ea"/>
          <a:cs typeface="+mn-cs"/>
        </a:defRPr>
      </a:lvl2pPr>
      <a:lvl3pPr marL="2468880" indent="0" algn="l" defTabSz="2468880" rtl="0" eaLnBrk="1" latinLnBrk="0" hangingPunct="1">
        <a:lnSpc>
          <a:spcPct val="90000"/>
        </a:lnSpc>
        <a:spcBef>
          <a:spcPts val="1350"/>
        </a:spcBef>
        <a:buFontTx/>
        <a:buNone/>
        <a:defRPr sz="540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0" indent="0" algn="l" defTabSz="2468880" rtl="0" eaLnBrk="1" latinLnBrk="0" hangingPunct="1">
        <a:lnSpc>
          <a:spcPct val="90000"/>
        </a:lnSpc>
        <a:spcBef>
          <a:spcPts val="1350"/>
        </a:spcBef>
        <a:buFontTx/>
        <a:buNone/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0" algn="l" defTabSz="2468880" rtl="0" eaLnBrk="1" latinLnBrk="0" hangingPunct="1">
        <a:lnSpc>
          <a:spcPct val="90000"/>
        </a:lnSpc>
        <a:spcBef>
          <a:spcPts val="1350"/>
        </a:spcBef>
        <a:buFontTx/>
        <a:buNone/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78942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802386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925830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10492740" indent="-617220" algn="l" defTabSz="2468880" rtl="0" eaLnBrk="1" latinLnBrk="0" hangingPunct="1">
        <a:lnSpc>
          <a:spcPct val="90000"/>
        </a:lnSpc>
        <a:spcBef>
          <a:spcPts val="1350"/>
        </a:spcBef>
        <a:buFont typeface="Arial" panose="020B0604020202020204" pitchFamily="34" charset="0"/>
        <a:buChar char="•"/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1pPr>
      <a:lvl2pPr marL="123444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2pPr>
      <a:lvl3pPr marL="246888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3pPr>
      <a:lvl4pPr marL="370332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5pPr>
      <a:lvl6pPr marL="617220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6pPr>
      <a:lvl7pPr marL="740664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7pPr>
      <a:lvl8pPr marL="864108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8pPr>
      <a:lvl9pPr marL="9875520" algn="l" defTabSz="2468880" rtl="0" eaLnBrk="1" latinLnBrk="0" hangingPunct="1">
        <a:defRPr sz="48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13824" userDrawn="1">
          <p15:clr>
            <a:srgbClr val="F26B43"/>
          </p15:clr>
        </p15:guide>
        <p15:guide id="8" pos="10368" userDrawn="1">
          <p15:clr>
            <a:srgbClr val="F26B43"/>
          </p15:clr>
        </p15:guide>
        <p15:guide id="9" pos="972" userDrawn="1">
          <p15:clr>
            <a:srgbClr val="F26B43"/>
          </p15:clr>
        </p15:guide>
        <p15:guide id="10" orient="horz" pos="24883" userDrawn="1">
          <p15:clr>
            <a:srgbClr val="F26B43"/>
          </p15:clr>
        </p15:guide>
        <p15:guide id="11" pos="19764" userDrawn="1">
          <p15:clr>
            <a:srgbClr val="F26B43"/>
          </p15:clr>
        </p15:guide>
        <p15:guide id="12" orient="horz" pos="2641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jp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jp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24" Type="http://schemas.openxmlformats.org/officeDocument/2006/relationships/image" Target="../media/image24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jpg"/><Relationship Id="rId28" Type="http://schemas.openxmlformats.org/officeDocument/2006/relationships/image" Target="../media/image28.png"/><Relationship Id="rId10" Type="http://schemas.openxmlformats.org/officeDocument/2006/relationships/image" Target="../media/image10.jpe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jpg"/><Relationship Id="rId14" Type="http://schemas.openxmlformats.org/officeDocument/2006/relationships/image" Target="../media/image14.jpeg"/><Relationship Id="rId22" Type="http://schemas.openxmlformats.org/officeDocument/2006/relationships/image" Target="../media/image22.jpg"/><Relationship Id="rId27" Type="http://schemas.openxmlformats.org/officeDocument/2006/relationships/image" Target="../media/image2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A50FB-44F3-6846-8C26-F8681D4BF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3490" y="1128190"/>
            <a:ext cx="29421859" cy="2615838"/>
          </a:xfrm>
        </p:spPr>
        <p:txBody>
          <a:bodyPr>
            <a:normAutofit/>
          </a:bodyPr>
          <a:lstStyle/>
          <a:p>
            <a:r>
              <a:rPr lang="en-US" dirty="0"/>
              <a:t>Advanced Accelerator Research at BNL</a:t>
            </a:r>
            <a:endParaRPr lang="en-US" sz="4800" b="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6CF4DD3-8338-B148-B3E0-62642A9AF5E5}"/>
              </a:ext>
            </a:extLst>
          </p:cNvPr>
          <p:cNvSpPr/>
          <p:nvPr/>
        </p:nvSpPr>
        <p:spPr>
          <a:xfrm>
            <a:off x="1953489" y="3744028"/>
            <a:ext cx="294218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dirty="0"/>
              <a:t>S.J. Brooks {sbrooks@bnl.gov}, D. Trbojevic, G. Mahler, Brookhaven National Laboratory, Upton, NY, USA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84CD15-F94D-7843-994C-D0C2DFEDC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 spcCol="914400"/>
          <a:lstStyle/>
          <a:p>
            <a:pPr lvl="0">
              <a:defRPr/>
            </a:pPr>
            <a:r>
              <a:rPr lang="en-US" b="1" dirty="0">
                <a:solidFill>
                  <a:srgbClr val="000000"/>
                </a:solidFill>
              </a:rPr>
              <a:t>Permanent Magnet Accelerator Design for Fast Hadron Therapy Treatments</a:t>
            </a: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Fixed-field accelerators (FFAs) allow the acceleration of beams without ramping magnetic fields: the orbit shifts to higher field regions instead.  This avoids limits on machine cycle rate from magnetic inductance and forms the basis of the very-rapid-cycling medical accelerator facility shown below, producing high dose rates required for FLASH therapy as well as rapid energy scanning for 3D coverage of the tumor.</a:t>
            </a: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lvl="0" algn="just">
              <a:defRPr/>
            </a:pPr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The wide 10-250MeV energy range of the accelerator is allowed by NdFeB permanent magnets with a </a:t>
            </a:r>
            <a:r>
              <a:rPr lang="en-US" sz="3600" dirty="0">
                <a:solidFill>
                  <a:srgbClr val="000000"/>
                </a:solidFill>
              </a:rPr>
              <a:t>peak field of 1.85T</a:t>
            </a:r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, shown below.  The </a:t>
            </a:r>
            <a:r>
              <a:rPr lang="en-US" sz="3600" dirty="0">
                <a:solidFill>
                  <a:srgbClr val="000000"/>
                </a:solidFill>
              </a:rPr>
              <a:t>specially-designed nonlinear field profile keeps the machine tune constant throughout acceleration.</a:t>
            </a:r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just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r>
              <a:rPr lang="en-US" b="1" dirty="0">
                <a:solidFill>
                  <a:srgbClr val="000000"/>
                </a:solidFill>
              </a:rPr>
              <a:t>Beamline Tested at NSRL and Tandem</a:t>
            </a:r>
          </a:p>
          <a:p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100% scale, full-field section of the arc with nine magnets (22.5°) was built and tested for beam transmission across the entire energy range: 50-250MeV protons at NSRL and 10-50MeV at BNL Tandem.</a:t>
            </a: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marL="0" marR="0" lvl="0" indent="0" algn="l" defTabSz="2468880" rtl="0" eaLnBrk="1" fontAlgn="auto" latinLnBrk="0" hangingPunct="1">
              <a:lnSpc>
                <a:spcPct val="90000"/>
              </a:lnSpc>
              <a:spcBef>
                <a:spcPts val="27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Simulations of Crystalline Beam Stability in the BNL Booster</a:t>
            </a:r>
          </a:p>
          <a:p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Such 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crystal distribution was placed into a magnetic field model of the BNL Booster synchrotron for 5500 turns (45ms).  Quadrupole settings were found that reduced heating rates to less than 1K/s and preserve the solid state, even without additional laser cooling.</a:t>
            </a: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pPr algn="just"/>
            <a:endParaRPr lang="en-US" sz="3600" dirty="0">
              <a:solidFill>
                <a:srgbClr val="000000"/>
              </a:solidFill>
              <a:latin typeface="Arial" panose="020B0604020202020204"/>
            </a:endParaRPr>
          </a:p>
          <a:p>
            <a:r>
              <a:rPr lang="en-US" b="1" dirty="0">
                <a:solidFill>
                  <a:srgbClr val="000000"/>
                </a:solidFill>
              </a:rPr>
              <a:t>Nuclear Density Focal Point Formation</a:t>
            </a:r>
          </a:p>
          <a:p>
            <a:pPr algn="just"/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The 10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5</a:t>
            </a:r>
            <a:r>
              <a:rPr lang="en-US" sz="3600" baseline="30000" dirty="0">
                <a:solidFill>
                  <a:srgbClr val="000000"/>
                </a:solidFill>
                <a:latin typeface="Arial" panose="020B0604020202020204"/>
              </a:rPr>
              <a:t> </a:t>
            </a:r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times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smaller velocity spread of a crystalline beam compared to a typical plasma source can be converted into a 10</a:t>
            </a:r>
            <a:r>
              <a:rPr kumimoji="0" lang="en-US" sz="36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15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-fold increase in density of a final focus, achieving the nuclear density around 1TeV/u.  </a:t>
            </a:r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endParaRPr lang="en-US" b="1" dirty="0">
              <a:solidFill>
                <a:srgbClr val="000000"/>
              </a:solidFill>
            </a:endParaRPr>
          </a:p>
          <a:p>
            <a:r>
              <a:rPr lang="en-US" b="1" dirty="0">
                <a:solidFill>
                  <a:srgbClr val="000000"/>
                </a:solidFill>
              </a:rPr>
              <a:t>Ion Trap Test Stand at BNL</a:t>
            </a:r>
          </a:p>
          <a:p>
            <a:pPr algn="just"/>
            <a:r>
              <a:rPr lang="en-US" sz="3600">
                <a:solidFill>
                  <a:srgbClr val="000000"/>
                </a:solidFill>
                <a:latin typeface="Arial" panose="020B0604020202020204"/>
              </a:rPr>
              <a:t>Hardware for a Ca</a:t>
            </a:r>
            <a:r>
              <a:rPr lang="en-US" sz="3600" baseline="30000">
                <a:solidFill>
                  <a:srgbClr val="000000"/>
                </a:solidFill>
                <a:latin typeface="Arial" panose="020B0604020202020204"/>
              </a:rPr>
              <a:t>+</a:t>
            </a:r>
            <a:r>
              <a:rPr lang="en-US" sz="3600">
                <a:solidFill>
                  <a:srgbClr val="000000"/>
                </a:solidFill>
                <a:latin typeface="Arial" panose="020B0604020202020204"/>
              </a:rPr>
              <a:t> ion Paul trap with laser Doppler cooling has been purchased at BNL.  This system will be a source of ultra-low emittance crystalline bunches and allow studies of their beam dynamics.</a:t>
            </a:r>
            <a:endParaRPr lang="en-US" b="1" dirty="0">
              <a:solidFill>
                <a:srgbClr val="0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3C0572-C619-11CF-A3F3-1A54B4CC3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2056707" y="19551107"/>
            <a:ext cx="4572000" cy="334479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1328BC-99C1-8E94-C2B4-7354DE8365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44072" y="22081331"/>
            <a:ext cx="4900902" cy="9733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DA23675-FA93-B010-1CC0-8B1FEE3EE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294376" y="19708709"/>
            <a:ext cx="4572000" cy="304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C1812C6-AB9C-B055-2F0D-0485E658CF9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2368"/>
          <a:stretch>
            <a:fillRect/>
          </a:stretch>
        </p:blipFill>
        <p:spPr>
          <a:xfrm>
            <a:off x="17428273" y="14897972"/>
            <a:ext cx="6858000" cy="441253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8141D9-C0DC-02C6-57D8-DE7C491BB5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5564" y="14247325"/>
            <a:ext cx="6858000" cy="50292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33245D0-CDBF-33AE-0318-1F7A7FA09749}"/>
              </a:ext>
            </a:extLst>
          </p:cNvPr>
          <p:cNvSpPr txBox="1"/>
          <p:nvPr/>
        </p:nvSpPr>
        <p:spPr>
          <a:xfrm>
            <a:off x="17490789" y="14304426"/>
            <a:ext cx="888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t=0ms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2F1AF57-2072-B0F7-87DE-913524BD9899}"/>
              </a:ext>
            </a:extLst>
          </p:cNvPr>
          <p:cNvSpPr txBox="1"/>
          <p:nvPr/>
        </p:nvSpPr>
        <p:spPr>
          <a:xfrm>
            <a:off x="20885640" y="14304426"/>
            <a:ext cx="1031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t=45ms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CB61FFA-43B0-0742-CEA1-E77243809C2B}"/>
              </a:ext>
            </a:extLst>
          </p:cNvPr>
          <p:cNvSpPr txBox="1"/>
          <p:nvPr/>
        </p:nvSpPr>
        <p:spPr>
          <a:xfrm>
            <a:off x="28214502" y="17586902"/>
            <a:ext cx="20666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ß"/>
            </a:pPr>
            <a:r>
              <a:rPr lang="en-GB" sz="2000" dirty="0">
                <a:solidFill>
                  <a:schemeClr val="accent1"/>
                </a:solidFill>
              </a:rPr>
              <a:t>Heating rate:</a:t>
            </a:r>
          </a:p>
          <a:p>
            <a:r>
              <a:rPr lang="en-GB" sz="2000" dirty="0">
                <a:solidFill>
                  <a:schemeClr val="accent1"/>
                </a:solidFill>
              </a:rPr>
              <a:t>     0.5291K/s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6C63841-2312-6E0B-115D-E34D09626624}"/>
              </a:ext>
            </a:extLst>
          </p:cNvPr>
          <p:cNvSpPr txBox="1"/>
          <p:nvPr/>
        </p:nvSpPr>
        <p:spPr>
          <a:xfrm>
            <a:off x="18422562" y="14150538"/>
            <a:ext cx="19623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  <a:latin typeface="Symbol" panose="05050102010706020507" pitchFamily="18" charset="2"/>
              </a:rPr>
              <a:t>e</a:t>
            </a:r>
            <a:r>
              <a:rPr lang="en-GB" sz="2000" baseline="-25000" dirty="0">
                <a:solidFill>
                  <a:schemeClr val="accent1"/>
                </a:solidFill>
              </a:rPr>
              <a:t>V</a:t>
            </a:r>
            <a:r>
              <a:rPr lang="en-GB" sz="2000" dirty="0">
                <a:solidFill>
                  <a:schemeClr val="accent1"/>
                </a:solidFill>
              </a:rPr>
              <a:t>=1.13×10</a:t>
            </a:r>
            <a:r>
              <a:rPr lang="en-GB" sz="2000" baseline="30000" dirty="0">
                <a:solidFill>
                  <a:schemeClr val="accent1"/>
                </a:solidFill>
              </a:rPr>
              <a:t>-13</a:t>
            </a:r>
            <a:r>
              <a:rPr lang="en-GB" sz="2000" dirty="0">
                <a:solidFill>
                  <a:schemeClr val="accent1"/>
                </a:solidFill>
              </a:rPr>
              <a:t>m</a:t>
            </a:r>
          </a:p>
          <a:p>
            <a:r>
              <a:rPr lang="en-GB" sz="2000" dirty="0">
                <a:solidFill>
                  <a:schemeClr val="accent1"/>
                </a:solidFill>
                <a:latin typeface="Symbol" panose="05050102010706020507" pitchFamily="18" charset="2"/>
              </a:rPr>
              <a:t>e</a:t>
            </a:r>
            <a:r>
              <a:rPr lang="en-GB" sz="2000" baseline="-25000" dirty="0">
                <a:solidFill>
                  <a:schemeClr val="accent1"/>
                </a:solidFill>
              </a:rPr>
              <a:t>H</a:t>
            </a:r>
            <a:r>
              <a:rPr lang="en-GB" sz="2000" dirty="0">
                <a:solidFill>
                  <a:schemeClr val="accent1"/>
                </a:solidFill>
              </a:rPr>
              <a:t>=8.86×10</a:t>
            </a:r>
            <a:r>
              <a:rPr lang="en-GB" sz="2000" baseline="30000" dirty="0">
                <a:solidFill>
                  <a:schemeClr val="accent1"/>
                </a:solidFill>
              </a:rPr>
              <a:t>-13</a:t>
            </a:r>
            <a:r>
              <a:rPr lang="en-GB" sz="2000" dirty="0">
                <a:solidFill>
                  <a:schemeClr val="accent1"/>
                </a:solidFill>
              </a:rPr>
              <a:t>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85EBDA-F072-58EC-F1ED-22A914D234BB}"/>
              </a:ext>
            </a:extLst>
          </p:cNvPr>
          <p:cNvSpPr txBox="1"/>
          <p:nvPr/>
        </p:nvSpPr>
        <p:spPr>
          <a:xfrm>
            <a:off x="21974612" y="14150538"/>
            <a:ext cx="196239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  <a:latin typeface="Symbol" panose="05050102010706020507" pitchFamily="18" charset="2"/>
              </a:rPr>
              <a:t>e</a:t>
            </a:r>
            <a:r>
              <a:rPr lang="en-GB" sz="2000" baseline="-25000" dirty="0">
                <a:solidFill>
                  <a:schemeClr val="accent1"/>
                </a:solidFill>
              </a:rPr>
              <a:t>V</a:t>
            </a:r>
            <a:r>
              <a:rPr lang="en-GB" sz="2000" dirty="0">
                <a:solidFill>
                  <a:schemeClr val="accent1"/>
                </a:solidFill>
              </a:rPr>
              <a:t>=4.82×10</a:t>
            </a:r>
            <a:r>
              <a:rPr lang="en-GB" sz="2000" baseline="30000" dirty="0">
                <a:solidFill>
                  <a:schemeClr val="accent1"/>
                </a:solidFill>
              </a:rPr>
              <a:t>-13</a:t>
            </a:r>
            <a:r>
              <a:rPr lang="en-GB" sz="2000" dirty="0">
                <a:solidFill>
                  <a:schemeClr val="accent1"/>
                </a:solidFill>
              </a:rPr>
              <a:t>m</a:t>
            </a:r>
          </a:p>
          <a:p>
            <a:r>
              <a:rPr lang="en-GB" sz="2000" dirty="0">
                <a:solidFill>
                  <a:schemeClr val="accent1"/>
                </a:solidFill>
                <a:latin typeface="Symbol" panose="05050102010706020507" pitchFamily="18" charset="2"/>
              </a:rPr>
              <a:t>e</a:t>
            </a:r>
            <a:r>
              <a:rPr lang="en-GB" sz="2000" baseline="-25000" dirty="0">
                <a:solidFill>
                  <a:schemeClr val="accent1"/>
                </a:solidFill>
              </a:rPr>
              <a:t>H</a:t>
            </a:r>
            <a:r>
              <a:rPr lang="en-GB" sz="2000" dirty="0">
                <a:solidFill>
                  <a:schemeClr val="accent1"/>
                </a:solidFill>
              </a:rPr>
              <a:t>=1.90×10</a:t>
            </a:r>
            <a:r>
              <a:rPr lang="en-GB" sz="2000" baseline="30000" dirty="0">
                <a:solidFill>
                  <a:schemeClr val="accent1"/>
                </a:solidFill>
              </a:rPr>
              <a:t>-12</a:t>
            </a:r>
            <a:r>
              <a:rPr lang="en-GB" sz="2000" dirty="0">
                <a:solidFill>
                  <a:schemeClr val="accent1"/>
                </a:solidFill>
              </a:rPr>
              <a:t>m</a:t>
            </a:r>
          </a:p>
        </p:txBody>
      </p:sp>
      <p:pic>
        <p:nvPicPr>
          <p:cNvPr id="30" name="Picture 29" descr="Diagram, schematic&#10;&#10;Description automatically generated">
            <a:extLst>
              <a:ext uri="{FF2B5EF4-FFF2-40B4-BE49-F238E27FC236}">
                <a16:creationId xmlns:a16="http://schemas.microsoft.com/office/drawing/2014/main" id="{4A6CD8CD-4A6C-B01A-C2F6-A123DA209C3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83357" y="11698825"/>
            <a:ext cx="7922781" cy="5098345"/>
          </a:xfrm>
          <a:prstGeom prst="rect">
            <a:avLst/>
          </a:prstGeom>
        </p:spPr>
      </p:pic>
      <p:graphicFrame>
        <p:nvGraphicFramePr>
          <p:cNvPr id="31" name="Content Placeholder 6">
            <a:extLst>
              <a:ext uri="{FF2B5EF4-FFF2-40B4-BE49-F238E27FC236}">
                <a16:creationId xmlns:a16="http://schemas.microsoft.com/office/drawing/2014/main" id="{0D09ACFB-6D66-2BDB-7215-7D2A0C43F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171943"/>
              </p:ext>
            </p:extLst>
          </p:nvPr>
        </p:nvGraphicFramePr>
        <p:xfrm>
          <a:off x="10340596" y="12029836"/>
          <a:ext cx="5907650" cy="42977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2876">
                  <a:extLst>
                    <a:ext uri="{9D8B030D-6E8A-4147-A177-3AD203B41FA5}">
                      <a16:colId xmlns:a16="http://schemas.microsoft.com/office/drawing/2014/main" val="1516232354"/>
                    </a:ext>
                  </a:extLst>
                </a:gridCol>
                <a:gridCol w="1630528">
                  <a:extLst>
                    <a:ext uri="{9D8B030D-6E8A-4147-A177-3AD203B41FA5}">
                      <a16:colId xmlns:a16="http://schemas.microsoft.com/office/drawing/2014/main" val="3833702899"/>
                    </a:ext>
                  </a:extLst>
                </a:gridCol>
                <a:gridCol w="944246">
                  <a:extLst>
                    <a:ext uri="{9D8B030D-6E8A-4147-A177-3AD203B41FA5}">
                      <a16:colId xmlns:a16="http://schemas.microsoft.com/office/drawing/2014/main" val="140547323"/>
                    </a:ext>
                  </a:extLst>
                </a:gridCol>
              </a:tblGrid>
              <a:tr h="532380">
                <a:tc>
                  <a:txBody>
                    <a:bodyPr/>
                    <a:lstStyle/>
                    <a:p>
                      <a:r>
                        <a:rPr lang="en-GB" sz="2800" dirty="0"/>
                        <a:t>Parameter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Value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Unit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8165254"/>
                  </a:ext>
                </a:extLst>
              </a:tr>
              <a:tr h="532380">
                <a:tc>
                  <a:txBody>
                    <a:bodyPr/>
                    <a:lstStyle/>
                    <a:p>
                      <a:r>
                        <a:rPr lang="en-GB" sz="2800" dirty="0"/>
                        <a:t>Injection E</a:t>
                      </a:r>
                      <a:r>
                        <a:rPr lang="en-GB" sz="2800" baseline="-25000" dirty="0"/>
                        <a:t>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10-30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MeV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710380"/>
                  </a:ext>
                </a:extLst>
              </a:tr>
              <a:tr h="532380">
                <a:tc>
                  <a:txBody>
                    <a:bodyPr/>
                    <a:lstStyle/>
                    <a:p>
                      <a:r>
                        <a:rPr lang="en-GB" sz="2800" dirty="0"/>
                        <a:t>Extraction E</a:t>
                      </a:r>
                      <a:r>
                        <a:rPr lang="en-GB" sz="2800" baseline="-25000" dirty="0"/>
                        <a:t>k</a:t>
                      </a:r>
                      <a:r>
                        <a:rPr lang="en-GB" sz="2800" dirty="0"/>
                        <a:t> range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65-250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MeV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39344"/>
                  </a:ext>
                </a:extLst>
              </a:tr>
              <a:tr h="532380">
                <a:tc>
                  <a:txBody>
                    <a:bodyPr/>
                    <a:lstStyle/>
                    <a:p>
                      <a:r>
                        <a:rPr lang="en-GB" sz="2800" dirty="0"/>
                        <a:t>Arc radius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785598"/>
                  </a:ext>
                </a:extLst>
              </a:tr>
              <a:tr h="532380">
                <a:tc>
                  <a:txBody>
                    <a:bodyPr/>
                    <a:lstStyle/>
                    <a:p>
                      <a:r>
                        <a:rPr lang="en-GB" sz="2800" dirty="0"/>
                        <a:t>Machine cycle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500-800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Hz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34721"/>
                  </a:ext>
                </a:extLst>
              </a:tr>
              <a:tr h="571124">
                <a:tc>
                  <a:txBody>
                    <a:bodyPr/>
                    <a:lstStyle/>
                    <a:p>
                      <a:r>
                        <a:rPr lang="en-GB" sz="2800" dirty="0"/>
                        <a:t>Energy gain / turn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30-45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kV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278363"/>
                  </a:ext>
                </a:extLst>
              </a:tr>
              <a:tr h="532380">
                <a:tc>
                  <a:txBody>
                    <a:bodyPr/>
                    <a:lstStyle/>
                    <a:p>
                      <a:r>
                        <a:rPr lang="en-GB" sz="2800" dirty="0"/>
                        <a:t>Treatment charge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nC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499105"/>
                  </a:ext>
                </a:extLst>
              </a:tr>
              <a:tr h="532380">
                <a:tc>
                  <a:txBody>
                    <a:bodyPr/>
                    <a:lstStyle/>
                    <a:p>
                      <a:r>
                        <a:rPr lang="en-GB" sz="2800" dirty="0"/>
                        <a:t>Treatment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/>
                        <a:t>75-250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800" dirty="0"/>
                        <a:t>ms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309453"/>
                  </a:ext>
                </a:extLst>
              </a:tr>
            </a:tbl>
          </a:graphicData>
        </a:graphic>
      </p:graphicFrame>
      <p:grpSp>
        <p:nvGrpSpPr>
          <p:cNvPr id="46" name="Group 45">
            <a:extLst>
              <a:ext uri="{FF2B5EF4-FFF2-40B4-BE49-F238E27FC236}">
                <a16:creationId xmlns:a16="http://schemas.microsoft.com/office/drawing/2014/main" id="{6C42BF38-97FB-FBA4-52B2-180F5D875255}"/>
              </a:ext>
            </a:extLst>
          </p:cNvPr>
          <p:cNvGrpSpPr>
            <a:grpSpLocks noChangeAspect="1"/>
          </p:cNvGrpSpPr>
          <p:nvPr/>
        </p:nvGrpSpPr>
        <p:grpSpPr>
          <a:xfrm>
            <a:off x="2092178" y="23623274"/>
            <a:ext cx="14156068" cy="3232958"/>
            <a:chOff x="-618" y="1700808"/>
            <a:chExt cx="9144618" cy="2088444"/>
          </a:xfrm>
        </p:grpSpPr>
        <p:pic>
          <p:nvPicPr>
            <p:cNvPr id="32" name="Content Placeholder 7">
              <a:extLst>
                <a:ext uri="{FF2B5EF4-FFF2-40B4-BE49-F238E27FC236}">
                  <a16:creationId xmlns:a16="http://schemas.microsoft.com/office/drawing/2014/main" id="{85778F7D-3635-772A-2CDA-7CD17D96F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700808"/>
              <a:ext cx="9144000" cy="2088444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A9C4D8C-9D6A-A0E4-3656-5FCD840EEAD2}"/>
                </a:ext>
              </a:extLst>
            </p:cNvPr>
            <p:cNvSpPr txBox="1"/>
            <p:nvPr/>
          </p:nvSpPr>
          <p:spPr>
            <a:xfrm>
              <a:off x="-618" y="2010034"/>
              <a:ext cx="9156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10MeV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224FD5D-1048-BC01-4505-20D66F9EA629}"/>
                </a:ext>
              </a:extLst>
            </p:cNvPr>
            <p:cNvSpPr txBox="1"/>
            <p:nvPr/>
          </p:nvSpPr>
          <p:spPr>
            <a:xfrm>
              <a:off x="0" y="2768333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250MeV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4F1181A-CD5A-1672-F66C-86853F9995DE}"/>
                </a:ext>
              </a:extLst>
            </p:cNvPr>
            <p:cNvSpPr txBox="1"/>
            <p:nvPr/>
          </p:nvSpPr>
          <p:spPr>
            <a:xfrm>
              <a:off x="1115616" y="2010034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HF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90FF23A-EB2D-EFAB-A65F-37CFE243B7BD}"/>
                </a:ext>
              </a:extLst>
            </p:cNvPr>
            <p:cNvSpPr txBox="1"/>
            <p:nvPr/>
          </p:nvSpPr>
          <p:spPr>
            <a:xfrm>
              <a:off x="7582139" y="1825368"/>
              <a:ext cx="49244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HF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098F3CC-7A4F-0FAF-4A8F-3F3293F6FE0E}"/>
                </a:ext>
              </a:extLst>
            </p:cNvPr>
            <p:cNvSpPr txBox="1"/>
            <p:nvPr/>
          </p:nvSpPr>
          <p:spPr>
            <a:xfrm>
              <a:off x="2699792" y="2147194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F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CB894C7-BBEF-E910-5798-0D16FC6A8FCC}"/>
                </a:ext>
              </a:extLst>
            </p:cNvPr>
            <p:cNvSpPr txBox="1"/>
            <p:nvPr/>
          </p:nvSpPr>
          <p:spPr>
            <a:xfrm>
              <a:off x="4432234" y="2200939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F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14B4760-A806-2328-6AD5-533CC65105C4}"/>
                </a:ext>
              </a:extLst>
            </p:cNvPr>
            <p:cNvSpPr txBox="1"/>
            <p:nvPr/>
          </p:nvSpPr>
          <p:spPr>
            <a:xfrm>
              <a:off x="6186991" y="2080406"/>
              <a:ext cx="3257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F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9F1CEBF-FF8A-0C06-B873-859ED39C972B}"/>
                </a:ext>
              </a:extLst>
            </p:cNvPr>
            <p:cNvSpPr txBox="1"/>
            <p:nvPr/>
          </p:nvSpPr>
          <p:spPr>
            <a:xfrm>
              <a:off x="1864739" y="2080406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D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F8F77D5C-C6B9-B179-663C-5C2CA0BBFA57}"/>
                </a:ext>
              </a:extLst>
            </p:cNvPr>
            <p:cNvSpPr txBox="1"/>
            <p:nvPr/>
          </p:nvSpPr>
          <p:spPr>
            <a:xfrm>
              <a:off x="3561967" y="2194700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D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5C15A47-3E36-C9F4-6FCC-E8C9AD3FEEFD}"/>
                </a:ext>
              </a:extLst>
            </p:cNvPr>
            <p:cNvSpPr txBox="1"/>
            <p:nvPr/>
          </p:nvSpPr>
          <p:spPr>
            <a:xfrm>
              <a:off x="5289114" y="2147194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D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B93FB009-6D97-B5E9-9DD5-9C9EFA88B079}"/>
                </a:ext>
              </a:extLst>
            </p:cNvPr>
            <p:cNvSpPr txBox="1"/>
            <p:nvPr/>
          </p:nvSpPr>
          <p:spPr>
            <a:xfrm>
              <a:off x="7036507" y="1962528"/>
              <a:ext cx="3513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800" dirty="0"/>
                <a:t>D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C5315A1-2AA2-96A3-A8B3-0B38D39F15C2}"/>
                </a:ext>
              </a:extLst>
            </p:cNvPr>
            <p:cNvSpPr txBox="1"/>
            <p:nvPr/>
          </p:nvSpPr>
          <p:spPr>
            <a:xfrm>
              <a:off x="8136748" y="3468273"/>
              <a:ext cx="874533" cy="2671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1"/>
                  </a:solidFill>
                </a:rPr>
                <a:t>10cm grid</a:t>
              </a:r>
            </a:p>
          </p:txBody>
        </p:sp>
      </p:grpSp>
      <p:pic>
        <p:nvPicPr>
          <p:cNvPr id="47" name="Content Placeholder 7" descr="A picture containing text, accessory&#10;&#10;AI-generated content may be incorrect.">
            <a:extLst>
              <a:ext uri="{FF2B5EF4-FFF2-40B4-BE49-F238E27FC236}">
                <a16:creationId xmlns:a16="http://schemas.microsoft.com/office/drawing/2014/main" id="{FA17F25B-2C3A-A948-9610-277D37EC2E0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246" y="19006124"/>
            <a:ext cx="9144000" cy="3300983"/>
          </a:xfrm>
          <a:prstGeom prst="rect">
            <a:avLst/>
          </a:prstGeom>
        </p:spPr>
      </p:pic>
      <p:pic>
        <p:nvPicPr>
          <p:cNvPr id="48" name="Content Placeholder 7" descr="A picture containing indoor, dirty, worktable, cluttered&#10;&#10;AI-generated content may be incorrect.">
            <a:extLst>
              <a:ext uri="{FF2B5EF4-FFF2-40B4-BE49-F238E27FC236}">
                <a16:creationId xmlns:a16="http://schemas.microsoft.com/office/drawing/2014/main" id="{38F8BAE5-AC9B-4B22-1E3F-F2794F0A408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0" t="8328" r="36514"/>
          <a:stretch>
            <a:fillRect/>
          </a:stretch>
        </p:blipFill>
        <p:spPr>
          <a:xfrm rot="5400000">
            <a:off x="3878464" y="27087050"/>
            <a:ext cx="4402412" cy="7864860"/>
          </a:xfrm>
          <a:prstGeom prst="rect">
            <a:avLst/>
          </a:prstGeom>
        </p:spPr>
      </p:pic>
      <p:pic>
        <p:nvPicPr>
          <p:cNvPr id="50" name="Content Placeholder 7" descr="A picture containing blur, light, stove&#10;&#10;AI-generated content may be incorrect.">
            <a:extLst>
              <a:ext uri="{FF2B5EF4-FFF2-40B4-BE49-F238E27FC236}">
                <a16:creationId xmlns:a16="http://schemas.microsoft.com/office/drawing/2014/main" id="{5C2A4F2E-E47C-76B9-E514-3C07E4F716A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8364" y="28825896"/>
            <a:ext cx="5869882" cy="4402412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A4D0E34D-DA38-0E89-345C-43336F045CD9}"/>
              </a:ext>
            </a:extLst>
          </p:cNvPr>
          <p:cNvGrpSpPr/>
          <p:nvPr/>
        </p:nvGrpSpPr>
        <p:grpSpPr>
          <a:xfrm>
            <a:off x="1638126" y="33933025"/>
            <a:ext cx="8666310" cy="5534252"/>
            <a:chOff x="-16545" y="894928"/>
            <a:chExt cx="8591377" cy="5486400"/>
          </a:xfrm>
        </p:grpSpPr>
        <p:pic>
          <p:nvPicPr>
            <p:cNvPr id="51" name="Content Placeholder 7">
              <a:extLst>
                <a:ext uri="{FF2B5EF4-FFF2-40B4-BE49-F238E27FC236}">
                  <a16:creationId xmlns:a16="http://schemas.microsoft.com/office/drawing/2014/main" id="{29FE179E-F6D3-E553-AB6D-8E32672607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3373" b="23373"/>
            <a:stretch>
              <a:fillRect/>
            </a:stretch>
          </p:blipFill>
          <p:spPr>
            <a:xfrm>
              <a:off x="1259632" y="894928"/>
              <a:ext cx="3657600" cy="2743200"/>
            </a:xfrm>
            <a:prstGeom prst="rect">
              <a:avLst/>
            </a:prstGeom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D42FB9BC-A61C-D277-93D7-D3DCD65288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7232" y="894928"/>
              <a:ext cx="3657600" cy="2743200"/>
            </a:xfrm>
            <a:prstGeom prst="rect">
              <a:avLst/>
            </a:prstGeom>
          </p:spPr>
        </p:pic>
        <p:pic>
          <p:nvPicPr>
            <p:cNvPr id="53" name="Picture 52" descr="A picture containing text, indoor&#10;&#10;AI-generated content may be incorrect.">
              <a:extLst>
                <a:ext uri="{FF2B5EF4-FFF2-40B4-BE49-F238E27FC236}">
                  <a16:creationId xmlns:a16="http://schemas.microsoft.com/office/drawing/2014/main" id="{84D53AD5-9660-28E4-02CB-94D4786D1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9632" y="3638128"/>
              <a:ext cx="3657600" cy="2743200"/>
            </a:xfrm>
            <a:prstGeom prst="rect">
              <a:avLst/>
            </a:prstGeom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D809A742-706F-5A58-792A-38F67E329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815" b="22815"/>
            <a:stretch>
              <a:fillRect/>
            </a:stretch>
          </p:blipFill>
          <p:spPr>
            <a:xfrm>
              <a:off x="4917232" y="3638128"/>
              <a:ext cx="3657600" cy="2743200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E65FC69-A7C3-71FE-C755-63CF76ED28EA}"/>
                </a:ext>
              </a:extLst>
            </p:cNvPr>
            <p:cNvSpPr txBox="1"/>
            <p:nvPr/>
          </p:nvSpPr>
          <p:spPr>
            <a:xfrm>
              <a:off x="61201" y="2101531"/>
              <a:ext cx="1125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1"/>
                  </a:solidFill>
                </a:rPr>
                <a:t>Beam in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4BE59FD6-7BDF-DC44-616A-72C5F47E7498}"/>
                </a:ext>
              </a:extLst>
            </p:cNvPr>
            <p:cNvSpPr txBox="1"/>
            <p:nvPr/>
          </p:nvSpPr>
          <p:spPr>
            <a:xfrm>
              <a:off x="-16545" y="4841541"/>
              <a:ext cx="128112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1"/>
                  </a:solidFill>
                </a:rPr>
                <a:t>Beam out</a:t>
              </a:r>
            </a:p>
          </p:txBody>
        </p:sp>
      </p:grpSp>
      <p:pic>
        <p:nvPicPr>
          <p:cNvPr id="62" name="Content Placeholder 7">
            <a:extLst>
              <a:ext uri="{FF2B5EF4-FFF2-40B4-BE49-F238E27FC236}">
                <a16:creationId xmlns:a16="http://schemas.microsoft.com/office/drawing/2014/main" id="{DD2BCD79-A5B8-C032-7F3D-D4421AA7B16A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849632" y="8524133"/>
            <a:ext cx="4572000" cy="3316310"/>
          </a:xfrm>
          <a:prstGeom prst="rect">
            <a:avLst/>
          </a:prstGeom>
        </p:spPr>
      </p:pic>
      <p:grpSp>
        <p:nvGrpSpPr>
          <p:cNvPr id="86" name="Group 85">
            <a:extLst>
              <a:ext uri="{FF2B5EF4-FFF2-40B4-BE49-F238E27FC236}">
                <a16:creationId xmlns:a16="http://schemas.microsoft.com/office/drawing/2014/main" id="{E323A410-F8A2-6294-BD9E-1BB4B4DCE8E3}"/>
              </a:ext>
            </a:extLst>
          </p:cNvPr>
          <p:cNvGrpSpPr>
            <a:grpSpLocks noChangeAspect="1"/>
          </p:cNvGrpSpPr>
          <p:nvPr/>
        </p:nvGrpSpPr>
        <p:grpSpPr>
          <a:xfrm>
            <a:off x="17502936" y="26442996"/>
            <a:ext cx="6647553" cy="4572000"/>
            <a:chOff x="971786" y="1133856"/>
            <a:chExt cx="7591505" cy="5221224"/>
          </a:xfrm>
        </p:grpSpPr>
        <p:pic>
          <p:nvPicPr>
            <p:cNvPr id="81" name="Content Placeholder 7">
              <a:extLst>
                <a:ext uri="{FF2B5EF4-FFF2-40B4-BE49-F238E27FC236}">
                  <a16:creationId xmlns:a16="http://schemas.microsoft.com/office/drawing/2014/main" id="{B1A65CBF-C14F-AC20-9491-C4A69254F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71786" y="1133856"/>
              <a:ext cx="7198192" cy="5221224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9DA6620-06FB-DF6B-B4E6-4B66E89AF9CB}"/>
                </a:ext>
              </a:extLst>
            </p:cNvPr>
            <p:cNvSpPr txBox="1"/>
            <p:nvPr/>
          </p:nvSpPr>
          <p:spPr>
            <a:xfrm>
              <a:off x="6181277" y="4820820"/>
              <a:ext cx="2382014" cy="1159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>
                  <a:solidFill>
                    <a:schemeClr val="accent1"/>
                  </a:solidFill>
                </a:rPr>
                <a:t>For N = 500 ions</a:t>
              </a:r>
            </a:p>
            <a:p>
              <a:r>
                <a:rPr lang="en-GB" sz="2000" dirty="0">
                  <a:solidFill>
                    <a:schemeClr val="accent1"/>
                  </a:solidFill>
                  <a:latin typeface="Symbol" panose="05050102010706020507" pitchFamily="18" charset="2"/>
                </a:rPr>
                <a:t>s</a:t>
              </a:r>
              <a:r>
                <a:rPr lang="en-GB" sz="2000" baseline="-25000" dirty="0">
                  <a:solidFill>
                    <a:schemeClr val="accent1"/>
                  </a:solidFill>
                </a:rPr>
                <a:t>p</a:t>
              </a:r>
              <a:r>
                <a:rPr lang="en-GB" sz="2000" dirty="0">
                  <a:solidFill>
                    <a:schemeClr val="accent1"/>
                  </a:solidFill>
                </a:rPr>
                <a:t>/p = </a:t>
              </a:r>
              <a:r>
                <a:rPr lang="en-GB" sz="2000" dirty="0">
                  <a:solidFill>
                    <a:schemeClr val="accent1"/>
                  </a:solidFill>
                  <a:latin typeface="Symbol" panose="05050102010706020507" pitchFamily="18" charset="2"/>
                </a:rPr>
                <a:t>s</a:t>
              </a:r>
              <a:r>
                <a:rPr lang="en-GB" sz="2000" baseline="30000" dirty="0">
                  <a:solidFill>
                    <a:schemeClr val="accent1"/>
                  </a:solidFill>
                </a:rPr>
                <a:t>*</a:t>
              </a:r>
              <a:r>
                <a:rPr lang="en-GB" sz="2000" baseline="-25000" dirty="0">
                  <a:solidFill>
                    <a:schemeClr val="accent1"/>
                  </a:solidFill>
                  <a:latin typeface="Symbol" panose="05050102010706020507" pitchFamily="18" charset="2"/>
                </a:rPr>
                <a:t>q</a:t>
              </a:r>
              <a:r>
                <a:rPr lang="en-GB" sz="2000" dirty="0">
                  <a:solidFill>
                    <a:schemeClr val="accent1"/>
                  </a:solidFill>
                </a:rPr>
                <a:t> = 0.02</a:t>
              </a:r>
            </a:p>
            <a:p>
              <a:r>
                <a:rPr lang="en-GB" sz="2000" dirty="0">
                  <a:solidFill>
                    <a:schemeClr val="accent1"/>
                  </a:solidFill>
                  <a:latin typeface="Symbol" panose="05050102010706020507" pitchFamily="18" charset="2"/>
                </a:rPr>
                <a:t>e</a:t>
              </a:r>
              <a:r>
                <a:rPr lang="en-GB" sz="2000" baseline="-25000" dirty="0">
                  <a:solidFill>
                    <a:schemeClr val="accent1"/>
                  </a:solidFill>
                </a:rPr>
                <a:t>L</a:t>
              </a:r>
              <a:r>
                <a:rPr lang="en-GB" sz="2000" dirty="0">
                  <a:solidFill>
                    <a:schemeClr val="accent1"/>
                  </a:solidFill>
                </a:rPr>
                <a:t> = 1.9</a:t>
              </a:r>
              <a:r>
                <a:rPr lang="en-GB" sz="2000" dirty="0">
                  <a:solidFill>
                    <a:schemeClr val="accent1"/>
                  </a:solidFill>
                  <a:latin typeface="Symbol" panose="05050102010706020507" pitchFamily="18" charset="2"/>
                </a:rPr>
                <a:t>e</a:t>
              </a:r>
              <a:r>
                <a:rPr lang="en-GB" sz="2000" baseline="-25000" dirty="0">
                  <a:solidFill>
                    <a:schemeClr val="accent1"/>
                  </a:solidFill>
                </a:rPr>
                <a:t>T</a:t>
              </a:r>
              <a:endParaRPr lang="en-US" sz="2000" baseline="-25000" dirty="0">
                <a:solidFill>
                  <a:schemeClr val="accent1"/>
                </a:solidFill>
              </a:endParaRPr>
            </a:p>
          </p:txBody>
        </p:sp>
        <p:sp>
          <p:nvSpPr>
            <p:cNvPr id="83" name="Star: 5 Points 82">
              <a:extLst>
                <a:ext uri="{FF2B5EF4-FFF2-40B4-BE49-F238E27FC236}">
                  <a16:creationId xmlns:a16="http://schemas.microsoft.com/office/drawing/2014/main" id="{1ABFF99C-3C13-38B3-5ED4-DF1352175F8C}"/>
                </a:ext>
              </a:extLst>
            </p:cNvPr>
            <p:cNvSpPr/>
            <p:nvPr/>
          </p:nvSpPr>
          <p:spPr>
            <a:xfrm>
              <a:off x="5415344" y="1580542"/>
              <a:ext cx="182880" cy="182880"/>
            </a:xfrm>
            <a:prstGeom prst="star5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1721430-AE28-DA37-378B-FD00CB2D1A62}"/>
                </a:ext>
              </a:extLst>
            </p:cNvPr>
            <p:cNvSpPr txBox="1"/>
            <p:nvPr/>
          </p:nvSpPr>
          <p:spPr>
            <a:xfrm>
              <a:off x="6019800" y="1526437"/>
              <a:ext cx="20152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chemeClr val="accent5"/>
                  </a:solidFill>
                </a:rPr>
                <a:t>Nuclear density 2.5e17</a:t>
              </a:r>
              <a:endParaRPr lang="en-US" sz="1400" dirty="0">
                <a:solidFill>
                  <a:schemeClr val="accent5"/>
                </a:solidFill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338ED55-411C-CB44-A085-BC08C3D17A2F}"/>
                </a:ext>
              </a:extLst>
            </p:cNvPr>
            <p:cNvSpPr txBox="1"/>
            <p:nvPr/>
          </p:nvSpPr>
          <p:spPr>
            <a:xfrm>
              <a:off x="4444370" y="3780140"/>
              <a:ext cx="100354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solidFill>
                    <a:schemeClr val="accent2"/>
                  </a:solidFill>
                </a:rPr>
                <a:t>Water 1e3</a:t>
              </a:r>
              <a:endParaRPr lang="en-US" sz="14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89" name="Picture 88">
            <a:extLst>
              <a:ext uri="{FF2B5EF4-FFF2-40B4-BE49-F238E27FC236}">
                <a16:creationId xmlns:a16="http://schemas.microsoft.com/office/drawing/2014/main" id="{2D1B57DB-0446-5192-3313-447E750E1A60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t="7618"/>
          <a:stretch>
            <a:fillRect/>
          </a:stretch>
        </p:blipFill>
        <p:spPr>
          <a:xfrm>
            <a:off x="24555221" y="30966366"/>
            <a:ext cx="3431308" cy="2377440"/>
          </a:xfrm>
          <a:prstGeom prst="rect">
            <a:avLst/>
          </a:prstGeom>
        </p:spPr>
      </p:pic>
      <p:pic>
        <p:nvPicPr>
          <p:cNvPr id="91" name="Picture 90">
            <a:extLst>
              <a:ext uri="{FF2B5EF4-FFF2-40B4-BE49-F238E27FC236}">
                <a16:creationId xmlns:a16="http://schemas.microsoft.com/office/drawing/2014/main" id="{D56566E2-D28A-B88F-6DD4-1E9ECE06CD0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4395439" y="26308180"/>
            <a:ext cx="7161545" cy="4572000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FF5D16F9-DE97-85AB-6FCC-F16991A981AE}"/>
              </a:ext>
            </a:extLst>
          </p:cNvPr>
          <p:cNvSpPr txBox="1"/>
          <p:nvPr/>
        </p:nvSpPr>
        <p:spPr>
          <a:xfrm>
            <a:off x="2092178" y="5201979"/>
            <a:ext cx="114375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2"/>
                </a:solidFill>
              </a:rPr>
              <a:t>LDRD 22-013 (Type B) High-Gradient Permanent Magnets for Emerging Accelerator Applications</a:t>
            </a:r>
          </a:p>
          <a:p>
            <a:r>
              <a:rPr lang="en-GB" sz="2000" dirty="0">
                <a:solidFill>
                  <a:schemeClr val="accent2"/>
                </a:solidFill>
              </a:rPr>
              <a:t>LDRD 24-010 (Type B) Section of Fast-Cycling FFA Synchrotron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6675BE62-9EDA-9C4F-179E-728D00BD390E}"/>
              </a:ext>
            </a:extLst>
          </p:cNvPr>
          <p:cNvSpPr txBox="1"/>
          <p:nvPr/>
        </p:nvSpPr>
        <p:spPr>
          <a:xfrm>
            <a:off x="17387372" y="5201979"/>
            <a:ext cx="1374794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accent2"/>
                </a:solidFill>
              </a:rPr>
              <a:t>LDRD 24-006 (Type B) Ion trap test stand and laser cooling studies of ultra-low emittance bunches for high luminosity</a:t>
            </a:r>
          </a:p>
          <a:p>
            <a:r>
              <a:rPr lang="en-GB" sz="2000" dirty="0">
                <a:solidFill>
                  <a:schemeClr val="accent2"/>
                </a:solidFill>
              </a:rPr>
              <a:t>LDRD 26-055 (Type C) Laser System for Doppler Ion Cooling</a:t>
            </a:r>
          </a:p>
        </p:txBody>
      </p:sp>
      <p:pic>
        <p:nvPicPr>
          <p:cNvPr id="98" name="Picture 97">
            <a:extLst>
              <a:ext uri="{FF2B5EF4-FFF2-40B4-BE49-F238E27FC236}">
                <a16:creationId xmlns:a16="http://schemas.microsoft.com/office/drawing/2014/main" id="{E0D5175A-0C70-991B-C2C7-034B6DEADDA1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21309654" y="36359106"/>
            <a:ext cx="3657600" cy="27432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4CD86C8D-045C-8575-18DB-7F72FD6BFD74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7425352" y="36359106"/>
            <a:ext cx="3657600" cy="2743200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DCC5D115-B906-41F9-B053-EEE0E2C95B91}"/>
              </a:ext>
            </a:extLst>
          </p:cNvPr>
          <p:cNvPicPr>
            <a:picLocks noChangeAspect="1"/>
          </p:cNvPicPr>
          <p:nvPr/>
        </p:nvPicPr>
        <p:blipFill>
          <a:blip r:embed="rId22"/>
          <a:srcRect l="11906" r="13238"/>
          <a:stretch>
            <a:fillRect/>
          </a:stretch>
        </p:blipFill>
        <p:spPr>
          <a:xfrm>
            <a:off x="29078259" y="36359106"/>
            <a:ext cx="2737955" cy="2743200"/>
          </a:xfrm>
          <a:prstGeom prst="rect">
            <a:avLst/>
          </a:prstGeom>
        </p:spPr>
      </p:pic>
      <p:pic>
        <p:nvPicPr>
          <p:cNvPr id="110" name="Picture 109">
            <a:extLst>
              <a:ext uri="{FF2B5EF4-FFF2-40B4-BE49-F238E27FC236}">
                <a16:creationId xmlns:a16="http://schemas.microsoft.com/office/drawing/2014/main" id="{FB0C534C-A043-3AB6-19D4-8ABCBACC533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25193956" y="36359106"/>
            <a:ext cx="3657600" cy="2743200"/>
          </a:xfrm>
          <a:prstGeom prst="rect">
            <a:avLst/>
          </a:prstGeom>
        </p:spPr>
      </p:pic>
      <p:pic>
        <p:nvPicPr>
          <p:cNvPr id="112" name="Picture 111">
            <a:extLst>
              <a:ext uri="{FF2B5EF4-FFF2-40B4-BE49-F238E27FC236}">
                <a16:creationId xmlns:a16="http://schemas.microsoft.com/office/drawing/2014/main" id="{C9E0122A-AE8D-BB02-A0E9-335A3B39736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7510962" y="10361833"/>
            <a:ext cx="9144000" cy="13509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B5D758-AD7D-599E-4DC9-156ABB7D42AB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092178" y="18971521"/>
            <a:ext cx="4700534" cy="341285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79AD508-5B2D-3D23-88DA-2B4205A0BB38}"/>
              </a:ext>
            </a:extLst>
          </p:cNvPr>
          <p:cNvSpPr txBox="1"/>
          <p:nvPr/>
        </p:nvSpPr>
        <p:spPr>
          <a:xfrm>
            <a:off x="7489066" y="13024617"/>
            <a:ext cx="26780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Example layout at Stony Brook Hospital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F4066E1-11DF-1EC4-F025-0F0AABF51FB8}"/>
              </a:ext>
            </a:extLst>
          </p:cNvPr>
          <p:cNvSpPr txBox="1"/>
          <p:nvPr/>
        </p:nvSpPr>
        <p:spPr>
          <a:xfrm>
            <a:off x="8944742" y="21851564"/>
            <a:ext cx="1395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1cm grid</a:t>
            </a:r>
          </a:p>
        </p:txBody>
      </p:sp>
      <p:pic>
        <p:nvPicPr>
          <p:cNvPr id="25" name="Graphic 24" descr="Confused person with solid fill">
            <a:extLst>
              <a:ext uri="{FF2B5EF4-FFF2-40B4-BE49-F238E27FC236}">
                <a16:creationId xmlns:a16="http://schemas.microsoft.com/office/drawing/2014/main" id="{6BF1A7EE-9836-09F4-06E8-EEA23B798B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 rot="5400000">
            <a:off x="9397557" y="15651627"/>
            <a:ext cx="490223" cy="4902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0093DD5-E57D-C83D-B799-5B3DA9AD383C}"/>
              </a:ext>
            </a:extLst>
          </p:cNvPr>
          <p:cNvSpPr txBox="1"/>
          <p:nvPr/>
        </p:nvSpPr>
        <p:spPr>
          <a:xfrm>
            <a:off x="11198690" y="32643370"/>
            <a:ext cx="4191462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View through the magnet apertures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44710995-1E19-2479-BB4D-3F949649507B}"/>
              </a:ext>
            </a:extLst>
          </p:cNvPr>
          <p:cNvSpPr txBox="1"/>
          <p:nvPr/>
        </p:nvSpPr>
        <p:spPr>
          <a:xfrm>
            <a:off x="10552768" y="33837638"/>
            <a:ext cx="57174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Composite image of the 12 input beams from 10MeV (left) to 250MeV (right) at both facilities.</a:t>
            </a:r>
          </a:p>
          <a:p>
            <a:pPr algn="just"/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Lower plots show ellipses fitted to the output beams.</a:t>
            </a:r>
            <a:endParaRPr lang="en-GB" sz="3600" dirty="0">
              <a:solidFill>
                <a:srgbClr val="000000"/>
              </a:solidFill>
              <a:latin typeface="Arial" panose="020B0604020202020204"/>
            </a:endParaRPr>
          </a:p>
        </p:txBody>
      </p:sp>
      <p:pic>
        <p:nvPicPr>
          <p:cNvPr id="67" name="Content Placeholder 7" descr="A picture containing text, electronics&#10;&#10;AI-generated content may be incorrect.">
            <a:extLst>
              <a:ext uri="{FF2B5EF4-FFF2-40B4-BE49-F238E27FC236}">
                <a16:creationId xmlns:a16="http://schemas.microsoft.com/office/drawing/2014/main" id="{31301CE5-95E3-38AC-AA9B-3F18D9CF61A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63091" y="37273038"/>
            <a:ext cx="2885155" cy="2189937"/>
          </a:xfrm>
          <a:prstGeom prst="rect">
            <a:avLst/>
          </a:prstGeom>
        </p:spPr>
      </p:pic>
      <p:pic>
        <p:nvPicPr>
          <p:cNvPr id="69" name="Picture 68" descr="A picture containing text, light, dark&#10;&#10;AI-generated content may be incorrect.">
            <a:extLst>
              <a:ext uri="{FF2B5EF4-FFF2-40B4-BE49-F238E27FC236}">
                <a16:creationId xmlns:a16="http://schemas.microsoft.com/office/drawing/2014/main" id="{E23997AD-5C6E-AE24-852A-1921B062ADBA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355" b="23740"/>
          <a:stretch>
            <a:fillRect/>
          </a:stretch>
        </p:blipFill>
        <p:spPr>
          <a:xfrm>
            <a:off x="10477484" y="37273037"/>
            <a:ext cx="2743200" cy="2189937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98A682C4-51E2-0BF1-C5E5-0024A8CEC69F}"/>
              </a:ext>
            </a:extLst>
          </p:cNvPr>
          <p:cNvSpPr txBox="1"/>
          <p:nvPr/>
        </p:nvSpPr>
        <p:spPr>
          <a:xfrm>
            <a:off x="11268716" y="39515993"/>
            <a:ext cx="11607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Tandem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A72C80B3-E029-D576-58CE-EB6A4FFAD081}"/>
              </a:ext>
            </a:extLst>
          </p:cNvPr>
          <p:cNvSpPr txBox="1"/>
          <p:nvPr/>
        </p:nvSpPr>
        <p:spPr>
          <a:xfrm>
            <a:off x="14371441" y="39512021"/>
            <a:ext cx="868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NSRL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9B6D908A-9E11-4A9B-990A-D50E872218C2}"/>
              </a:ext>
            </a:extLst>
          </p:cNvPr>
          <p:cNvSpPr txBox="1"/>
          <p:nvPr/>
        </p:nvSpPr>
        <p:spPr>
          <a:xfrm>
            <a:off x="17257678" y="8597804"/>
            <a:ext cx="9453266" cy="1588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90000"/>
              </a:lnSpc>
            </a:pPr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Laser Doppler cooling can cool ion bunches into solid “Coulomb crystals”, for example this simulated Ca</a:t>
            </a:r>
            <a:r>
              <a:rPr lang="en-US" sz="3600" baseline="30000" dirty="0">
                <a:solidFill>
                  <a:srgbClr val="000000"/>
                </a:solidFill>
                <a:latin typeface="Arial" panose="020B0604020202020204"/>
              </a:rPr>
              <a:t>+</a:t>
            </a:r>
            <a:r>
              <a:rPr lang="en-US" sz="3600" dirty="0">
                <a:solidFill>
                  <a:srgbClr val="000000"/>
                </a:solidFill>
                <a:latin typeface="Arial" panose="020B0604020202020204"/>
              </a:rPr>
              <a:t> crystal at 2mK temperature.</a:t>
            </a:r>
            <a:endParaRPr lang="en-GB" sz="360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5030140-F706-EFC8-949F-AC4FBD8841B4}"/>
              </a:ext>
            </a:extLst>
          </p:cNvPr>
          <p:cNvSpPr/>
          <p:nvPr/>
        </p:nvSpPr>
        <p:spPr>
          <a:xfrm>
            <a:off x="22056707" y="11428278"/>
            <a:ext cx="3273552" cy="1104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7F622EA-4370-B441-F715-AB0F0E9783D8}"/>
              </a:ext>
            </a:extLst>
          </p:cNvPr>
          <p:cNvSpPr txBox="1"/>
          <p:nvPr/>
        </p:nvSpPr>
        <p:spPr>
          <a:xfrm>
            <a:off x="25330259" y="11283469"/>
            <a:ext cx="7537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solidFill>
                  <a:schemeClr val="accent1"/>
                </a:solidFill>
              </a:rPr>
              <a:t>1mm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A6A2D49-67E6-0F33-2942-B5A96476560C}"/>
              </a:ext>
            </a:extLst>
          </p:cNvPr>
          <p:cNvSpPr txBox="1"/>
          <p:nvPr/>
        </p:nvSpPr>
        <p:spPr>
          <a:xfrm>
            <a:off x="26921564" y="19557669"/>
            <a:ext cx="5062098" cy="2503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000" dirty="0">
                <a:solidFill>
                  <a:schemeClr val="accent1"/>
                </a:solidFill>
              </a:rPr>
              <a:t>Left: magnetic field model of the Booster.</a:t>
            </a:r>
          </a:p>
          <a:p>
            <a:pPr>
              <a:spcAft>
                <a:spcPts val="1000"/>
              </a:spcAft>
            </a:pPr>
            <a:r>
              <a:rPr lang="en-GB" sz="2000" dirty="0">
                <a:solidFill>
                  <a:schemeClr val="accent1"/>
                </a:solidFill>
              </a:rPr>
              <a:t>Center: bunch sizes and correlations in one Booster “superperiod” (1/6 of a </a:t>
            </a:r>
            <a:r>
              <a:rPr lang="en-GB" sz="2000">
                <a:solidFill>
                  <a:schemeClr val="accent1"/>
                </a:solidFill>
              </a:rPr>
              <a:t>turn).</a:t>
            </a:r>
            <a:endParaRPr lang="en-GB" sz="2000" dirty="0">
              <a:solidFill>
                <a:schemeClr val="accent1"/>
              </a:solidFill>
            </a:endParaRPr>
          </a:p>
          <a:p>
            <a:pPr>
              <a:spcAft>
                <a:spcPts val="1000"/>
              </a:spcAft>
            </a:pPr>
            <a:r>
              <a:rPr lang="en-GB" sz="2000" dirty="0">
                <a:solidFill>
                  <a:schemeClr val="accent1"/>
                </a:solidFill>
              </a:rPr>
              <a:t>Below: a non-crystalline bunch in the same accelerator setting also spontaneously forms into circular solitons under the space charge “vortex effect”.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E704279-7A54-3E4D-D6C2-9F9B97FBB28F}"/>
              </a:ext>
            </a:extLst>
          </p:cNvPr>
          <p:cNvSpPr txBox="1"/>
          <p:nvPr/>
        </p:nvSpPr>
        <p:spPr>
          <a:xfrm>
            <a:off x="17733359" y="31048500"/>
            <a:ext cx="6651920" cy="21954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000"/>
              </a:spcAft>
            </a:pPr>
            <a:r>
              <a:rPr lang="en-GB" sz="2000" dirty="0">
                <a:solidFill>
                  <a:schemeClr val="accent1"/>
                </a:solidFill>
              </a:rPr>
              <a:t>Above: focal density achievable as a function of beam </a:t>
            </a:r>
            <a:r>
              <a:rPr lang="en-GB" sz="2000">
                <a:solidFill>
                  <a:schemeClr val="accent1"/>
                </a:solidFill>
              </a:rPr>
              <a:t>kinetic energy.</a:t>
            </a:r>
            <a:endParaRPr lang="en-GB" sz="2000" dirty="0">
              <a:solidFill>
                <a:schemeClr val="accent1"/>
              </a:solidFill>
            </a:endParaRPr>
          </a:p>
          <a:p>
            <a:pPr>
              <a:spcAft>
                <a:spcPts val="1000"/>
              </a:spcAft>
            </a:pPr>
            <a:r>
              <a:rPr lang="en-GB" sz="2000">
                <a:solidFill>
                  <a:schemeClr val="accent1"/>
                </a:solidFill>
              </a:rPr>
              <a:t>Near right: generalized focusing beamline that makes a 3D aberration-free focus with 166 optimized parameters.</a:t>
            </a:r>
          </a:p>
          <a:p>
            <a:pPr>
              <a:spcAft>
                <a:spcPts val="1000"/>
              </a:spcAft>
            </a:pPr>
            <a:r>
              <a:rPr lang="en-GB" sz="2000">
                <a:solidFill>
                  <a:schemeClr val="accent1"/>
                </a:solidFill>
              </a:rPr>
              <a:t>Far </a:t>
            </a:r>
            <a:r>
              <a:rPr lang="en-GB" sz="2000" dirty="0">
                <a:solidFill>
                  <a:schemeClr val="accent1"/>
                </a:solidFill>
              </a:rPr>
              <a:t>right: 500 Ca</a:t>
            </a:r>
            <a:r>
              <a:rPr lang="en-GB" sz="2000" baseline="30000" dirty="0">
                <a:solidFill>
                  <a:schemeClr val="accent1"/>
                </a:solidFill>
              </a:rPr>
              <a:t>+</a:t>
            </a:r>
            <a:r>
              <a:rPr lang="en-GB" sz="2000" dirty="0">
                <a:solidFill>
                  <a:schemeClr val="accent1"/>
                </a:solidFill>
              </a:rPr>
              <a:t> nuclei shown to scale at the 1TeV/u nuclear density focus (long due to relativistic </a:t>
            </a:r>
            <a:r>
              <a:rPr lang="en-GB" sz="2000">
                <a:solidFill>
                  <a:schemeClr val="accent1"/>
                </a:solidFill>
              </a:rPr>
              <a:t>effects).</a:t>
            </a:r>
            <a:endParaRPr lang="en-GB" sz="2000" dirty="0">
              <a:solidFill>
                <a:schemeClr val="accent1"/>
              </a:solidFill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124F20C-7EFC-8C02-B895-74B1D2B8BE5C}"/>
              </a:ext>
            </a:extLst>
          </p:cNvPr>
          <p:cNvGrpSpPr/>
          <p:nvPr/>
        </p:nvGrpSpPr>
        <p:grpSpPr>
          <a:xfrm>
            <a:off x="28226387" y="30966366"/>
            <a:ext cx="3386451" cy="2377440"/>
            <a:chOff x="24578947" y="30966366"/>
            <a:chExt cx="3386451" cy="2377440"/>
          </a:xfrm>
        </p:grpSpPr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9A4B4431-3B7E-2BE5-716A-24357C8A5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24578947" y="30966366"/>
              <a:ext cx="3386451" cy="2377440"/>
            </a:xfrm>
            <a:prstGeom prst="rect">
              <a:avLst/>
            </a:prstGeom>
          </p:spPr>
        </p:pic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7CFF3D02-BDE6-E973-E323-EE3E4B4B5F4C}"/>
                </a:ext>
              </a:extLst>
            </p:cNvPr>
            <p:cNvSpPr/>
            <p:nvPr/>
          </p:nvSpPr>
          <p:spPr>
            <a:xfrm>
              <a:off x="26684127" y="33088504"/>
              <a:ext cx="516080" cy="1104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3E808F4A-18FA-264A-C28D-46266E309DA8}"/>
                </a:ext>
              </a:extLst>
            </p:cNvPr>
            <p:cNvSpPr txBox="1"/>
            <p:nvPr/>
          </p:nvSpPr>
          <p:spPr>
            <a:xfrm>
              <a:off x="25930395" y="32943696"/>
              <a:ext cx="75373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>
                  <a:solidFill>
                    <a:schemeClr val="accent1"/>
                  </a:solidFill>
                </a:rPr>
                <a:t>10fm</a:t>
              </a:r>
              <a:endParaRPr lang="en-GB" sz="2000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4422A913-3F09-3BB0-C139-73275BE670E7}"/>
              </a:ext>
            </a:extLst>
          </p:cNvPr>
          <p:cNvSpPr txBox="1"/>
          <p:nvPr/>
        </p:nvSpPr>
        <p:spPr>
          <a:xfrm>
            <a:off x="17961064" y="39191713"/>
            <a:ext cx="25826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1"/>
                </a:solidFill>
              </a:rPr>
              <a:t>Vacuum chamber, turbopump and racks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22A42B8-727D-C789-7D68-7EEFDC2C5ADE}"/>
              </a:ext>
            </a:extLst>
          </p:cNvPr>
          <p:cNvSpPr txBox="1"/>
          <p:nvPr/>
        </p:nvSpPr>
        <p:spPr>
          <a:xfrm>
            <a:off x="21666790" y="39191713"/>
            <a:ext cx="294332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1"/>
                </a:solidFill>
              </a:rPr>
              <a:t>Experimental board with electron gun, ion trap and phosphor screen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8C45831E-8CBA-3F1F-F527-459CB0CF4905}"/>
              </a:ext>
            </a:extLst>
          </p:cNvPr>
          <p:cNvSpPr txBox="1"/>
          <p:nvPr/>
        </p:nvSpPr>
        <p:spPr>
          <a:xfrm>
            <a:off x="25396442" y="39191713"/>
            <a:ext cx="30952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1"/>
                </a:solidFill>
              </a:rPr>
              <a:t>Electrostatic quadrupole Paul type ion trap</a:t>
            </a:r>
            <a:endParaRPr lang="en-GB" sz="2000" dirty="0">
              <a:solidFill>
                <a:schemeClr val="accent1"/>
              </a:solidFill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17932B5B-C2E9-B177-D341-3E0AB33C12CE}"/>
              </a:ext>
            </a:extLst>
          </p:cNvPr>
          <p:cNvSpPr txBox="1"/>
          <p:nvPr/>
        </p:nvSpPr>
        <p:spPr>
          <a:xfrm>
            <a:off x="29016993" y="39191713"/>
            <a:ext cx="28570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chemeClr val="accent1"/>
                </a:solidFill>
              </a:rPr>
              <a:t>Narrow-linewidth lasers at 397 and 866nm for Doppler cooling of Ca</a:t>
            </a:r>
            <a:r>
              <a:rPr lang="en-GB" sz="2000" baseline="30000">
                <a:solidFill>
                  <a:schemeClr val="accent1"/>
                </a:solidFill>
              </a:rPr>
              <a:t>+</a:t>
            </a:r>
            <a:endParaRPr lang="en-GB" sz="2000" baseline="30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362828"/>
      </p:ext>
    </p:extLst>
  </p:cSld>
  <p:clrMapOvr>
    <a:masterClrMapping/>
  </p:clrMapOvr>
</p:sld>
</file>

<file path=ppt/theme/theme1.xml><?xml version="1.0" encoding="utf-8"?>
<a:theme xmlns:a="http://schemas.openxmlformats.org/drawingml/2006/main" name="BNL">
  <a:themeElements>
    <a:clrScheme name="BNL Color Palett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05C78"/>
      </a:accent1>
      <a:accent2>
        <a:srgbClr val="00ADDC"/>
      </a:accent2>
      <a:accent3>
        <a:srgbClr val="B2D33B"/>
      </a:accent3>
      <a:accent4>
        <a:srgbClr val="F68B1F"/>
      </a:accent4>
      <a:accent5>
        <a:srgbClr val="B72467"/>
      </a:accent5>
      <a:accent6>
        <a:srgbClr val="FFCD34"/>
      </a:accent6>
      <a:hlink>
        <a:srgbClr val="4881C3"/>
      </a:hlink>
      <a:folHlink>
        <a:srgbClr val="51499E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7" id="{8B10714B-4546-E04A-9231-EED0293C3D39}" vid="{E0557AEE-CD1B-4D44-AB13-6F81C4376C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bnl_poster_template_36x48_portrait</Template>
  <TotalTime>6156</TotalTime>
  <Words>706</Words>
  <Application>Microsoft Office PowerPoint</Application>
  <PresentationFormat>Custom</PresentationFormat>
  <Paragraphs>135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Symbol</vt:lpstr>
      <vt:lpstr>Wingdings</vt:lpstr>
      <vt:lpstr>BNL</vt:lpstr>
      <vt:lpstr>Advanced Accelerator Research at BNL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Brooks, Stephen</dc:creator>
  <cp:keywords/>
  <dc:description/>
  <cp:lastModifiedBy>Brooks, Stephen</cp:lastModifiedBy>
  <cp:revision>48</cp:revision>
  <cp:lastPrinted>2026-09-10T17:41:25Z</cp:lastPrinted>
  <dcterms:created xsi:type="dcterms:W3CDTF">2026-09-04T17:42:08Z</dcterms:created>
  <dcterms:modified xsi:type="dcterms:W3CDTF">2026-09-10T17:45:56Z</dcterms:modified>
  <cp:category/>
</cp:coreProperties>
</file>