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7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16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36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23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84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55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266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60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13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64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5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65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88FA6-4866-42EA-B4A3-85C84418E487}" type="datetimeFigureOut">
              <a:rPr lang="en-GB" smtClean="0"/>
              <a:t>2015-Mar-05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8415A-4BD4-4F46-92A7-349C25BAF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3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Proximity Correction for Permanent Magnet + Iron Doublets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Stephen Brooks</a:t>
            </a:r>
          </a:p>
          <a:p>
            <a:r>
              <a:rPr lang="en-GB" dirty="0" smtClean="0"/>
              <a:t>2015-Mar-05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095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GB" dirty="0" smtClean="0"/>
              <a:t>Degrees of Freedom, Potentials</a:t>
            </a:r>
            <a:endParaRPr lang="en-GB" dirty="0"/>
          </a:p>
        </p:txBody>
      </p:sp>
      <p:sp>
        <p:nvSpPr>
          <p:cNvPr id="3" name="Freeform 2"/>
          <p:cNvSpPr/>
          <p:nvPr/>
        </p:nvSpPr>
        <p:spPr>
          <a:xfrm>
            <a:off x="1093784" y="1844824"/>
            <a:ext cx="1641021" cy="1690007"/>
          </a:xfrm>
          <a:custGeom>
            <a:avLst/>
            <a:gdLst>
              <a:gd name="connsiteX0" fmla="*/ 0 w 1641021"/>
              <a:gd name="connsiteY0" fmla="*/ 1690007 h 1690007"/>
              <a:gd name="connsiteX1" fmla="*/ 0 w 1641021"/>
              <a:gd name="connsiteY1" fmla="*/ 726622 h 1690007"/>
              <a:gd name="connsiteX2" fmla="*/ 783771 w 1641021"/>
              <a:gd name="connsiteY2" fmla="*/ 0 h 1690007"/>
              <a:gd name="connsiteX3" fmla="*/ 1641021 w 1641021"/>
              <a:gd name="connsiteY3" fmla="*/ 0 h 1690007"/>
              <a:gd name="connsiteX4" fmla="*/ 1641021 w 1641021"/>
              <a:gd name="connsiteY4" fmla="*/ 726622 h 1690007"/>
              <a:gd name="connsiteX5" fmla="*/ 1102178 w 1641021"/>
              <a:gd name="connsiteY5" fmla="*/ 726622 h 1690007"/>
              <a:gd name="connsiteX6" fmla="*/ 1094014 w 1641021"/>
              <a:gd name="connsiteY6" fmla="*/ 832757 h 1690007"/>
              <a:gd name="connsiteX7" fmla="*/ 1240971 w 1641021"/>
              <a:gd name="connsiteY7" fmla="*/ 987879 h 1690007"/>
              <a:gd name="connsiteX8" fmla="*/ 1494064 w 1641021"/>
              <a:gd name="connsiteY8" fmla="*/ 1298122 h 1690007"/>
              <a:gd name="connsiteX9" fmla="*/ 1461407 w 1641021"/>
              <a:gd name="connsiteY9" fmla="*/ 1404257 h 1690007"/>
              <a:gd name="connsiteX10" fmla="*/ 1412421 w 1641021"/>
              <a:gd name="connsiteY10" fmla="*/ 1477736 h 1690007"/>
              <a:gd name="connsiteX11" fmla="*/ 1330778 w 1641021"/>
              <a:gd name="connsiteY11" fmla="*/ 1534886 h 1690007"/>
              <a:gd name="connsiteX12" fmla="*/ 1183821 w 1641021"/>
              <a:gd name="connsiteY12" fmla="*/ 1534886 h 1690007"/>
              <a:gd name="connsiteX13" fmla="*/ 726621 w 1641021"/>
              <a:gd name="connsiteY13" fmla="*/ 1085850 h 1690007"/>
              <a:gd name="connsiteX14" fmla="*/ 653142 w 1641021"/>
              <a:gd name="connsiteY14" fmla="*/ 1085850 h 1690007"/>
              <a:gd name="connsiteX15" fmla="*/ 644978 w 1641021"/>
              <a:gd name="connsiteY15" fmla="*/ 1673679 h 1690007"/>
              <a:gd name="connsiteX16" fmla="*/ 0 w 1641021"/>
              <a:gd name="connsiteY16" fmla="*/ 1690007 h 169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41021" h="1690007">
                <a:moveTo>
                  <a:pt x="0" y="1690007"/>
                </a:moveTo>
                <a:lnTo>
                  <a:pt x="0" y="726622"/>
                </a:lnTo>
                <a:lnTo>
                  <a:pt x="783771" y="0"/>
                </a:lnTo>
                <a:lnTo>
                  <a:pt x="1641021" y="0"/>
                </a:lnTo>
                <a:lnTo>
                  <a:pt x="1641021" y="726622"/>
                </a:lnTo>
                <a:lnTo>
                  <a:pt x="1102178" y="726622"/>
                </a:lnTo>
                <a:lnTo>
                  <a:pt x="1094014" y="832757"/>
                </a:lnTo>
                <a:lnTo>
                  <a:pt x="1240971" y="987879"/>
                </a:lnTo>
                <a:lnTo>
                  <a:pt x="1494064" y="1298122"/>
                </a:lnTo>
                <a:lnTo>
                  <a:pt x="1461407" y="1404257"/>
                </a:lnTo>
                <a:lnTo>
                  <a:pt x="1412421" y="1477736"/>
                </a:lnTo>
                <a:lnTo>
                  <a:pt x="1330778" y="1534886"/>
                </a:lnTo>
                <a:lnTo>
                  <a:pt x="1183821" y="1534886"/>
                </a:lnTo>
                <a:lnTo>
                  <a:pt x="726621" y="1085850"/>
                </a:lnTo>
                <a:lnTo>
                  <a:pt x="653142" y="1085850"/>
                </a:lnTo>
                <a:lnTo>
                  <a:pt x="644978" y="1673679"/>
                </a:lnTo>
                <a:lnTo>
                  <a:pt x="0" y="169000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Freeform 3"/>
          <p:cNvSpPr/>
          <p:nvPr/>
        </p:nvSpPr>
        <p:spPr>
          <a:xfrm rot="5400000">
            <a:off x="2759298" y="1820331"/>
            <a:ext cx="1641021" cy="1690007"/>
          </a:xfrm>
          <a:custGeom>
            <a:avLst/>
            <a:gdLst>
              <a:gd name="connsiteX0" fmla="*/ 0 w 1641021"/>
              <a:gd name="connsiteY0" fmla="*/ 1690007 h 1690007"/>
              <a:gd name="connsiteX1" fmla="*/ 0 w 1641021"/>
              <a:gd name="connsiteY1" fmla="*/ 726622 h 1690007"/>
              <a:gd name="connsiteX2" fmla="*/ 783771 w 1641021"/>
              <a:gd name="connsiteY2" fmla="*/ 0 h 1690007"/>
              <a:gd name="connsiteX3" fmla="*/ 1641021 w 1641021"/>
              <a:gd name="connsiteY3" fmla="*/ 0 h 1690007"/>
              <a:gd name="connsiteX4" fmla="*/ 1641021 w 1641021"/>
              <a:gd name="connsiteY4" fmla="*/ 726622 h 1690007"/>
              <a:gd name="connsiteX5" fmla="*/ 1102178 w 1641021"/>
              <a:gd name="connsiteY5" fmla="*/ 726622 h 1690007"/>
              <a:gd name="connsiteX6" fmla="*/ 1094014 w 1641021"/>
              <a:gd name="connsiteY6" fmla="*/ 832757 h 1690007"/>
              <a:gd name="connsiteX7" fmla="*/ 1240971 w 1641021"/>
              <a:gd name="connsiteY7" fmla="*/ 987879 h 1690007"/>
              <a:gd name="connsiteX8" fmla="*/ 1494064 w 1641021"/>
              <a:gd name="connsiteY8" fmla="*/ 1298122 h 1690007"/>
              <a:gd name="connsiteX9" fmla="*/ 1461407 w 1641021"/>
              <a:gd name="connsiteY9" fmla="*/ 1404257 h 1690007"/>
              <a:gd name="connsiteX10" fmla="*/ 1412421 w 1641021"/>
              <a:gd name="connsiteY10" fmla="*/ 1477736 h 1690007"/>
              <a:gd name="connsiteX11" fmla="*/ 1330778 w 1641021"/>
              <a:gd name="connsiteY11" fmla="*/ 1534886 h 1690007"/>
              <a:gd name="connsiteX12" fmla="*/ 1183821 w 1641021"/>
              <a:gd name="connsiteY12" fmla="*/ 1534886 h 1690007"/>
              <a:gd name="connsiteX13" fmla="*/ 726621 w 1641021"/>
              <a:gd name="connsiteY13" fmla="*/ 1085850 h 1690007"/>
              <a:gd name="connsiteX14" fmla="*/ 653142 w 1641021"/>
              <a:gd name="connsiteY14" fmla="*/ 1085850 h 1690007"/>
              <a:gd name="connsiteX15" fmla="*/ 644978 w 1641021"/>
              <a:gd name="connsiteY15" fmla="*/ 1673679 h 1690007"/>
              <a:gd name="connsiteX16" fmla="*/ 0 w 1641021"/>
              <a:gd name="connsiteY16" fmla="*/ 1690007 h 169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41021" h="1690007">
                <a:moveTo>
                  <a:pt x="0" y="1690007"/>
                </a:moveTo>
                <a:lnTo>
                  <a:pt x="0" y="726622"/>
                </a:lnTo>
                <a:lnTo>
                  <a:pt x="783771" y="0"/>
                </a:lnTo>
                <a:lnTo>
                  <a:pt x="1641021" y="0"/>
                </a:lnTo>
                <a:lnTo>
                  <a:pt x="1641021" y="726622"/>
                </a:lnTo>
                <a:lnTo>
                  <a:pt x="1102178" y="726622"/>
                </a:lnTo>
                <a:lnTo>
                  <a:pt x="1094014" y="832757"/>
                </a:lnTo>
                <a:lnTo>
                  <a:pt x="1240971" y="987879"/>
                </a:lnTo>
                <a:lnTo>
                  <a:pt x="1494064" y="1298122"/>
                </a:lnTo>
                <a:lnTo>
                  <a:pt x="1461407" y="1404257"/>
                </a:lnTo>
                <a:lnTo>
                  <a:pt x="1412421" y="1477736"/>
                </a:lnTo>
                <a:lnTo>
                  <a:pt x="1330778" y="1534886"/>
                </a:lnTo>
                <a:lnTo>
                  <a:pt x="1183821" y="1534886"/>
                </a:lnTo>
                <a:lnTo>
                  <a:pt x="726621" y="1085850"/>
                </a:lnTo>
                <a:lnTo>
                  <a:pt x="653142" y="1085850"/>
                </a:lnTo>
                <a:lnTo>
                  <a:pt x="644978" y="1673679"/>
                </a:lnTo>
                <a:lnTo>
                  <a:pt x="0" y="169000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/>
          <p:cNvSpPr/>
          <p:nvPr/>
        </p:nvSpPr>
        <p:spPr>
          <a:xfrm rot="10800000">
            <a:off x="2783792" y="3483715"/>
            <a:ext cx="1641021" cy="1690007"/>
          </a:xfrm>
          <a:custGeom>
            <a:avLst/>
            <a:gdLst>
              <a:gd name="connsiteX0" fmla="*/ 0 w 1641021"/>
              <a:gd name="connsiteY0" fmla="*/ 1690007 h 1690007"/>
              <a:gd name="connsiteX1" fmla="*/ 0 w 1641021"/>
              <a:gd name="connsiteY1" fmla="*/ 726622 h 1690007"/>
              <a:gd name="connsiteX2" fmla="*/ 783771 w 1641021"/>
              <a:gd name="connsiteY2" fmla="*/ 0 h 1690007"/>
              <a:gd name="connsiteX3" fmla="*/ 1641021 w 1641021"/>
              <a:gd name="connsiteY3" fmla="*/ 0 h 1690007"/>
              <a:gd name="connsiteX4" fmla="*/ 1641021 w 1641021"/>
              <a:gd name="connsiteY4" fmla="*/ 726622 h 1690007"/>
              <a:gd name="connsiteX5" fmla="*/ 1102178 w 1641021"/>
              <a:gd name="connsiteY5" fmla="*/ 726622 h 1690007"/>
              <a:gd name="connsiteX6" fmla="*/ 1094014 w 1641021"/>
              <a:gd name="connsiteY6" fmla="*/ 832757 h 1690007"/>
              <a:gd name="connsiteX7" fmla="*/ 1240971 w 1641021"/>
              <a:gd name="connsiteY7" fmla="*/ 987879 h 1690007"/>
              <a:gd name="connsiteX8" fmla="*/ 1494064 w 1641021"/>
              <a:gd name="connsiteY8" fmla="*/ 1298122 h 1690007"/>
              <a:gd name="connsiteX9" fmla="*/ 1461407 w 1641021"/>
              <a:gd name="connsiteY9" fmla="*/ 1404257 h 1690007"/>
              <a:gd name="connsiteX10" fmla="*/ 1412421 w 1641021"/>
              <a:gd name="connsiteY10" fmla="*/ 1477736 h 1690007"/>
              <a:gd name="connsiteX11" fmla="*/ 1330778 w 1641021"/>
              <a:gd name="connsiteY11" fmla="*/ 1534886 h 1690007"/>
              <a:gd name="connsiteX12" fmla="*/ 1183821 w 1641021"/>
              <a:gd name="connsiteY12" fmla="*/ 1534886 h 1690007"/>
              <a:gd name="connsiteX13" fmla="*/ 726621 w 1641021"/>
              <a:gd name="connsiteY13" fmla="*/ 1085850 h 1690007"/>
              <a:gd name="connsiteX14" fmla="*/ 653142 w 1641021"/>
              <a:gd name="connsiteY14" fmla="*/ 1085850 h 1690007"/>
              <a:gd name="connsiteX15" fmla="*/ 644978 w 1641021"/>
              <a:gd name="connsiteY15" fmla="*/ 1673679 h 1690007"/>
              <a:gd name="connsiteX16" fmla="*/ 0 w 1641021"/>
              <a:gd name="connsiteY16" fmla="*/ 1690007 h 169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41021" h="1690007">
                <a:moveTo>
                  <a:pt x="0" y="1690007"/>
                </a:moveTo>
                <a:lnTo>
                  <a:pt x="0" y="726622"/>
                </a:lnTo>
                <a:lnTo>
                  <a:pt x="783771" y="0"/>
                </a:lnTo>
                <a:lnTo>
                  <a:pt x="1641021" y="0"/>
                </a:lnTo>
                <a:lnTo>
                  <a:pt x="1641021" y="726622"/>
                </a:lnTo>
                <a:lnTo>
                  <a:pt x="1102178" y="726622"/>
                </a:lnTo>
                <a:lnTo>
                  <a:pt x="1094014" y="832757"/>
                </a:lnTo>
                <a:lnTo>
                  <a:pt x="1240971" y="987879"/>
                </a:lnTo>
                <a:lnTo>
                  <a:pt x="1494064" y="1298122"/>
                </a:lnTo>
                <a:lnTo>
                  <a:pt x="1461407" y="1404257"/>
                </a:lnTo>
                <a:lnTo>
                  <a:pt x="1412421" y="1477736"/>
                </a:lnTo>
                <a:lnTo>
                  <a:pt x="1330778" y="1534886"/>
                </a:lnTo>
                <a:lnTo>
                  <a:pt x="1183821" y="1534886"/>
                </a:lnTo>
                <a:lnTo>
                  <a:pt x="726621" y="1085850"/>
                </a:lnTo>
                <a:lnTo>
                  <a:pt x="653142" y="1085850"/>
                </a:lnTo>
                <a:lnTo>
                  <a:pt x="644978" y="1673679"/>
                </a:lnTo>
                <a:lnTo>
                  <a:pt x="0" y="169000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 rot="16200000">
            <a:off x="1118277" y="3508208"/>
            <a:ext cx="1641021" cy="1690007"/>
          </a:xfrm>
          <a:custGeom>
            <a:avLst/>
            <a:gdLst>
              <a:gd name="connsiteX0" fmla="*/ 0 w 1641021"/>
              <a:gd name="connsiteY0" fmla="*/ 1690007 h 1690007"/>
              <a:gd name="connsiteX1" fmla="*/ 0 w 1641021"/>
              <a:gd name="connsiteY1" fmla="*/ 726622 h 1690007"/>
              <a:gd name="connsiteX2" fmla="*/ 783771 w 1641021"/>
              <a:gd name="connsiteY2" fmla="*/ 0 h 1690007"/>
              <a:gd name="connsiteX3" fmla="*/ 1641021 w 1641021"/>
              <a:gd name="connsiteY3" fmla="*/ 0 h 1690007"/>
              <a:gd name="connsiteX4" fmla="*/ 1641021 w 1641021"/>
              <a:gd name="connsiteY4" fmla="*/ 726622 h 1690007"/>
              <a:gd name="connsiteX5" fmla="*/ 1102178 w 1641021"/>
              <a:gd name="connsiteY5" fmla="*/ 726622 h 1690007"/>
              <a:gd name="connsiteX6" fmla="*/ 1094014 w 1641021"/>
              <a:gd name="connsiteY6" fmla="*/ 832757 h 1690007"/>
              <a:gd name="connsiteX7" fmla="*/ 1240971 w 1641021"/>
              <a:gd name="connsiteY7" fmla="*/ 987879 h 1690007"/>
              <a:gd name="connsiteX8" fmla="*/ 1494064 w 1641021"/>
              <a:gd name="connsiteY8" fmla="*/ 1298122 h 1690007"/>
              <a:gd name="connsiteX9" fmla="*/ 1461407 w 1641021"/>
              <a:gd name="connsiteY9" fmla="*/ 1404257 h 1690007"/>
              <a:gd name="connsiteX10" fmla="*/ 1412421 w 1641021"/>
              <a:gd name="connsiteY10" fmla="*/ 1477736 h 1690007"/>
              <a:gd name="connsiteX11" fmla="*/ 1330778 w 1641021"/>
              <a:gd name="connsiteY11" fmla="*/ 1534886 h 1690007"/>
              <a:gd name="connsiteX12" fmla="*/ 1183821 w 1641021"/>
              <a:gd name="connsiteY12" fmla="*/ 1534886 h 1690007"/>
              <a:gd name="connsiteX13" fmla="*/ 726621 w 1641021"/>
              <a:gd name="connsiteY13" fmla="*/ 1085850 h 1690007"/>
              <a:gd name="connsiteX14" fmla="*/ 653142 w 1641021"/>
              <a:gd name="connsiteY14" fmla="*/ 1085850 h 1690007"/>
              <a:gd name="connsiteX15" fmla="*/ 644978 w 1641021"/>
              <a:gd name="connsiteY15" fmla="*/ 1673679 h 1690007"/>
              <a:gd name="connsiteX16" fmla="*/ 0 w 1641021"/>
              <a:gd name="connsiteY16" fmla="*/ 1690007 h 169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41021" h="1690007">
                <a:moveTo>
                  <a:pt x="0" y="1690007"/>
                </a:moveTo>
                <a:lnTo>
                  <a:pt x="0" y="726622"/>
                </a:lnTo>
                <a:lnTo>
                  <a:pt x="783771" y="0"/>
                </a:lnTo>
                <a:lnTo>
                  <a:pt x="1641021" y="0"/>
                </a:lnTo>
                <a:lnTo>
                  <a:pt x="1641021" y="726622"/>
                </a:lnTo>
                <a:lnTo>
                  <a:pt x="1102178" y="726622"/>
                </a:lnTo>
                <a:lnTo>
                  <a:pt x="1094014" y="832757"/>
                </a:lnTo>
                <a:lnTo>
                  <a:pt x="1240971" y="987879"/>
                </a:lnTo>
                <a:lnTo>
                  <a:pt x="1494064" y="1298122"/>
                </a:lnTo>
                <a:lnTo>
                  <a:pt x="1461407" y="1404257"/>
                </a:lnTo>
                <a:lnTo>
                  <a:pt x="1412421" y="1477736"/>
                </a:lnTo>
                <a:lnTo>
                  <a:pt x="1330778" y="1534886"/>
                </a:lnTo>
                <a:lnTo>
                  <a:pt x="1183821" y="1534886"/>
                </a:lnTo>
                <a:lnTo>
                  <a:pt x="726621" y="1085850"/>
                </a:lnTo>
                <a:lnTo>
                  <a:pt x="653142" y="1085850"/>
                </a:lnTo>
                <a:lnTo>
                  <a:pt x="644978" y="1673679"/>
                </a:lnTo>
                <a:lnTo>
                  <a:pt x="0" y="169000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Freeform 6"/>
          <p:cNvSpPr/>
          <p:nvPr/>
        </p:nvSpPr>
        <p:spPr>
          <a:xfrm>
            <a:off x="5839771" y="1877025"/>
            <a:ext cx="1690007" cy="1690007"/>
          </a:xfrm>
          <a:custGeom>
            <a:avLst/>
            <a:gdLst>
              <a:gd name="connsiteX0" fmla="*/ 0 w 1641021"/>
              <a:gd name="connsiteY0" fmla="*/ 1690007 h 1690007"/>
              <a:gd name="connsiteX1" fmla="*/ 0 w 1641021"/>
              <a:gd name="connsiteY1" fmla="*/ 726622 h 1690007"/>
              <a:gd name="connsiteX2" fmla="*/ 783771 w 1641021"/>
              <a:gd name="connsiteY2" fmla="*/ 0 h 1690007"/>
              <a:gd name="connsiteX3" fmla="*/ 1641021 w 1641021"/>
              <a:gd name="connsiteY3" fmla="*/ 0 h 1690007"/>
              <a:gd name="connsiteX4" fmla="*/ 1641021 w 1641021"/>
              <a:gd name="connsiteY4" fmla="*/ 726622 h 1690007"/>
              <a:gd name="connsiteX5" fmla="*/ 1102178 w 1641021"/>
              <a:gd name="connsiteY5" fmla="*/ 726622 h 1690007"/>
              <a:gd name="connsiteX6" fmla="*/ 1094014 w 1641021"/>
              <a:gd name="connsiteY6" fmla="*/ 832757 h 1690007"/>
              <a:gd name="connsiteX7" fmla="*/ 1240971 w 1641021"/>
              <a:gd name="connsiteY7" fmla="*/ 987879 h 1690007"/>
              <a:gd name="connsiteX8" fmla="*/ 1494064 w 1641021"/>
              <a:gd name="connsiteY8" fmla="*/ 1298122 h 1690007"/>
              <a:gd name="connsiteX9" fmla="*/ 1461407 w 1641021"/>
              <a:gd name="connsiteY9" fmla="*/ 1404257 h 1690007"/>
              <a:gd name="connsiteX10" fmla="*/ 1412421 w 1641021"/>
              <a:gd name="connsiteY10" fmla="*/ 1477736 h 1690007"/>
              <a:gd name="connsiteX11" fmla="*/ 1330778 w 1641021"/>
              <a:gd name="connsiteY11" fmla="*/ 1534886 h 1690007"/>
              <a:gd name="connsiteX12" fmla="*/ 1183821 w 1641021"/>
              <a:gd name="connsiteY12" fmla="*/ 1534886 h 1690007"/>
              <a:gd name="connsiteX13" fmla="*/ 726621 w 1641021"/>
              <a:gd name="connsiteY13" fmla="*/ 1085850 h 1690007"/>
              <a:gd name="connsiteX14" fmla="*/ 653142 w 1641021"/>
              <a:gd name="connsiteY14" fmla="*/ 1085850 h 1690007"/>
              <a:gd name="connsiteX15" fmla="*/ 644978 w 1641021"/>
              <a:gd name="connsiteY15" fmla="*/ 1673679 h 1690007"/>
              <a:gd name="connsiteX16" fmla="*/ 0 w 1641021"/>
              <a:gd name="connsiteY16" fmla="*/ 1690007 h 169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41021" h="1690007">
                <a:moveTo>
                  <a:pt x="0" y="1690007"/>
                </a:moveTo>
                <a:lnTo>
                  <a:pt x="0" y="726622"/>
                </a:lnTo>
                <a:lnTo>
                  <a:pt x="783771" y="0"/>
                </a:lnTo>
                <a:lnTo>
                  <a:pt x="1641021" y="0"/>
                </a:lnTo>
                <a:lnTo>
                  <a:pt x="1641021" y="726622"/>
                </a:lnTo>
                <a:lnTo>
                  <a:pt x="1102178" y="726622"/>
                </a:lnTo>
                <a:lnTo>
                  <a:pt x="1094014" y="832757"/>
                </a:lnTo>
                <a:lnTo>
                  <a:pt x="1240971" y="987879"/>
                </a:lnTo>
                <a:lnTo>
                  <a:pt x="1494064" y="1298122"/>
                </a:lnTo>
                <a:lnTo>
                  <a:pt x="1461407" y="1404257"/>
                </a:lnTo>
                <a:lnTo>
                  <a:pt x="1412421" y="1477736"/>
                </a:lnTo>
                <a:lnTo>
                  <a:pt x="1330778" y="1534886"/>
                </a:lnTo>
                <a:lnTo>
                  <a:pt x="1183821" y="1534886"/>
                </a:lnTo>
                <a:lnTo>
                  <a:pt x="726621" y="1085850"/>
                </a:lnTo>
                <a:lnTo>
                  <a:pt x="653142" y="1085850"/>
                </a:lnTo>
                <a:lnTo>
                  <a:pt x="644978" y="1673679"/>
                </a:lnTo>
                <a:lnTo>
                  <a:pt x="0" y="169000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reeform 7"/>
          <p:cNvSpPr/>
          <p:nvPr/>
        </p:nvSpPr>
        <p:spPr>
          <a:xfrm rot="16200000">
            <a:off x="5870805" y="3540409"/>
            <a:ext cx="1641021" cy="1690007"/>
          </a:xfrm>
          <a:custGeom>
            <a:avLst/>
            <a:gdLst>
              <a:gd name="connsiteX0" fmla="*/ 0 w 1641021"/>
              <a:gd name="connsiteY0" fmla="*/ 1690007 h 1690007"/>
              <a:gd name="connsiteX1" fmla="*/ 0 w 1641021"/>
              <a:gd name="connsiteY1" fmla="*/ 726622 h 1690007"/>
              <a:gd name="connsiteX2" fmla="*/ 783771 w 1641021"/>
              <a:gd name="connsiteY2" fmla="*/ 0 h 1690007"/>
              <a:gd name="connsiteX3" fmla="*/ 1641021 w 1641021"/>
              <a:gd name="connsiteY3" fmla="*/ 0 h 1690007"/>
              <a:gd name="connsiteX4" fmla="*/ 1641021 w 1641021"/>
              <a:gd name="connsiteY4" fmla="*/ 726622 h 1690007"/>
              <a:gd name="connsiteX5" fmla="*/ 1102178 w 1641021"/>
              <a:gd name="connsiteY5" fmla="*/ 726622 h 1690007"/>
              <a:gd name="connsiteX6" fmla="*/ 1094014 w 1641021"/>
              <a:gd name="connsiteY6" fmla="*/ 832757 h 1690007"/>
              <a:gd name="connsiteX7" fmla="*/ 1240971 w 1641021"/>
              <a:gd name="connsiteY7" fmla="*/ 987879 h 1690007"/>
              <a:gd name="connsiteX8" fmla="*/ 1494064 w 1641021"/>
              <a:gd name="connsiteY8" fmla="*/ 1298122 h 1690007"/>
              <a:gd name="connsiteX9" fmla="*/ 1461407 w 1641021"/>
              <a:gd name="connsiteY9" fmla="*/ 1404257 h 1690007"/>
              <a:gd name="connsiteX10" fmla="*/ 1412421 w 1641021"/>
              <a:gd name="connsiteY10" fmla="*/ 1477736 h 1690007"/>
              <a:gd name="connsiteX11" fmla="*/ 1330778 w 1641021"/>
              <a:gd name="connsiteY11" fmla="*/ 1534886 h 1690007"/>
              <a:gd name="connsiteX12" fmla="*/ 1183821 w 1641021"/>
              <a:gd name="connsiteY12" fmla="*/ 1534886 h 1690007"/>
              <a:gd name="connsiteX13" fmla="*/ 726621 w 1641021"/>
              <a:gd name="connsiteY13" fmla="*/ 1085850 h 1690007"/>
              <a:gd name="connsiteX14" fmla="*/ 653142 w 1641021"/>
              <a:gd name="connsiteY14" fmla="*/ 1085850 h 1690007"/>
              <a:gd name="connsiteX15" fmla="*/ 644978 w 1641021"/>
              <a:gd name="connsiteY15" fmla="*/ 1673679 h 1690007"/>
              <a:gd name="connsiteX16" fmla="*/ 0 w 1641021"/>
              <a:gd name="connsiteY16" fmla="*/ 1690007 h 169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41021" h="1690007">
                <a:moveTo>
                  <a:pt x="0" y="1690007"/>
                </a:moveTo>
                <a:lnTo>
                  <a:pt x="0" y="726622"/>
                </a:lnTo>
                <a:lnTo>
                  <a:pt x="783771" y="0"/>
                </a:lnTo>
                <a:lnTo>
                  <a:pt x="1641021" y="0"/>
                </a:lnTo>
                <a:lnTo>
                  <a:pt x="1641021" y="726622"/>
                </a:lnTo>
                <a:lnTo>
                  <a:pt x="1102178" y="726622"/>
                </a:lnTo>
                <a:lnTo>
                  <a:pt x="1094014" y="832757"/>
                </a:lnTo>
                <a:lnTo>
                  <a:pt x="1240971" y="987879"/>
                </a:lnTo>
                <a:lnTo>
                  <a:pt x="1494064" y="1298122"/>
                </a:lnTo>
                <a:lnTo>
                  <a:pt x="1461407" y="1404257"/>
                </a:lnTo>
                <a:lnTo>
                  <a:pt x="1412421" y="1477736"/>
                </a:lnTo>
                <a:lnTo>
                  <a:pt x="1330778" y="1534886"/>
                </a:lnTo>
                <a:lnTo>
                  <a:pt x="1183821" y="1534886"/>
                </a:lnTo>
                <a:lnTo>
                  <a:pt x="726621" y="1085850"/>
                </a:lnTo>
                <a:lnTo>
                  <a:pt x="653142" y="1085850"/>
                </a:lnTo>
                <a:lnTo>
                  <a:pt x="644978" y="1673679"/>
                </a:lnTo>
                <a:lnTo>
                  <a:pt x="0" y="169000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536319" y="1877025"/>
            <a:ext cx="182201" cy="33288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605952" y="1844824"/>
            <a:ext cx="288032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629329" y="4453642"/>
            <a:ext cx="288032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 rot="5400000">
            <a:off x="1309808" y="3172661"/>
            <a:ext cx="288032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 rot="5400000">
            <a:off x="3920757" y="3125805"/>
            <a:ext cx="288032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5400000">
            <a:off x="6062336" y="3206992"/>
            <a:ext cx="288032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7377310" y="1877025"/>
            <a:ext cx="159009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370701" y="4485843"/>
            <a:ext cx="159009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Arrow Connector 17"/>
          <p:cNvCxnSpPr>
            <a:stCxn id="10" idx="1"/>
            <a:endCxn id="10" idx="3"/>
          </p:cNvCxnSpPr>
          <p:nvPr/>
        </p:nvCxnSpPr>
        <p:spPr>
          <a:xfrm>
            <a:off x="2605952" y="2204864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9" name="Straight Arrow Connector 18"/>
          <p:cNvCxnSpPr>
            <a:stCxn id="13" idx="3"/>
            <a:endCxn id="13" idx="1"/>
          </p:cNvCxnSpPr>
          <p:nvPr/>
        </p:nvCxnSpPr>
        <p:spPr>
          <a:xfrm flipV="1">
            <a:off x="4064773" y="3341829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" name="Straight Arrow Connector 21"/>
          <p:cNvCxnSpPr>
            <a:stCxn id="12" idx="1"/>
            <a:endCxn id="12" idx="3"/>
          </p:cNvCxnSpPr>
          <p:nvPr/>
        </p:nvCxnSpPr>
        <p:spPr>
          <a:xfrm>
            <a:off x="1453824" y="3388685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" name="Straight Arrow Connector 29"/>
          <p:cNvCxnSpPr>
            <a:stCxn id="11" idx="3"/>
            <a:endCxn id="11" idx="1"/>
          </p:cNvCxnSpPr>
          <p:nvPr/>
        </p:nvCxnSpPr>
        <p:spPr>
          <a:xfrm flipH="1">
            <a:off x="2629329" y="4813682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3" name="Straight Arrow Connector 32"/>
          <p:cNvCxnSpPr>
            <a:stCxn id="14" idx="3"/>
            <a:endCxn id="14" idx="1"/>
          </p:cNvCxnSpPr>
          <p:nvPr/>
        </p:nvCxnSpPr>
        <p:spPr>
          <a:xfrm flipV="1">
            <a:off x="6206352" y="3423016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6" name="Straight Arrow Connector 35"/>
          <p:cNvCxnSpPr>
            <a:stCxn id="15" idx="3"/>
            <a:endCxn id="15" idx="1"/>
          </p:cNvCxnSpPr>
          <p:nvPr/>
        </p:nvCxnSpPr>
        <p:spPr>
          <a:xfrm flipH="1">
            <a:off x="7377310" y="2237065"/>
            <a:ext cx="159009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9" name="Straight Arrow Connector 38"/>
          <p:cNvCxnSpPr>
            <a:stCxn id="16" idx="1"/>
            <a:endCxn id="16" idx="3"/>
          </p:cNvCxnSpPr>
          <p:nvPr/>
        </p:nvCxnSpPr>
        <p:spPr>
          <a:xfrm>
            <a:off x="7370701" y="4845883"/>
            <a:ext cx="159009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2" name="TextBox 41"/>
          <p:cNvSpPr txBox="1"/>
          <p:nvPr/>
        </p:nvSpPr>
        <p:spPr>
          <a:xfrm>
            <a:off x="2421966" y="900009"/>
            <a:ext cx="655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QF</a:t>
            </a:r>
            <a:endParaRPr lang="en-GB" sz="32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706549" y="900009"/>
            <a:ext cx="6735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GB" dirty="0"/>
              <a:t>BD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177630" y="2983640"/>
            <a:ext cx="428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-U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56176" y="3670369"/>
            <a:ext cx="3497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U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912645" y="2949007"/>
            <a:ext cx="330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V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925924" y="3643096"/>
            <a:ext cx="409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-V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3528" y="5602014"/>
            <a:ext cx="85198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These are the pole potentials (white) for our doublet determined by </a:t>
            </a:r>
            <a:r>
              <a:rPr lang="en-GB" dirty="0" err="1" smtClean="0"/>
              <a:t>midplane</a:t>
            </a:r>
            <a:r>
              <a:rPr lang="en-GB" dirty="0" smtClean="0"/>
              <a:t> symmetry.</a:t>
            </a:r>
          </a:p>
          <a:p>
            <a:r>
              <a:rPr lang="en-GB" dirty="0" smtClean="0"/>
              <a:t>If U=V then QF should be a good quadrupole in its interior (design is </a:t>
            </a:r>
            <a:r>
              <a:rPr lang="en-GB" b="1" dirty="0" smtClean="0"/>
              <a:t>based on</a:t>
            </a:r>
            <a:r>
              <a:rPr lang="en-GB" dirty="0" smtClean="0"/>
              <a:t> potentials).</a:t>
            </a:r>
          </a:p>
          <a:p>
            <a:r>
              <a:rPr lang="en-GB" dirty="0" smtClean="0"/>
              <a:t>PM thicknesses </a:t>
            </a:r>
            <a:r>
              <a:rPr lang="en-GB" dirty="0" smtClean="0"/>
              <a:t>(green) are from </a:t>
            </a:r>
            <a:r>
              <a:rPr lang="en-GB" dirty="0" err="1" smtClean="0"/>
              <a:t>midplane</a:t>
            </a:r>
            <a:r>
              <a:rPr lang="en-GB" dirty="0" smtClean="0"/>
              <a:t> symmetry and sum over magnetic circuit=0.</a:t>
            </a:r>
            <a:endParaRPr lang="en-GB" u="sng" dirty="0" smtClean="0">
              <a:solidFill>
                <a:srgbClr val="CC00FF"/>
              </a:solidFill>
            </a:endParaRPr>
          </a:p>
          <a:p>
            <a:r>
              <a:rPr lang="en-GB" u="sng" dirty="0" smtClean="0">
                <a:solidFill>
                  <a:srgbClr val="CC00FF"/>
                </a:solidFill>
              </a:rPr>
              <a:t>Three PM variables, three potentials to be set.</a:t>
            </a:r>
            <a:endParaRPr lang="en-GB" u="sng" dirty="0">
              <a:solidFill>
                <a:srgbClr val="CC00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99256" y="327109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GB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499992" y="3224235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GB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34254" y="1374490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(A+B)/2</a:t>
            </a:r>
            <a:endParaRPr lang="en-GB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157631" y="5173722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(A+B)/2</a:t>
            </a:r>
            <a:endParaRPr lang="en-GB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351784" y="330542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GB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127037" y="1415360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C/2</a:t>
            </a:r>
            <a:endParaRPr lang="en-GB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127036" y="5205923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C/2</a:t>
            </a:r>
            <a:endParaRPr lang="en-GB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920890" y="3013720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920890" y="3747455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-W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470164" y="336484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0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451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 for Correction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25144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Simulate baseline doublet with interference and wrong fields 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</a:t>
            </a:r>
            <a:endParaRPr lang="en-GB" b="1" dirty="0" smtClean="0">
              <a:solidFill>
                <a:srgbClr val="FF0000"/>
              </a:solidFill>
            </a:endParaRPr>
          </a:p>
          <a:p>
            <a:pPr lvl="1"/>
            <a:r>
              <a:rPr lang="en-GB" dirty="0" smtClean="0"/>
              <a:t>Get </a:t>
            </a:r>
            <a:r>
              <a:rPr lang="en-GB" dirty="0" err="1" smtClean="0"/>
              <a:t>A</a:t>
            </a:r>
            <a:r>
              <a:rPr lang="en-GB" baseline="-25000" dirty="0" err="1" smtClean="0"/>
              <a:t>z</a:t>
            </a:r>
            <a:r>
              <a:rPr lang="en-GB" dirty="0" smtClean="0"/>
              <a:t> component of the potential from simulation at each pole, giving values of U, V, W</a:t>
            </a:r>
          </a:p>
          <a:p>
            <a:pPr lvl="2"/>
            <a:r>
              <a:rPr lang="en-GB" dirty="0" smtClean="0"/>
              <a:t>This can be either at centre of pole or average along pole in z</a:t>
            </a:r>
          </a:p>
          <a:p>
            <a:pPr lvl="2"/>
            <a:r>
              <a:rPr lang="en-GB" dirty="0" smtClean="0"/>
              <a:t>Potential at </a:t>
            </a:r>
            <a:r>
              <a:rPr lang="en-GB" dirty="0" err="1" smtClean="0"/>
              <a:t>midplane</a:t>
            </a:r>
            <a:r>
              <a:rPr lang="en-GB" dirty="0" smtClean="0"/>
              <a:t> should probably be zero but if it isn’t, subtract it off</a:t>
            </a:r>
          </a:p>
          <a:p>
            <a:r>
              <a:rPr lang="en-GB" dirty="0" smtClean="0"/>
              <a:t>Simulate doublet with A, B, C values increased by say 1mm in turn, consistent with previous diagram</a:t>
            </a:r>
          </a:p>
          <a:p>
            <a:pPr lvl="1"/>
            <a:r>
              <a:rPr lang="en-GB" dirty="0" smtClean="0"/>
              <a:t>Get </a:t>
            </a:r>
            <a:r>
              <a:rPr lang="en-GB" dirty="0" err="1" smtClean="0"/>
              <a:t>A</a:t>
            </a:r>
            <a:r>
              <a:rPr lang="en-GB" baseline="-25000" dirty="0" err="1" smtClean="0"/>
              <a:t>z</a:t>
            </a:r>
            <a:r>
              <a:rPr lang="en-GB" dirty="0" smtClean="0"/>
              <a:t> component and U, V, W from each simulation</a:t>
            </a:r>
          </a:p>
          <a:p>
            <a:r>
              <a:rPr lang="en-GB" dirty="0" smtClean="0"/>
              <a:t>Use the 4 simulations and 12 potential values above to </a:t>
            </a:r>
            <a:r>
              <a:rPr lang="en-GB" dirty="0" err="1" smtClean="0"/>
              <a:t>contruct</a:t>
            </a:r>
            <a:r>
              <a:rPr lang="en-GB" dirty="0" smtClean="0"/>
              <a:t> a local linear model</a:t>
            </a:r>
          </a:p>
          <a:p>
            <a:pPr lvl="1"/>
            <a:r>
              <a:rPr lang="en-GB" b="1" dirty="0" smtClean="0"/>
              <a:t>u</a:t>
            </a:r>
            <a:r>
              <a:rPr lang="en-GB" dirty="0" smtClean="0"/>
              <a:t>(</a:t>
            </a:r>
            <a:r>
              <a:rPr lang="en-GB" b="1" dirty="0" err="1" smtClean="0"/>
              <a:t>a</a:t>
            </a:r>
            <a:r>
              <a:rPr lang="en-GB" dirty="0" err="1" smtClean="0"/>
              <a:t>+</a:t>
            </a:r>
            <a:r>
              <a:rPr lang="en-GB" b="1" dirty="0" err="1" smtClean="0">
                <a:latin typeface="Symbol" panose="05050102010706020507" pitchFamily="18" charset="2"/>
              </a:rPr>
              <a:t>d</a:t>
            </a:r>
            <a:r>
              <a:rPr lang="en-GB" dirty="0" smtClean="0"/>
              <a:t>) = </a:t>
            </a:r>
            <a:r>
              <a:rPr lang="en-GB" b="1" dirty="0" smtClean="0"/>
              <a:t>u</a:t>
            </a:r>
            <a:r>
              <a:rPr lang="en-GB" dirty="0" smtClean="0"/>
              <a:t>(</a:t>
            </a:r>
            <a:r>
              <a:rPr lang="en-GB" b="1" dirty="0" smtClean="0"/>
              <a:t>a</a:t>
            </a:r>
            <a:r>
              <a:rPr lang="en-GB" dirty="0" smtClean="0"/>
              <a:t>) + </a:t>
            </a:r>
            <a:r>
              <a:rPr lang="en-GB" dirty="0" err="1" smtClean="0"/>
              <a:t>M</a:t>
            </a:r>
            <a:r>
              <a:rPr lang="en-GB" b="1" dirty="0" err="1" smtClean="0">
                <a:latin typeface="Symbol" panose="05050102010706020507" pitchFamily="18" charset="2"/>
              </a:rPr>
              <a:t>d</a:t>
            </a:r>
            <a:endParaRPr lang="en-GB" b="1" dirty="0" smtClean="0">
              <a:latin typeface="Symbol" panose="05050102010706020507" pitchFamily="18" charset="2"/>
            </a:endParaRPr>
          </a:p>
          <a:p>
            <a:pPr lvl="1"/>
            <a:r>
              <a:rPr lang="en-GB" dirty="0" smtClean="0"/>
              <a:t>Where: </a:t>
            </a:r>
            <a:r>
              <a:rPr lang="en-GB" b="1" dirty="0" smtClean="0"/>
              <a:t>u</a:t>
            </a:r>
            <a:r>
              <a:rPr lang="en-GB" dirty="0" smtClean="0"/>
              <a:t> = (U, V, W), </a:t>
            </a:r>
            <a:r>
              <a:rPr lang="en-GB" b="1" dirty="0" smtClean="0"/>
              <a:t>a</a:t>
            </a:r>
            <a:r>
              <a:rPr lang="en-GB" dirty="0" smtClean="0"/>
              <a:t> = (A, B, C)</a:t>
            </a:r>
          </a:p>
          <a:p>
            <a:r>
              <a:rPr lang="en-GB" dirty="0" smtClean="0"/>
              <a:t>Use this to do a step of Newton’s method</a:t>
            </a:r>
          </a:p>
          <a:p>
            <a:pPr lvl="1"/>
            <a:r>
              <a:rPr lang="en-GB" b="1" dirty="0"/>
              <a:t>a</a:t>
            </a:r>
            <a:r>
              <a:rPr lang="en-GB" baseline="-25000" dirty="0" smtClean="0"/>
              <a:t>new</a:t>
            </a:r>
            <a:r>
              <a:rPr lang="en-GB" dirty="0" smtClean="0"/>
              <a:t> = </a:t>
            </a:r>
            <a:r>
              <a:rPr lang="en-GB" b="1" dirty="0" smtClean="0"/>
              <a:t>a</a:t>
            </a:r>
            <a:r>
              <a:rPr lang="en-GB" dirty="0" smtClean="0"/>
              <a:t> + M</a:t>
            </a:r>
            <a:r>
              <a:rPr lang="en-GB" baseline="30000" dirty="0" smtClean="0"/>
              <a:t>-1</a:t>
            </a:r>
            <a:r>
              <a:rPr lang="en-GB" dirty="0" smtClean="0"/>
              <a:t>(</a:t>
            </a:r>
            <a:r>
              <a:rPr lang="en-GB" b="1" dirty="0" err="1" smtClean="0"/>
              <a:t>u</a:t>
            </a:r>
            <a:r>
              <a:rPr lang="en-GB" baseline="-25000" dirty="0" err="1" smtClean="0"/>
              <a:t>desired</a:t>
            </a:r>
            <a:r>
              <a:rPr lang="en-GB" dirty="0" smtClean="0"/>
              <a:t> – </a:t>
            </a:r>
            <a:r>
              <a:rPr lang="en-GB" b="1" dirty="0" smtClean="0"/>
              <a:t>u</a:t>
            </a:r>
            <a:r>
              <a:rPr lang="en-GB" dirty="0" smtClean="0"/>
              <a:t>(</a:t>
            </a:r>
            <a:r>
              <a:rPr lang="en-GB" b="1" dirty="0" smtClean="0"/>
              <a:t>a</a:t>
            </a:r>
            <a:r>
              <a:rPr lang="en-GB" dirty="0" smtClean="0"/>
              <a:t>))</a:t>
            </a:r>
          </a:p>
          <a:p>
            <a:pPr lvl="1"/>
            <a:r>
              <a:rPr lang="en-GB" b="1" dirty="0" err="1" smtClean="0"/>
              <a:t>u</a:t>
            </a:r>
            <a:r>
              <a:rPr lang="en-GB" baseline="-25000" dirty="0" err="1" smtClean="0"/>
              <a:t>desired</a:t>
            </a:r>
            <a:r>
              <a:rPr lang="en-GB" dirty="0" smtClean="0"/>
              <a:t> = (U, V, W) from simulations of the separate magnets</a:t>
            </a:r>
          </a:p>
          <a:p>
            <a:r>
              <a:rPr lang="en-GB" dirty="0" smtClean="0"/>
              <a:t>Repeat if necessary</a:t>
            </a:r>
          </a:p>
        </p:txBody>
      </p:sp>
    </p:spTree>
    <p:extLst>
      <p:ext uri="{BB962C8B-B14F-4D97-AF65-F5344CB8AC3E}">
        <p14:creationId xmlns:p14="http://schemas.microsoft.com/office/powerpoint/2010/main" val="2642476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Could </a:t>
            </a:r>
            <a:r>
              <a:rPr lang="en-GB" dirty="0"/>
              <a:t>G</a:t>
            </a:r>
            <a:r>
              <a:rPr lang="en-GB" dirty="0" smtClean="0"/>
              <a:t>o </a:t>
            </a:r>
            <a:r>
              <a:rPr lang="en-GB" dirty="0"/>
              <a:t>W</a:t>
            </a:r>
            <a:r>
              <a:rPr lang="en-GB" dirty="0" smtClean="0"/>
              <a:t>rong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very small separations, M might be:</a:t>
            </a:r>
          </a:p>
          <a:p>
            <a:pPr lvl="1"/>
            <a:r>
              <a:rPr lang="en-GB" dirty="0"/>
              <a:t>S</a:t>
            </a:r>
            <a:r>
              <a:rPr lang="en-GB" dirty="0" smtClean="0"/>
              <a:t>ingular, in which case no solution</a:t>
            </a:r>
          </a:p>
          <a:p>
            <a:pPr lvl="1"/>
            <a:r>
              <a:rPr lang="en-GB" dirty="0" smtClean="0"/>
              <a:t>Ill-conditioned, in which case solution requires very large amounts of PM material</a:t>
            </a:r>
          </a:p>
          <a:p>
            <a:r>
              <a:rPr lang="en-GB" dirty="0" smtClean="0"/>
              <a:t>This may or may not work for 3cm separation</a:t>
            </a:r>
          </a:p>
          <a:p>
            <a:pPr lvl="1"/>
            <a:r>
              <a:rPr lang="en-GB" dirty="0" smtClean="0"/>
              <a:t>Could try larger separations and “walk” it down</a:t>
            </a:r>
          </a:p>
          <a:p>
            <a:r>
              <a:rPr lang="en-GB" dirty="0" smtClean="0"/>
              <a:t>I think smaller separations will carry a penalty in requiring more material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600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Could Go Right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4116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If enough PM material is included for 3cm operation, it can probably be partially short circuited to be correct for anything between that and separate magnet operation</a:t>
            </a:r>
          </a:p>
          <a:p>
            <a:r>
              <a:rPr lang="en-GB" dirty="0" smtClean="0"/>
              <a:t>This would use the short-circuit plate adjustment scheme </a:t>
            </a:r>
            <a:r>
              <a:rPr lang="en-GB" dirty="0" err="1" smtClean="0"/>
              <a:t>Holger</a:t>
            </a:r>
            <a:r>
              <a:rPr lang="en-GB" dirty="0" smtClean="0"/>
              <a:t> already envisioned for tuning the magnets</a:t>
            </a:r>
          </a:p>
          <a:p>
            <a:r>
              <a:rPr lang="en-GB" dirty="0" smtClean="0"/>
              <a:t>Should only require bench tuning</a:t>
            </a:r>
          </a:p>
          <a:p>
            <a:r>
              <a:rPr lang="en-GB" dirty="0" smtClean="0"/>
              <a:t>If we pull this off, it is innovative </a:t>
            </a:r>
            <a:r>
              <a:rPr lang="en-GB" dirty="0" smtClean="0">
                <a:sym typeface="Wingdings" panose="05000000000000000000" pitchFamily="2" charset="2"/>
              </a:rPr>
              <a:t> publish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Could also work well for 2 full quads, in which case there are 4 variables and 4 potentials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023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417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Wingdings</vt:lpstr>
      <vt:lpstr>Office Theme</vt:lpstr>
      <vt:lpstr>Proximity Correction for Permanent Magnet + Iron Doublets</vt:lpstr>
      <vt:lpstr>Degrees of Freedom, Potentials</vt:lpstr>
      <vt:lpstr>Method for Correction</vt:lpstr>
      <vt:lpstr>What Could Go Wrong</vt:lpstr>
      <vt:lpstr>What Could Go Right</vt:lpstr>
    </vt:vector>
  </TitlesOfParts>
  <Company>BNL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Degrees of Freedom, Potentials</dc:title>
  <dc:creator>Windows User</dc:creator>
  <cp:lastModifiedBy>Stephen Brooks</cp:lastModifiedBy>
  <cp:revision>16</cp:revision>
  <dcterms:created xsi:type="dcterms:W3CDTF">2015-03-05T16:06:20Z</dcterms:created>
  <dcterms:modified xsi:type="dcterms:W3CDTF">2015-03-05T20:38:18Z</dcterms:modified>
</cp:coreProperties>
</file>