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38"/>
  </p:notesMasterIdLst>
  <p:sldIdLst>
    <p:sldId id="258" r:id="rId2"/>
    <p:sldId id="256" r:id="rId3"/>
    <p:sldId id="272" r:id="rId4"/>
    <p:sldId id="309" r:id="rId5"/>
    <p:sldId id="257" r:id="rId6"/>
    <p:sldId id="268" r:id="rId7"/>
    <p:sldId id="263" r:id="rId8"/>
    <p:sldId id="264" r:id="rId9"/>
    <p:sldId id="305" r:id="rId10"/>
    <p:sldId id="266" r:id="rId11"/>
    <p:sldId id="260" r:id="rId12"/>
    <p:sldId id="261" r:id="rId13"/>
    <p:sldId id="262" r:id="rId14"/>
    <p:sldId id="265" r:id="rId15"/>
    <p:sldId id="284" r:id="rId16"/>
    <p:sldId id="302" r:id="rId17"/>
    <p:sldId id="306" r:id="rId18"/>
    <p:sldId id="308" r:id="rId19"/>
    <p:sldId id="292" r:id="rId20"/>
    <p:sldId id="285" r:id="rId21"/>
    <p:sldId id="281" r:id="rId22"/>
    <p:sldId id="278" r:id="rId23"/>
    <p:sldId id="279" r:id="rId24"/>
    <p:sldId id="280" r:id="rId25"/>
    <p:sldId id="286" r:id="rId26"/>
    <p:sldId id="287" r:id="rId27"/>
    <p:sldId id="298" r:id="rId28"/>
    <p:sldId id="288" r:id="rId29"/>
    <p:sldId id="289" r:id="rId30"/>
    <p:sldId id="290" r:id="rId31"/>
    <p:sldId id="291" r:id="rId32"/>
    <p:sldId id="283" r:id="rId33"/>
    <p:sldId id="296" r:id="rId34"/>
    <p:sldId id="294" r:id="rId35"/>
    <p:sldId id="307" r:id="rId36"/>
    <p:sldId id="259" r:id="rId37"/>
  </p:sldIdLst>
  <p:sldSz cx="9144000" cy="6858000" type="screen4x3"/>
  <p:notesSz cx="7772400" cy="10058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4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2" d="100"/>
          <a:sy n="102" d="100"/>
        </p:scale>
        <p:origin x="-96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19BDB-AF87-CC4D-8534-8DAE3D62298D}" type="datetimeFigureOut">
              <a:rPr lang="en-US" smtClean="0"/>
              <a:t>2016-Aug-02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54063"/>
            <a:ext cx="5029200" cy="377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778375"/>
            <a:ext cx="6216650" cy="4525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B4CE2C-5F8C-6148-9677-EEC8E38DE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640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4CE2C-5F8C-6148-9677-EEC8E38DEE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14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750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7"/>
          <p:cNvSpPr>
            <a:spLocks noGrp="1"/>
          </p:cNvSpPr>
          <p:nvPr>
            <p:ph type="title"/>
          </p:nvPr>
        </p:nvSpPr>
        <p:spPr>
          <a:xfrm>
            <a:off x="2087355" y="11240"/>
            <a:ext cx="5378542" cy="594335"/>
          </a:xfrm>
          <a:prstGeom prst="rect">
            <a:avLst/>
          </a:prstGeom>
          <a:ln w="0">
            <a:solidFill>
              <a:schemeClr val="bg1"/>
            </a:solidFill>
          </a:ln>
        </p:spPr>
        <p:txBody>
          <a:bodyPr lIns="0" tIns="0" rIns="0" bIns="0" anchor="ctr"/>
          <a:lstStyle/>
          <a:p>
            <a:r>
              <a:rPr lang="en-US" dirty="0">
                <a:latin typeface="Calibri"/>
              </a:rPr>
              <a:t>Click to edit the title text format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5634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799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7"/>
          <p:cNvSpPr>
            <a:spLocks noGrp="1"/>
          </p:cNvSpPr>
          <p:nvPr>
            <p:ph type="title"/>
          </p:nvPr>
        </p:nvSpPr>
        <p:spPr>
          <a:xfrm>
            <a:off x="2087355" y="11240"/>
            <a:ext cx="5378542" cy="594335"/>
          </a:xfrm>
          <a:prstGeom prst="rect">
            <a:avLst/>
          </a:prstGeom>
          <a:ln w="0">
            <a:solidFill>
              <a:schemeClr val="bg1"/>
            </a:solidFill>
          </a:ln>
        </p:spPr>
        <p:txBody>
          <a:bodyPr lIns="0" tIns="0" rIns="0" bIns="0" anchor="ctr"/>
          <a:lstStyle/>
          <a:p>
            <a:r>
              <a:rPr lang="en-US" dirty="0">
                <a:latin typeface="Calibri"/>
              </a:rPr>
              <a:t>Click to edit the title text format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464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7"/>
          <p:cNvSpPr>
            <a:spLocks noGrp="1"/>
          </p:cNvSpPr>
          <p:nvPr>
            <p:ph type="title"/>
          </p:nvPr>
        </p:nvSpPr>
        <p:spPr>
          <a:xfrm>
            <a:off x="2087355" y="11240"/>
            <a:ext cx="5378542" cy="594335"/>
          </a:xfrm>
          <a:prstGeom prst="rect">
            <a:avLst/>
          </a:prstGeom>
          <a:ln w="0">
            <a:solidFill>
              <a:schemeClr val="bg1"/>
            </a:solidFill>
          </a:ln>
        </p:spPr>
        <p:txBody>
          <a:bodyPr lIns="0" tIns="0" rIns="0" bIns="0" anchor="ctr"/>
          <a:lstStyle/>
          <a:p>
            <a:r>
              <a:rPr lang="en-US" dirty="0">
                <a:latin typeface="Calibri"/>
              </a:rPr>
              <a:t>Click to edit the title text format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8521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7"/>
          <p:cNvSpPr>
            <a:spLocks noGrp="1"/>
          </p:cNvSpPr>
          <p:nvPr>
            <p:ph type="title"/>
          </p:nvPr>
        </p:nvSpPr>
        <p:spPr>
          <a:xfrm>
            <a:off x="2087355" y="11240"/>
            <a:ext cx="5378542" cy="594335"/>
          </a:xfrm>
          <a:prstGeom prst="rect">
            <a:avLst/>
          </a:prstGeom>
          <a:ln w="0">
            <a:solidFill>
              <a:schemeClr val="bg1"/>
            </a:solidFill>
          </a:ln>
        </p:spPr>
        <p:txBody>
          <a:bodyPr lIns="0" tIns="0" rIns="0" bIns="0" anchor="ctr"/>
          <a:lstStyle/>
          <a:p>
            <a:r>
              <a:rPr lang="en-US" dirty="0">
                <a:latin typeface="Calibri"/>
              </a:rPr>
              <a:t>Click to edit the title text format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797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7"/>
          <p:cNvSpPr>
            <a:spLocks noGrp="1"/>
          </p:cNvSpPr>
          <p:nvPr>
            <p:ph type="title"/>
          </p:nvPr>
        </p:nvSpPr>
        <p:spPr>
          <a:xfrm>
            <a:off x="2087355" y="11240"/>
            <a:ext cx="5378542" cy="594335"/>
          </a:xfrm>
          <a:prstGeom prst="rect">
            <a:avLst/>
          </a:prstGeom>
          <a:ln w="0">
            <a:solidFill>
              <a:schemeClr val="bg1"/>
            </a:solidFill>
          </a:ln>
        </p:spPr>
        <p:txBody>
          <a:bodyPr lIns="0" tIns="0" rIns="0" bIns="0" anchor="ctr"/>
          <a:lstStyle/>
          <a:p>
            <a:r>
              <a:rPr lang="en-US" dirty="0">
                <a:latin typeface="Calibri"/>
              </a:rPr>
              <a:t>Click to edit the title text format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0492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99"/>
          <a:stretch/>
        </p:blipFill>
        <p:spPr>
          <a:xfrm>
            <a:off x="7038896" y="127591"/>
            <a:ext cx="1973348" cy="547913"/>
          </a:xfrm>
          <a:prstGeom prst="rect">
            <a:avLst/>
          </a:prstGeom>
        </p:spPr>
      </p:pic>
      <p:sp>
        <p:nvSpPr>
          <p:cNvPr id="8" name="CustomShape 2"/>
          <p:cNvSpPr/>
          <p:nvPr userDrawn="1"/>
        </p:nvSpPr>
        <p:spPr>
          <a:xfrm>
            <a:off x="64588" y="6515132"/>
            <a:ext cx="1868040" cy="2728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b="0" i="0" dirty="0" smtClean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</a:rPr>
              <a:t>Karl </a:t>
            </a:r>
            <a:r>
              <a:rPr lang="en-US" sz="1200" b="0" i="0" dirty="0" err="1" smtClean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</a:rPr>
              <a:t>Smolenski</a:t>
            </a:r>
            <a:endParaRPr b="0" i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5" name="CustomShape 4"/>
          <p:cNvSpPr/>
          <p:nvPr userDrawn="1"/>
        </p:nvSpPr>
        <p:spPr>
          <a:xfrm>
            <a:off x="3392640" y="6515132"/>
            <a:ext cx="2358720" cy="2728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200" b="0" i="0" dirty="0" smtClean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</a:rPr>
              <a:t>Chris Mayes</a:t>
            </a:r>
            <a:endParaRPr b="0" i="0" dirty="0"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772434"/>
            <a:ext cx="9144000" cy="13447"/>
          </a:xfrm>
          <a:prstGeom prst="line">
            <a:avLst/>
          </a:prstGeom>
          <a:ln w="28575">
            <a:solidFill>
              <a:srgbClr val="B31B1B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stomShape 3"/>
          <p:cNvSpPr/>
          <p:nvPr userDrawn="1"/>
        </p:nvSpPr>
        <p:spPr>
          <a:xfrm>
            <a:off x="8551692" y="6449816"/>
            <a:ext cx="592308" cy="2728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fld id="{8B6CE713-D777-4EC2-A412-BBD244B64F30}" type="slidenum">
              <a:rPr lang="en-US" sz="1200" b="0" i="0" smtClean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</a:rPr>
              <a:t>‹#›</a:t>
            </a:fld>
            <a:endParaRPr b="0" i="0" dirty="0"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0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timing>
    <p:tnLst>
      <p:par>
        <p:cTn id="1" dur="indefinite" restart="never" nodeType="tmRoot"/>
      </p:par>
    </p:tnLst>
  </p:timing>
  <p:txStyles>
    <p:titleStyle>
      <a:lvl1pPr algn="ctr">
        <a:defRPr sz="2400" b="1" i="0" baseline="0">
          <a:latin typeface="+mn-lt"/>
        </a:defRPr>
      </a:lvl1pPr>
    </p:titleStyle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prst-ab.aps.org/abstract/PRSTAB/v16/i7/e073401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emf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em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pic>
        <p:nvPicPr>
          <p:cNvPr id="3" name="Picture 2" descr="CBETA_render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5467"/>
            <a:ext cx="9144000" cy="4345952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095121" y="1068739"/>
            <a:ext cx="70343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 smtClean="0">
                <a:latin typeface="Palatino" pitchFamily="17" charset="0"/>
              </a:rPr>
              <a:t>CBETA Lattice and Beam Dynamics</a:t>
            </a:r>
            <a:endParaRPr lang="en-US" sz="3200" dirty="0">
              <a:latin typeface="Palatino" pitchFamily="17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723" y="3718875"/>
            <a:ext cx="5042552" cy="183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9551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55919" y="143905"/>
            <a:ext cx="6854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alatino"/>
                <a:cs typeface="Palatino"/>
              </a:rPr>
              <a:t>Designed FFAG Arc, transition, straight</a:t>
            </a:r>
            <a:endParaRPr lang="en-US" sz="2800" dirty="0">
              <a:latin typeface="Palatino"/>
              <a:cs typeface="Palatino"/>
            </a:endParaRPr>
          </a:p>
        </p:txBody>
      </p:sp>
      <p:pic>
        <p:nvPicPr>
          <p:cNvPr id="2" name="Picture 1" descr="optics_ffag_symmetric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69" y="869366"/>
            <a:ext cx="8931274" cy="5840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801" y="1367133"/>
            <a:ext cx="1520976" cy="3989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30994" y="1045155"/>
            <a:ext cx="3276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Offsets, angles scaled by factor: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07186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494684" y="106430"/>
            <a:ext cx="6011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Palatino"/>
                <a:cs typeface="Palatino"/>
              </a:rPr>
              <a:t>Cornell ERL Prototype Injector</a:t>
            </a:r>
            <a:endParaRPr lang="en-US" sz="3200" dirty="0">
              <a:latin typeface="Palatino"/>
              <a:cs typeface="Palatino"/>
            </a:endParaRPr>
          </a:p>
        </p:txBody>
      </p:sp>
      <p:pic>
        <p:nvPicPr>
          <p:cNvPr id="7" name="Picture 6" descr="photo_cornell_injecto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984" y="869430"/>
            <a:ext cx="5632033" cy="563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9619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ustomShape 2"/>
          <p:cNvSpPr/>
          <p:nvPr/>
        </p:nvSpPr>
        <p:spPr>
          <a:xfrm>
            <a:off x="2773800" y="27132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37476" y="98935"/>
            <a:ext cx="6888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Palatino"/>
                <a:cs typeface="Palatino"/>
              </a:rPr>
              <a:t>Injector modeling and optimization</a:t>
            </a:r>
            <a:endParaRPr lang="en-US" sz="3200" dirty="0">
              <a:latin typeface="Palatino"/>
              <a:cs typeface="Palatino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544" y="3075480"/>
            <a:ext cx="3550856" cy="3352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32177" y="2694480"/>
            <a:ext cx="2301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Optima"/>
                <a:cs typeface="Optima"/>
              </a:rPr>
              <a:t>U</a:t>
            </a:r>
            <a:r>
              <a:rPr lang="en-US" sz="1800" dirty="0" smtClean="0">
                <a:latin typeface="Optima"/>
                <a:cs typeface="Optima"/>
              </a:rPr>
              <a:t>nderstand the fields</a:t>
            </a:r>
            <a:endParaRPr lang="en-US" sz="1800" dirty="0">
              <a:latin typeface="Optima"/>
              <a:cs typeface="Opti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3075480"/>
            <a:ext cx="3720353" cy="304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29400" y="2770680"/>
            <a:ext cx="1120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Optimize</a:t>
            </a: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5600" y="801148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Laser shaping</a:t>
            </a:r>
            <a:endParaRPr lang="en-US" sz="1800" dirty="0">
              <a:latin typeface="Optima"/>
              <a:cs typeface="Optima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b="21582"/>
          <a:stretch/>
        </p:blipFill>
        <p:spPr>
          <a:xfrm>
            <a:off x="5791200" y="1170480"/>
            <a:ext cx="3200400" cy="138061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2000" y="789480"/>
            <a:ext cx="826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Model</a:t>
            </a:r>
            <a:endParaRPr lang="en-US" sz="1800" dirty="0">
              <a:latin typeface="Optima"/>
              <a:cs typeface="Optima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94280"/>
            <a:ext cx="4620778" cy="159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28600" y="3304080"/>
            <a:ext cx="620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Gun</a:t>
            </a: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91000" y="5585615"/>
            <a:ext cx="806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Cavity</a:t>
            </a: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18627" y="4447080"/>
            <a:ext cx="813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Quad.</a:t>
            </a: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91000" y="3227880"/>
            <a:ext cx="105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Solenoid</a:t>
            </a: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200" y="4447080"/>
            <a:ext cx="864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Dipole</a:t>
            </a: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559008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latin typeface="Optima"/>
                <a:cs typeface="Optima"/>
              </a:rPr>
              <a:t>Buncher</a:t>
            </a:r>
            <a:endParaRPr lang="en-US" sz="1800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93104166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-44967" y="91440"/>
            <a:ext cx="7053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Palatino"/>
                <a:cs typeface="Palatino"/>
              </a:rPr>
              <a:t>Injector measurements vs. simulation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29000" y="6248400"/>
            <a:ext cx="5014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Optima"/>
                <a:cs typeface="Optima"/>
                <a:hlinkClick r:id="rId2"/>
              </a:rPr>
              <a:t>Gulliford</a:t>
            </a:r>
            <a:r>
              <a:rPr lang="en-US" sz="1400" dirty="0" smtClean="0">
                <a:latin typeface="Optima"/>
                <a:cs typeface="Optima"/>
                <a:hlinkClick r:id="rId2"/>
              </a:rPr>
              <a:t> et al., Phys</a:t>
            </a:r>
            <a:r>
              <a:rPr lang="en-US" sz="1400" dirty="0">
                <a:latin typeface="Optima"/>
                <a:cs typeface="Optima"/>
                <a:hlinkClick r:id="rId2"/>
              </a:rPr>
              <a:t>. Rev. ST </a:t>
            </a:r>
            <a:r>
              <a:rPr lang="en-US" sz="1400" dirty="0" err="1">
                <a:latin typeface="Optima"/>
                <a:cs typeface="Optima"/>
                <a:hlinkClick r:id="rId2"/>
              </a:rPr>
              <a:t>Accel</a:t>
            </a:r>
            <a:r>
              <a:rPr lang="en-US" sz="1400" dirty="0">
                <a:latin typeface="Optima"/>
                <a:cs typeface="Optima"/>
                <a:hlinkClick r:id="rId2"/>
              </a:rPr>
              <a:t>. Beams 16, 073401 (2013)</a:t>
            </a:r>
            <a:endParaRPr lang="en-US" sz="1400" dirty="0">
              <a:latin typeface="Optima"/>
              <a:cs typeface="Optima"/>
            </a:endParaRPr>
          </a:p>
        </p:txBody>
      </p:sp>
      <p:pic>
        <p:nvPicPr>
          <p:cNvPr id="7" name="Picture 9" descr="latex-image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9979" y="3657600"/>
            <a:ext cx="770021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latex-image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1066800"/>
            <a:ext cx="762000" cy="324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562506" y="3705750"/>
            <a:ext cx="4941233" cy="2618850"/>
            <a:chOff x="0" y="3660114"/>
            <a:chExt cx="5652475" cy="2995808"/>
          </a:xfrm>
        </p:grpSpPr>
        <p:pic>
          <p:nvPicPr>
            <p:cNvPr id="10" name="Picture 9" descr="lowemitt_x_gpt_comp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660114"/>
              <a:ext cx="5652475" cy="293145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 rot="16200000">
              <a:off x="-290677" y="4736001"/>
              <a:ext cx="1211899" cy="523220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sym typeface="Symbol"/>
                </a:rPr>
                <a:t></a:t>
              </a:r>
              <a:r>
                <a:rPr kumimoji="0" lang="en-US" sz="1400" b="0" i="0" u="none" strike="noStrike" kern="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x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 X 1000</a:t>
              </a: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30300" y="4083884"/>
              <a:ext cx="774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data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30300" y="5141894"/>
              <a:ext cx="774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GPT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614180" y="6303843"/>
              <a:ext cx="926422" cy="352079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x (mm)</a:t>
              </a:r>
            </a:p>
          </p:txBody>
        </p:sp>
      </p:grpSp>
      <p:sp>
        <p:nvSpPr>
          <p:cNvPr id="15" name="Slide Number Placeholder 5"/>
          <p:cNvSpPr txBox="1">
            <a:spLocks/>
          </p:cNvSpPr>
          <p:nvPr/>
        </p:nvSpPr>
        <p:spPr>
          <a:xfrm>
            <a:off x="6303957" y="5929644"/>
            <a:ext cx="1865133" cy="3191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75999-CDF6-9B46-9F3F-7503503F82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6845" y="3164008"/>
            <a:ext cx="4633267" cy="185011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33400" y="844445"/>
            <a:ext cx="4923619" cy="2743200"/>
            <a:chOff x="0" y="777557"/>
            <a:chExt cx="5632325" cy="3138058"/>
          </a:xfrm>
        </p:grpSpPr>
        <p:pic>
          <p:nvPicPr>
            <p:cNvPr id="18" name="Picture 17" descr="lowemitt_y_gpt_comp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900668"/>
              <a:ext cx="5632325" cy="2921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77900" y="777557"/>
              <a:ext cx="774700" cy="30777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0 pc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90800" y="777557"/>
              <a:ext cx="774700" cy="30777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19 pc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273550" y="777557"/>
              <a:ext cx="774700" cy="30777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77 pc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-275073" y="1908822"/>
              <a:ext cx="1148679" cy="59853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sym typeface="Symbol"/>
                </a:rPr>
                <a:t></a:t>
              </a:r>
              <a:r>
                <a:rPr kumimoji="0" lang="en-US" sz="1400" b="0" i="0" u="none" strike="noStrike" kern="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sym typeface="Symbol"/>
                </a:rPr>
                <a:t>y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 X 1000</a:t>
              </a: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77900" y="1270000"/>
              <a:ext cx="774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data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77900" y="2315805"/>
              <a:ext cx="774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GPT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614180" y="3563536"/>
              <a:ext cx="959718" cy="352079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y (mm)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5029200" y="1371600"/>
            <a:ext cx="230793" cy="4252064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964663"/>
              </p:ext>
            </p:extLst>
          </p:nvPr>
        </p:nvGraphicFramePr>
        <p:xfrm>
          <a:off x="5181599" y="4038599"/>
          <a:ext cx="3810001" cy="1595075"/>
        </p:xfrm>
        <a:graphic>
          <a:graphicData uri="http://schemas.openxmlformats.org/drawingml/2006/table">
            <a:tbl>
              <a:tblPr firstRow="1" bandRow="1"/>
              <a:tblGrid>
                <a:gridCol w="1208279"/>
                <a:gridCol w="1285884"/>
                <a:gridCol w="1315838"/>
              </a:tblGrid>
              <a:tr h="6569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latin typeface="Optima"/>
                          <a:cs typeface="Optima"/>
                        </a:rPr>
                        <a:t>Data Type</a:t>
                      </a:r>
                      <a:endParaRPr lang="en-US" sz="1400" dirty="0">
                        <a:latin typeface="Optima"/>
                        <a:cs typeface="Optima"/>
                      </a:endParaRPr>
                    </a:p>
                  </a:txBody>
                  <a:tcPr marL="79934" marR="79934" marT="39967" marB="3996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err="1" smtClean="0">
                          <a:latin typeface="Optima"/>
                          <a:cs typeface="Optima"/>
                        </a:rPr>
                        <a:t>enorm</a:t>
                      </a:r>
                      <a:r>
                        <a:rPr lang="en-US" sz="1400" dirty="0" smtClean="0">
                          <a:latin typeface="Optima"/>
                          <a:cs typeface="Optima"/>
                        </a:rPr>
                        <a:t>(100%)</a:t>
                      </a:r>
                    </a:p>
                    <a:p>
                      <a:r>
                        <a:rPr lang="en-US" sz="1400" dirty="0" smtClean="0">
                          <a:latin typeface="Optima"/>
                          <a:cs typeface="Optima"/>
                        </a:rPr>
                        <a:t>(mm-</a:t>
                      </a:r>
                      <a:r>
                        <a:rPr lang="en-US" sz="1400" dirty="0" err="1" smtClean="0">
                          <a:latin typeface="Optima"/>
                          <a:cs typeface="Optima"/>
                        </a:rPr>
                        <a:t>mrad</a:t>
                      </a:r>
                      <a:r>
                        <a:rPr lang="en-US" sz="1400" dirty="0" smtClean="0">
                          <a:latin typeface="Optima"/>
                          <a:cs typeface="Optima"/>
                        </a:rPr>
                        <a:t>)</a:t>
                      </a:r>
                      <a:endParaRPr lang="en-US" sz="1400" dirty="0">
                        <a:latin typeface="Optima"/>
                        <a:cs typeface="Optima"/>
                      </a:endParaRPr>
                    </a:p>
                  </a:txBody>
                  <a:tcPr marL="79934" marR="79934" marT="39967" marB="3996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err="1" smtClean="0">
                          <a:latin typeface="Optima"/>
                          <a:cs typeface="Optima"/>
                        </a:rPr>
                        <a:t>enorm</a:t>
                      </a:r>
                      <a:r>
                        <a:rPr lang="en-US" sz="1400" dirty="0" smtClean="0">
                          <a:latin typeface="Optima"/>
                          <a:cs typeface="Optima"/>
                        </a:rPr>
                        <a:t>(90%)</a:t>
                      </a:r>
                    </a:p>
                    <a:p>
                      <a:r>
                        <a:rPr lang="en-US" sz="1400" dirty="0" smtClean="0">
                          <a:latin typeface="Optima"/>
                          <a:cs typeface="Optima"/>
                        </a:rPr>
                        <a:t>(mm-</a:t>
                      </a:r>
                      <a:r>
                        <a:rPr lang="en-US" sz="1400" dirty="0" err="1" smtClean="0">
                          <a:latin typeface="Optima"/>
                          <a:cs typeface="Optima"/>
                        </a:rPr>
                        <a:t>mrad</a:t>
                      </a:r>
                      <a:r>
                        <a:rPr lang="en-US" sz="1400" dirty="0" smtClean="0">
                          <a:latin typeface="Optima"/>
                          <a:cs typeface="Optima"/>
                        </a:rPr>
                        <a:t>)</a:t>
                      </a:r>
                      <a:endParaRPr lang="en-US" sz="1400" dirty="0">
                        <a:latin typeface="Optima"/>
                        <a:cs typeface="Optima"/>
                      </a:endParaRPr>
                    </a:p>
                  </a:txBody>
                  <a:tcPr marL="79934" marR="79934" marT="39967" marB="3996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5320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latin typeface="Optima"/>
                          <a:cs typeface="Optima"/>
                        </a:rPr>
                        <a:t>Projected</a:t>
                      </a:r>
                      <a:r>
                        <a:rPr lang="en-US" sz="1400" baseline="0" dirty="0" smtClean="0">
                          <a:latin typeface="Optima"/>
                          <a:cs typeface="Optima"/>
                        </a:rPr>
                        <a:t> (</a:t>
                      </a:r>
                      <a:r>
                        <a:rPr lang="en-US" sz="1400" dirty="0" smtClean="0">
                          <a:latin typeface="Optima"/>
                          <a:cs typeface="Optima"/>
                        </a:rPr>
                        <a:t>EMS)</a:t>
                      </a:r>
                      <a:endParaRPr lang="en-US" sz="1400" dirty="0">
                        <a:latin typeface="Optima"/>
                        <a:cs typeface="Optima"/>
                      </a:endParaRPr>
                    </a:p>
                  </a:txBody>
                  <a:tcPr marL="79934" marR="79934" marT="39967" marB="3996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Optima"/>
                          <a:cs typeface="Optima"/>
                        </a:rPr>
                        <a:t>0.33 (0.69)</a:t>
                      </a:r>
                      <a:endParaRPr lang="en-US" sz="1400" dirty="0">
                        <a:latin typeface="Optima"/>
                        <a:cs typeface="Optima"/>
                      </a:endParaRPr>
                    </a:p>
                  </a:txBody>
                  <a:tcPr marL="79934" marR="79934" marT="39967" marB="3996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Optima"/>
                          <a:cs typeface="Optima"/>
                        </a:rPr>
                        <a:t>0.23 (0.51)</a:t>
                      </a:r>
                      <a:endParaRPr lang="en-US" sz="1400" dirty="0">
                        <a:latin typeface="Optima"/>
                        <a:cs typeface="Optima"/>
                      </a:endParaRPr>
                    </a:p>
                  </a:txBody>
                  <a:tcPr marL="79934" marR="79934" marT="39967" marB="3996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4060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latin typeface="Optima"/>
                          <a:cs typeface="Optima"/>
                        </a:rPr>
                        <a:t>GPT</a:t>
                      </a:r>
                      <a:endParaRPr lang="en-US" sz="1400" dirty="0">
                        <a:latin typeface="Optima"/>
                        <a:cs typeface="Optima"/>
                      </a:endParaRPr>
                    </a:p>
                  </a:txBody>
                  <a:tcPr marL="79934" marR="79934" marT="39967" marB="3996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Optima"/>
                          <a:cs typeface="Optima"/>
                        </a:rPr>
                        <a:t>0.31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Optima"/>
                          <a:ea typeface="+mn-ea"/>
                          <a:cs typeface="Optima"/>
                        </a:rPr>
                        <a:t> </a:t>
                      </a:r>
                      <a:r>
                        <a:rPr lang="en-US" sz="1400" dirty="0" smtClean="0">
                          <a:latin typeface="Optima"/>
                          <a:cs typeface="Optima"/>
                        </a:rPr>
                        <a:t>(0.72)</a:t>
                      </a:r>
                      <a:endParaRPr lang="en-US" sz="1400" dirty="0">
                        <a:latin typeface="Optima"/>
                        <a:cs typeface="Optima"/>
                      </a:endParaRPr>
                    </a:p>
                  </a:txBody>
                  <a:tcPr marL="79934" marR="79934" marT="39967" marB="3996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Optima"/>
                          <a:cs typeface="Optima"/>
                        </a:rPr>
                        <a:t>0.19 (0.44)</a:t>
                      </a:r>
                    </a:p>
                  </a:txBody>
                  <a:tcPr marL="79934" marR="79934" marT="39967" marB="3996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1965472"/>
              </p:ext>
            </p:extLst>
          </p:nvPr>
        </p:nvGraphicFramePr>
        <p:xfrm>
          <a:off x="5181600" y="1467116"/>
          <a:ext cx="3810000" cy="1676399"/>
        </p:xfrm>
        <a:graphic>
          <a:graphicData uri="http://schemas.openxmlformats.org/drawingml/2006/table">
            <a:tbl>
              <a:tblPr firstRow="1" bandRow="1"/>
              <a:tblGrid>
                <a:gridCol w="1101757"/>
                <a:gridCol w="1261215"/>
                <a:gridCol w="1447028"/>
              </a:tblGrid>
              <a:tr h="740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latin typeface="Optima"/>
                          <a:cs typeface="Optima"/>
                        </a:rPr>
                        <a:t>Data Type</a:t>
                      </a:r>
                      <a:endParaRPr lang="en-US" sz="1400" dirty="0">
                        <a:latin typeface="Optima"/>
                        <a:cs typeface="Optima"/>
                      </a:endParaRPr>
                    </a:p>
                  </a:txBody>
                  <a:tcPr marL="79934" marR="79934" marT="39967" marB="3996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err="1" smtClean="0">
                          <a:latin typeface="Optima"/>
                          <a:cs typeface="Optima"/>
                        </a:rPr>
                        <a:t>enorm</a:t>
                      </a:r>
                      <a:r>
                        <a:rPr lang="en-US" sz="1400" dirty="0" smtClean="0">
                          <a:latin typeface="Optima"/>
                          <a:cs typeface="Optima"/>
                        </a:rPr>
                        <a:t>(100%)</a:t>
                      </a:r>
                    </a:p>
                    <a:p>
                      <a:r>
                        <a:rPr lang="en-US" sz="1400" dirty="0" smtClean="0">
                          <a:latin typeface="Optima"/>
                          <a:cs typeface="Optima"/>
                        </a:rPr>
                        <a:t>(mm-</a:t>
                      </a:r>
                      <a:r>
                        <a:rPr lang="en-US" sz="1400" dirty="0" err="1" smtClean="0">
                          <a:latin typeface="Optima"/>
                          <a:cs typeface="Optima"/>
                        </a:rPr>
                        <a:t>mrad</a:t>
                      </a:r>
                      <a:r>
                        <a:rPr lang="en-US" sz="1400" dirty="0" smtClean="0">
                          <a:latin typeface="Optima"/>
                          <a:cs typeface="Optima"/>
                        </a:rPr>
                        <a:t>)</a:t>
                      </a:r>
                      <a:endParaRPr lang="en-US" sz="1400" dirty="0">
                        <a:latin typeface="Optima"/>
                        <a:cs typeface="Optima"/>
                      </a:endParaRPr>
                    </a:p>
                  </a:txBody>
                  <a:tcPr marL="79934" marR="79934" marT="39967" marB="3996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err="1" smtClean="0">
                          <a:latin typeface="Optima"/>
                          <a:cs typeface="Optima"/>
                        </a:rPr>
                        <a:t>enorm</a:t>
                      </a:r>
                      <a:r>
                        <a:rPr lang="en-US" sz="1400" dirty="0" smtClean="0">
                          <a:latin typeface="Optima"/>
                          <a:cs typeface="Optima"/>
                        </a:rPr>
                        <a:t>(90%)</a:t>
                      </a:r>
                    </a:p>
                    <a:p>
                      <a:r>
                        <a:rPr lang="en-US" sz="1400" dirty="0" smtClean="0">
                          <a:latin typeface="Optima"/>
                          <a:cs typeface="Optima"/>
                        </a:rPr>
                        <a:t>(mm-</a:t>
                      </a:r>
                      <a:r>
                        <a:rPr lang="en-US" sz="1400" dirty="0" err="1" smtClean="0">
                          <a:latin typeface="Optima"/>
                          <a:cs typeface="Optima"/>
                        </a:rPr>
                        <a:t>mrad</a:t>
                      </a:r>
                      <a:r>
                        <a:rPr lang="en-US" sz="1400" dirty="0" smtClean="0">
                          <a:latin typeface="Optima"/>
                          <a:cs typeface="Optima"/>
                        </a:rPr>
                        <a:t>)</a:t>
                      </a:r>
                      <a:endParaRPr lang="en-US" sz="1400" dirty="0">
                        <a:latin typeface="Optima"/>
                        <a:cs typeface="Optima"/>
                      </a:endParaRPr>
                    </a:p>
                  </a:txBody>
                  <a:tcPr marL="79934" marR="79934" marT="39967" marB="3996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5211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latin typeface="Optima"/>
                          <a:cs typeface="Optima"/>
                        </a:rPr>
                        <a:t>Projected</a:t>
                      </a:r>
                      <a:r>
                        <a:rPr lang="en-US" sz="1400" baseline="0" dirty="0" smtClean="0">
                          <a:latin typeface="Optima"/>
                          <a:cs typeface="Optima"/>
                        </a:rPr>
                        <a:t> (</a:t>
                      </a:r>
                      <a:r>
                        <a:rPr lang="en-US" sz="1400" dirty="0" smtClean="0">
                          <a:latin typeface="Optima"/>
                          <a:cs typeface="Optima"/>
                        </a:rPr>
                        <a:t>EMS)</a:t>
                      </a:r>
                    </a:p>
                  </a:txBody>
                  <a:tcPr marL="79934" marR="79934" marT="39967" marB="3996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Optima"/>
                          <a:cs typeface="Optima"/>
                        </a:rPr>
                        <a:t> 0.20 </a:t>
                      </a:r>
                      <a:r>
                        <a:rPr lang="en-US" sz="1400" baseline="0" dirty="0" smtClean="0">
                          <a:latin typeface="Optima"/>
                          <a:cs typeface="Optima"/>
                        </a:rPr>
                        <a:t>(0.40)</a:t>
                      </a:r>
                    </a:p>
                  </a:txBody>
                  <a:tcPr marL="79934" marR="79934" marT="39967" marB="3996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Optima"/>
                          <a:cs typeface="Optima"/>
                        </a:rPr>
                        <a:t>0.14 </a:t>
                      </a:r>
                      <a:r>
                        <a:rPr lang="en-US" sz="1400" baseline="0" dirty="0" smtClean="0">
                          <a:latin typeface="Optima"/>
                          <a:cs typeface="Optima"/>
                        </a:rPr>
                        <a:t>(0.29)</a:t>
                      </a:r>
                    </a:p>
                  </a:txBody>
                  <a:tcPr marL="79934" marR="79934" marT="39967" marB="3996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4145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latin typeface="Optima"/>
                          <a:cs typeface="Optima"/>
                        </a:rPr>
                        <a:t>GPT</a:t>
                      </a:r>
                      <a:endParaRPr lang="en-US" sz="1400" dirty="0">
                        <a:latin typeface="Optima"/>
                        <a:cs typeface="Optima"/>
                      </a:endParaRPr>
                    </a:p>
                  </a:txBody>
                  <a:tcPr marL="79934" marR="79934" marT="39967" marB="3996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Optima"/>
                          <a:cs typeface="Optima"/>
                        </a:rPr>
                        <a:t> 0.16 (0.37)</a:t>
                      </a:r>
                      <a:endParaRPr lang="en-US" sz="1400" dirty="0">
                        <a:latin typeface="Optima"/>
                        <a:cs typeface="Optima"/>
                      </a:endParaRPr>
                    </a:p>
                  </a:txBody>
                  <a:tcPr marL="79934" marR="79934" marT="39967" marB="3996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Optima"/>
                          <a:cs typeface="Optima"/>
                        </a:rPr>
                        <a:t>0.11 (0.25)</a:t>
                      </a:r>
                      <a:endParaRPr lang="en-US" sz="1400" dirty="0">
                        <a:latin typeface="Optima"/>
                        <a:cs typeface="Optima"/>
                      </a:endParaRPr>
                    </a:p>
                  </a:txBody>
                  <a:tcPr marL="79934" marR="79934" marT="39967" marB="3996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76114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109808" y="136410"/>
            <a:ext cx="6425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alatino"/>
                <a:cs typeface="Palatino"/>
              </a:rPr>
              <a:t>Space Charge optimization through LA</a:t>
            </a:r>
            <a:endParaRPr lang="en-US" sz="2800" dirty="0">
              <a:latin typeface="Palatino"/>
              <a:cs typeface="Palatin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0117"/>
          <a:stretch/>
        </p:blipFill>
        <p:spPr>
          <a:xfrm>
            <a:off x="132293" y="891914"/>
            <a:ext cx="8762116" cy="2150939"/>
          </a:xfrm>
          <a:prstGeom prst="rect">
            <a:avLst/>
          </a:prstGeom>
        </p:spPr>
      </p:pic>
      <p:pic>
        <p:nvPicPr>
          <p:cNvPr id="5" name="Picture 4" descr="IN_betaxy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" r="8878"/>
          <a:stretch/>
        </p:blipFill>
        <p:spPr>
          <a:xfrm>
            <a:off x="389029" y="3173137"/>
            <a:ext cx="8327456" cy="20364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0076" y="5548922"/>
            <a:ext cx="8414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beam is optimized with space charge using GPT to match specified beam sizes and divergence at the end of the first pass of the </a:t>
            </a:r>
            <a:r>
              <a:rPr lang="en-US" dirty="0" err="1" smtClean="0"/>
              <a:t>Linac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26041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55180" y="91440"/>
            <a:ext cx="6915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Palatino"/>
                <a:cs typeface="Palatino"/>
              </a:rPr>
              <a:t>Splitter and </a:t>
            </a:r>
            <a:r>
              <a:rPr lang="en-US" sz="3200" dirty="0" err="1" smtClean="0">
                <a:latin typeface="Palatino"/>
                <a:cs typeface="Palatino"/>
              </a:rPr>
              <a:t>Recombiners</a:t>
            </a:r>
            <a:r>
              <a:rPr lang="en-US" sz="3200" dirty="0" smtClean="0">
                <a:latin typeface="Palatino"/>
                <a:cs typeface="Palatino"/>
              </a:rPr>
              <a:t> (SX, RX)</a:t>
            </a:r>
            <a:endParaRPr lang="en-US" sz="3200" dirty="0">
              <a:latin typeface="Palatino"/>
              <a:cs typeface="Palatino"/>
            </a:endParaRPr>
          </a:p>
        </p:txBody>
      </p:sp>
      <p:pic>
        <p:nvPicPr>
          <p:cNvPr id="3" name="Picture 2" descr="cbeta_layout_sx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5" y="712000"/>
            <a:ext cx="8624404" cy="25048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45615" y="3631821"/>
            <a:ext cx="7032694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Receive beams on-axis from LA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Match each energy beam onto its stable orbit in FA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Match optics for each energy beam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Momentum compaction (r56) adjustment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Path lengths: (S1 + FA pass 1) = </a:t>
            </a:r>
            <a:r>
              <a:rPr lang="en-US" dirty="0"/>
              <a:t>(</a:t>
            </a:r>
            <a:r>
              <a:rPr lang="en-US" dirty="0" smtClean="0"/>
              <a:t>S2 </a:t>
            </a:r>
            <a:r>
              <a:rPr lang="en-US" dirty="0"/>
              <a:t>+ FA pass </a:t>
            </a:r>
            <a:r>
              <a:rPr lang="en-US" dirty="0" smtClean="0"/>
              <a:t>2) =(S3 </a:t>
            </a:r>
            <a:r>
              <a:rPr lang="en-US" dirty="0"/>
              <a:t>+ FA pass </a:t>
            </a:r>
            <a:r>
              <a:rPr lang="en-US" dirty="0" smtClean="0"/>
              <a:t>3)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Allow path length adjustment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Dipole fields &lt; 0.8 T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Quad fields &lt; </a:t>
            </a:r>
            <a:r>
              <a:rPr lang="en-US" dirty="0" smtClean="0"/>
              <a:t>4 </a:t>
            </a:r>
            <a:r>
              <a:rPr lang="en-US" dirty="0"/>
              <a:t>T/</a:t>
            </a:r>
            <a:r>
              <a:rPr lang="en-US" dirty="0" smtClean="0"/>
              <a:t>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Realistic transverse element sizes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883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geometry0pt9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599" y="2191924"/>
            <a:ext cx="4468522" cy="3574817"/>
          </a:xfrm>
          <a:prstGeom prst="rect">
            <a:avLst/>
          </a:prstGeom>
        </p:spPr>
      </p:pic>
      <p:pic>
        <p:nvPicPr>
          <p:cNvPr id="3" name="Picture 2" descr="fiel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12" y="2229539"/>
            <a:ext cx="4381753" cy="31985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28017" y="1715814"/>
            <a:ext cx="2093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4 T/m Quadrupole</a:t>
            </a: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89202" y="1725222"/>
            <a:ext cx="146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0.9 T dipole</a:t>
            </a: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4699" y="106430"/>
            <a:ext cx="501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Palatino"/>
                <a:cs typeface="Palatino"/>
              </a:rPr>
              <a:t>Splitter magnet concepts</a:t>
            </a:r>
            <a:endParaRPr lang="en-US" sz="3200" dirty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96824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54699" y="106430"/>
            <a:ext cx="501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Palatino"/>
                <a:cs typeface="Palatino"/>
              </a:rPr>
              <a:t>Other work at BNL</a:t>
            </a:r>
            <a:endParaRPr lang="en-US" sz="3200" dirty="0">
              <a:latin typeface="Palatino"/>
              <a:cs typeface="Palatino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9745" y="1161737"/>
            <a:ext cx="832703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FFAG permanent magnet with iron poles (Holger Witte)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Possible upgrade to resistive-based BPM (Peter </a:t>
            </a:r>
            <a:r>
              <a:rPr lang="en-GB" sz="2800" dirty="0" err="1" smtClean="0"/>
              <a:t>Thieberger</a:t>
            </a:r>
            <a:r>
              <a:rPr lang="en-GB" sz="2800" dirty="0" smtClean="0"/>
              <a:t>)</a:t>
            </a:r>
            <a:endParaRPr lang="en-GB" sz="2800" dirty="0"/>
          </a:p>
        </p:txBody>
      </p:sp>
      <p:pic>
        <p:nvPicPr>
          <p:cNvPr id="10" name="Content Placeholder 3"/>
          <p:cNvPicPr>
            <a:picLocks noGrp="1"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1" t="3720" r="15210" b="2162"/>
          <a:stretch/>
        </p:blipFill>
        <p:spPr>
          <a:xfrm>
            <a:off x="6089056" y="1650779"/>
            <a:ext cx="2133045" cy="2073380"/>
          </a:xfrm>
          <a:prstGeom prst="rect">
            <a:avLst/>
          </a:prstGeom>
        </p:spPr>
      </p:pic>
      <p:pic>
        <p:nvPicPr>
          <p:cNvPr id="11" name="Content Placeholder 7"/>
          <p:cNvPicPr>
            <a:picLocks noGrp="1"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708" y="1710739"/>
            <a:ext cx="2512135" cy="20097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24" y="4487671"/>
            <a:ext cx="6798076" cy="206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7436" y="106430"/>
            <a:ext cx="6580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Palatino"/>
                <a:cs typeface="Palatino"/>
              </a:rPr>
              <a:t>Mechanical Design of FFAG Quad</a:t>
            </a:r>
            <a:endParaRPr lang="en-US" sz="3200" dirty="0">
              <a:latin typeface="Palatino"/>
              <a:cs typeface="Palatino"/>
            </a:endParaRPr>
          </a:p>
        </p:txBody>
      </p:sp>
      <p:pic>
        <p:nvPicPr>
          <p:cNvPr id="1026" name="Picture 2" descr="D:\sbrooks\report\Internal\Cbeta\2016-08-03\MahlerMagnet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4" y="1007125"/>
            <a:ext cx="7114032" cy="540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14984" y="6041897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George Mahler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60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235865"/>
            <a:ext cx="6383281" cy="33472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48590"/>
            <a:ext cx="5967013" cy="24291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00847" y="2304744"/>
            <a:ext cx="148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S1:   42 MeV</a:t>
            </a: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82368" y="1693828"/>
            <a:ext cx="148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S2:   78 MeV</a:t>
            </a: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82368" y="1281784"/>
            <a:ext cx="148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S3: 114 MeV</a:t>
            </a: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82369" y="759671"/>
            <a:ext cx="148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S4: 150 MeV</a:t>
            </a:r>
            <a:endParaRPr lang="en-US" sz="1800" dirty="0">
              <a:latin typeface="Optima"/>
              <a:cs typeface="Optima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70556" y="3379611"/>
            <a:ext cx="8995833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7F1B1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936683" y="4853103"/>
            <a:ext cx="428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S1</a:t>
            </a: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2351" y="4316895"/>
            <a:ext cx="428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S2</a:t>
            </a: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8866" y="3923528"/>
            <a:ext cx="428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S3</a:t>
            </a: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0192" y="3401415"/>
            <a:ext cx="428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S4</a:t>
            </a: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92174" y="106430"/>
            <a:ext cx="501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Palatino"/>
                <a:cs typeface="Palatino"/>
              </a:rPr>
              <a:t>SX demerge and merge</a:t>
            </a:r>
            <a:endParaRPr lang="en-US" sz="3200" dirty="0">
              <a:latin typeface="Palatino"/>
              <a:cs typeface="Palatin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60269" y="1221311"/>
            <a:ext cx="818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0.36 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650398" y="1102143"/>
            <a:ext cx="801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0.16 T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423400" y="732811"/>
            <a:ext cx="802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0.41 T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524000" y="3040598"/>
            <a:ext cx="1080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0.0126 T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982986" y="1389030"/>
            <a:ext cx="523987" cy="11876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279161" y="1038464"/>
            <a:ext cx="45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41941" y="377074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25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pic>
        <p:nvPicPr>
          <p:cNvPr id="3" name="Picture 2" descr="cbeta_layout_in_L0E.pdf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2" y="1028295"/>
            <a:ext cx="9015840" cy="5016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6551" y="96886"/>
            <a:ext cx="3510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Palatino"/>
                <a:cs typeface="Palatino"/>
              </a:rPr>
              <a:t>Layout in L0E Hall</a:t>
            </a:r>
            <a:endParaRPr lang="en-US" sz="3200" dirty="0">
              <a:latin typeface="Palatino"/>
              <a:cs typeface="Palati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164896" y="91440"/>
            <a:ext cx="6633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Palatino"/>
                <a:cs typeface="Palatino"/>
              </a:rPr>
              <a:t>Splitter and </a:t>
            </a:r>
            <a:r>
              <a:rPr lang="en-US" sz="3200" dirty="0" err="1" smtClean="0">
                <a:latin typeface="Palatino"/>
                <a:cs typeface="Palatino"/>
              </a:rPr>
              <a:t>Recombiners</a:t>
            </a:r>
            <a:r>
              <a:rPr lang="en-US" sz="3200" dirty="0" smtClean="0">
                <a:latin typeface="Palatino"/>
                <a:cs typeface="Palatino"/>
              </a:rPr>
              <a:t> (SX, RX)</a:t>
            </a:r>
            <a:endParaRPr lang="en-US" sz="3200" dirty="0">
              <a:latin typeface="Palatino"/>
              <a:cs typeface="Palatino"/>
            </a:endParaRPr>
          </a:p>
        </p:txBody>
      </p:sp>
      <p:pic>
        <p:nvPicPr>
          <p:cNvPr id="2" name="Picture 1" descr="optics_sx_summar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42" y="1170936"/>
            <a:ext cx="8682245" cy="509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576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992174" y="106430"/>
            <a:ext cx="501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Palatino"/>
                <a:cs typeface="Palatino"/>
              </a:rPr>
              <a:t>Path length: 1-pass ERL</a:t>
            </a:r>
            <a:endParaRPr lang="en-US" sz="3200" dirty="0">
              <a:latin typeface="Palatino"/>
              <a:cs typeface="Palatino"/>
            </a:endParaRPr>
          </a:p>
        </p:txBody>
      </p:sp>
      <p:pic>
        <p:nvPicPr>
          <p:cNvPr id="4" name="Picture 3" descr="sx-recovery-pass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828800"/>
            <a:ext cx="74930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02183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1007164" y="91440"/>
            <a:ext cx="501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Palatino"/>
                <a:cs typeface="Palatino"/>
              </a:rPr>
              <a:t>Path length: 2-pass ERL</a:t>
            </a:r>
            <a:endParaRPr lang="en-US" sz="3200" dirty="0">
              <a:latin typeface="Palatino"/>
              <a:cs typeface="Palatino"/>
            </a:endParaRPr>
          </a:p>
        </p:txBody>
      </p:sp>
      <p:pic>
        <p:nvPicPr>
          <p:cNvPr id="2" name="Picture 1" descr="sx-recovery-pass2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16" y="1831373"/>
            <a:ext cx="74930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3654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1007164" y="91440"/>
            <a:ext cx="501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Palatino"/>
                <a:cs typeface="Palatino"/>
              </a:rPr>
              <a:t>Path length: 3-pass ERL</a:t>
            </a:r>
            <a:endParaRPr lang="en-US" sz="3200" dirty="0">
              <a:latin typeface="Palatino"/>
              <a:cs typeface="Palatino"/>
            </a:endParaRPr>
          </a:p>
        </p:txBody>
      </p:sp>
      <p:pic>
        <p:nvPicPr>
          <p:cNvPr id="2" name="Picture 1" descr="sx-recovery-pass3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65" y="1828800"/>
            <a:ext cx="74930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0186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1007164" y="91440"/>
            <a:ext cx="501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Palatino"/>
                <a:cs typeface="Palatino"/>
              </a:rPr>
              <a:t>Path length: 4-pass ERL</a:t>
            </a:r>
            <a:endParaRPr lang="en-US" sz="3200" dirty="0">
              <a:latin typeface="Palatino"/>
              <a:cs typeface="Palatino"/>
            </a:endParaRPr>
          </a:p>
        </p:txBody>
      </p:sp>
      <p:pic>
        <p:nvPicPr>
          <p:cNvPr id="2" name="Picture 1" descr="sx-recovery-pass4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97" y="1828006"/>
            <a:ext cx="74930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0671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ptics_4pass_with_energ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3" y="1189001"/>
            <a:ext cx="8881433" cy="5314300"/>
          </a:xfrm>
          <a:prstGeom prst="rect">
            <a:avLst/>
          </a:prstGeom>
        </p:spPr>
      </p:pic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984679" y="91440"/>
            <a:ext cx="501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Palatino"/>
                <a:cs typeface="Palatino"/>
              </a:rPr>
              <a:t>4-pass Optics Design</a:t>
            </a:r>
            <a:endParaRPr lang="en-US" sz="3200" dirty="0">
              <a:latin typeface="Palatino"/>
              <a:cs typeface="Palatino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861814" y="868284"/>
            <a:ext cx="0" cy="5642512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996510" y="819669"/>
            <a:ext cx="85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Design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61814" y="823319"/>
            <a:ext cx="3613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Match into Energy 3 (114 MeV)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04946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977184" y="98935"/>
            <a:ext cx="501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Palatino"/>
                <a:cs typeface="Palatino"/>
              </a:rPr>
              <a:t>Start-to-End tracking</a:t>
            </a:r>
            <a:endParaRPr lang="en-US" sz="3200" dirty="0">
              <a:latin typeface="Palatino"/>
              <a:cs typeface="Palatino"/>
            </a:endParaRPr>
          </a:p>
        </p:txBody>
      </p:sp>
      <p:pic>
        <p:nvPicPr>
          <p:cNvPr id="5" name="Picture 4" descr="LA_end_pass1_y_phase_space_histogra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350" y="1128741"/>
            <a:ext cx="2991554" cy="2243665"/>
          </a:xfrm>
          <a:prstGeom prst="rect">
            <a:avLst/>
          </a:prstGeom>
        </p:spPr>
      </p:pic>
      <p:pic>
        <p:nvPicPr>
          <p:cNvPr id="7" name="Picture 6" descr="LA_end_pass1_t_phase_space_histogra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447" y="1128741"/>
            <a:ext cx="2991554" cy="2243665"/>
          </a:xfrm>
          <a:prstGeom prst="rect">
            <a:avLst/>
          </a:prstGeom>
        </p:spPr>
      </p:pic>
      <p:pic>
        <p:nvPicPr>
          <p:cNvPr id="8" name="Picture 7" descr="LA_end_pass1_x_phase_space_histogra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28741"/>
            <a:ext cx="2991554" cy="2243665"/>
          </a:xfrm>
          <a:prstGeom prst="rect">
            <a:avLst/>
          </a:prstGeom>
        </p:spPr>
      </p:pic>
      <p:pic>
        <p:nvPicPr>
          <p:cNvPr id="9" name="Picture 8" descr="beam_4pas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71077"/>
            <a:ext cx="9143999" cy="26619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72284" y="844099"/>
            <a:ext cx="5577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100 </a:t>
            </a:r>
            <a:r>
              <a:rPr lang="en-US" dirty="0" err="1" smtClean="0">
                <a:latin typeface="Optima"/>
                <a:cs typeface="Optima"/>
              </a:rPr>
              <a:t>pC</a:t>
            </a:r>
            <a:r>
              <a:rPr lang="en-US" dirty="0" smtClean="0">
                <a:latin typeface="Optima"/>
                <a:cs typeface="Optima"/>
              </a:rPr>
              <a:t> bunch calculated from GPT with space charge</a:t>
            </a:r>
            <a:endParaRPr lang="en-US" dirty="0">
              <a:latin typeface="Optima"/>
              <a:cs typeface="Optim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99122" y="3401745"/>
            <a:ext cx="3661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>
                <a:latin typeface="Optima"/>
                <a:cs typeface="Optima"/>
              </a:rPr>
              <a:t>…</a:t>
            </a:r>
            <a:r>
              <a:rPr lang="en-US" dirty="0" smtClean="0">
                <a:latin typeface="Optima"/>
                <a:cs typeface="Optima"/>
              </a:rPr>
              <a:t>spliced into </a:t>
            </a:r>
            <a:r>
              <a:rPr lang="en-US" dirty="0" err="1" smtClean="0">
                <a:latin typeface="Optima"/>
                <a:cs typeface="Optima"/>
              </a:rPr>
              <a:t>Bmad</a:t>
            </a:r>
            <a:r>
              <a:rPr lang="en-US" dirty="0" smtClean="0">
                <a:latin typeface="Optima"/>
                <a:cs typeface="Optima"/>
              </a:rPr>
              <a:t> 4-pass model</a:t>
            </a:r>
            <a:endParaRPr lang="en-US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134044599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947204" y="98935"/>
            <a:ext cx="501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Palatino"/>
                <a:cs typeface="Palatino"/>
              </a:rPr>
              <a:t>Start-to-End tracking</a:t>
            </a:r>
            <a:endParaRPr lang="en-US" sz="3200" dirty="0">
              <a:latin typeface="Palatino"/>
              <a:cs typeface="Palatin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8599"/>
          <a:stretch/>
        </p:blipFill>
        <p:spPr>
          <a:xfrm>
            <a:off x="0" y="1895510"/>
            <a:ext cx="8775556" cy="365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9935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962194" y="98935"/>
            <a:ext cx="501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Palatino"/>
                <a:cs typeface="Palatino"/>
              </a:rPr>
              <a:t>Orbit correction simulation</a:t>
            </a:r>
            <a:endParaRPr lang="en-US" sz="3200" dirty="0">
              <a:latin typeface="Palatino"/>
              <a:cs typeface="Palatino"/>
            </a:endParaRPr>
          </a:p>
        </p:txBody>
      </p:sp>
      <p:pic>
        <p:nvPicPr>
          <p:cNvPr id="3" name="Picture 2" descr="ffag_errors_200um_offse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7021"/>
            <a:ext cx="8730571" cy="2511134"/>
          </a:xfrm>
          <a:prstGeom prst="rect">
            <a:avLst/>
          </a:prstGeom>
        </p:spPr>
      </p:pic>
      <p:pic>
        <p:nvPicPr>
          <p:cNvPr id="4" name="Picture 3" descr="ffag_errors_200um_offsets_correct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0" y="4061340"/>
            <a:ext cx="8730570" cy="25403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73800" y="774304"/>
            <a:ext cx="3447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 um offset errors in all quads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20765" y="3715196"/>
            <a:ext cx="6090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/>
              <a:t>Simultaneously corrected: </a:t>
            </a:r>
            <a:r>
              <a:rPr lang="is-IS" dirty="0"/>
              <a:t>h</a:t>
            </a:r>
            <a:r>
              <a:rPr lang="is-IS" dirty="0" smtClean="0"/>
              <a:t> corrector in QF, v corrector in QD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81940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59967" y="106430"/>
            <a:ext cx="6798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Palatino"/>
                <a:cs typeface="Palatino"/>
              </a:rPr>
              <a:t>Corrector strength scaling for offsets</a:t>
            </a:r>
            <a:endParaRPr lang="en-US" sz="3200" dirty="0">
              <a:latin typeface="Palatino"/>
              <a:cs typeface="Palatino"/>
            </a:endParaRPr>
          </a:p>
        </p:txBody>
      </p:sp>
      <p:pic>
        <p:nvPicPr>
          <p:cNvPr id="2" name="Picture 1" descr="cor_scaling_ffag_quad_x_offset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4" y="3922637"/>
            <a:ext cx="4125151" cy="2608382"/>
          </a:xfrm>
          <a:prstGeom prst="rect">
            <a:avLst/>
          </a:prstGeom>
        </p:spPr>
      </p:pic>
      <p:pic>
        <p:nvPicPr>
          <p:cNvPr id="5" name="Picture 4" descr="cor_scaling_ffag_quad_y_offset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697" y="3922637"/>
            <a:ext cx="4125151" cy="26083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188" y="1026058"/>
            <a:ext cx="7137459" cy="261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7341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2065969" y="91440"/>
            <a:ext cx="501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Palatino"/>
                <a:cs typeface="Palatino"/>
              </a:rPr>
              <a:t>Basic Parameters</a:t>
            </a:r>
            <a:endParaRPr lang="en-US" sz="3200" dirty="0">
              <a:latin typeface="Palatino"/>
              <a:cs typeface="Palatin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38" y="993224"/>
            <a:ext cx="8899256" cy="536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807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299811" y="106430"/>
            <a:ext cx="6274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Palatino"/>
                <a:cs typeface="Palatino"/>
              </a:rPr>
              <a:t>Roughness and Resistive wall</a:t>
            </a:r>
            <a:endParaRPr lang="en-US" sz="3200" dirty="0">
              <a:latin typeface="Palatino"/>
              <a:cs typeface="Palatin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57737" y="2254169"/>
            <a:ext cx="443278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Rough estimate of the total </a:t>
            </a:r>
            <a:r>
              <a:rPr lang="en-US" dirty="0" err="1" smtClean="0"/>
              <a:t>wakefield</a:t>
            </a:r>
            <a:r>
              <a:rPr lang="en-US" dirty="0" smtClean="0"/>
              <a:t> from about 7 passes through the FFAG sections</a:t>
            </a:r>
          </a:p>
          <a:p>
            <a:endParaRPr lang="en-US" dirty="0"/>
          </a:p>
          <a:p>
            <a:r>
              <a:rPr lang="en-US" dirty="0"/>
              <a:t>Estimate for bunch with 500 pC charge, 2 ps duration:</a:t>
            </a:r>
          </a:p>
          <a:p>
            <a:r>
              <a:rPr lang="en-US" dirty="0"/>
              <a:t>2% energy spread at 6 </a:t>
            </a:r>
            <a:r>
              <a:rPr lang="en-US" dirty="0" smtClean="0"/>
              <a:t>MeV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To Do: beam tracking with these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plot_wakefield_current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0" y="2154135"/>
            <a:ext cx="41148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6762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123039" y="143905"/>
            <a:ext cx="6633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alatino"/>
                <a:cs typeface="Palatino"/>
              </a:rPr>
              <a:t>Coherent Synchrotron Radiation (CSR)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919" y="4130106"/>
            <a:ext cx="2001260" cy="7321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01486" y="4286311"/>
            <a:ext cx="3007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CSR </a:t>
            </a:r>
            <a:r>
              <a:rPr lang="en-US" dirty="0" err="1" smtClean="0"/>
              <a:t>wakefield</a:t>
            </a:r>
            <a:r>
              <a:rPr lang="en-US" dirty="0" smtClean="0"/>
              <a:t> scales as:</a:t>
            </a:r>
            <a:endParaRPr lang="en-US" dirty="0"/>
          </a:p>
        </p:txBody>
      </p:sp>
      <p:pic>
        <p:nvPicPr>
          <p:cNvPr id="7" name="Picture 6" descr="plot_csr_shielded_wakes_A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24" y="1237364"/>
            <a:ext cx="4572000" cy="2679700"/>
          </a:xfrm>
          <a:prstGeom prst="rect">
            <a:avLst/>
          </a:prstGeom>
        </p:spPr>
      </p:pic>
      <p:pic>
        <p:nvPicPr>
          <p:cNvPr id="8" name="Picture 7" descr="plot_csr_shielded_wakes_B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524" y="1237364"/>
            <a:ext cx="4572000" cy="2654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5916" y="4899119"/>
            <a:ext cx="1881347" cy="7791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00595" y="5127368"/>
            <a:ext cx="3940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Its effect can be shielded according to:</a:t>
            </a:r>
          </a:p>
          <a:p>
            <a:r>
              <a:rPr lang="en-US" dirty="0"/>
              <a:t>w</a:t>
            </a:r>
            <a:r>
              <a:rPr lang="en-US" dirty="0" smtClean="0"/>
              <a:t>here h is the full chamber height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62461" y="912791"/>
            <a:ext cx="3727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CSR </a:t>
            </a:r>
            <a:r>
              <a:rPr lang="en-US" dirty="0" err="1" smtClean="0"/>
              <a:t>wakefield</a:t>
            </a:r>
            <a:r>
              <a:rPr lang="en-US" dirty="0" smtClean="0"/>
              <a:t> pattern with shielding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104479" y="927560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Effect of shielding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92019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1022154" y="98935"/>
            <a:ext cx="501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Palatino"/>
                <a:cs typeface="Palatino"/>
              </a:rPr>
              <a:t>Sources of particle Loss</a:t>
            </a:r>
            <a:endParaRPr lang="en-US" sz="3200" dirty="0">
              <a:latin typeface="Palatino"/>
              <a:cs typeface="Palatin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285" y="875657"/>
            <a:ext cx="7724193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Optima"/>
                <a:cs typeface="Optima"/>
              </a:rPr>
              <a:t>Beam</a:t>
            </a:r>
          </a:p>
          <a:p>
            <a:endParaRPr lang="en-US" u="sng" dirty="0">
              <a:latin typeface="Optima"/>
              <a:cs typeface="Optima"/>
            </a:endParaRPr>
          </a:p>
          <a:p>
            <a:r>
              <a:rPr lang="en-US" dirty="0" smtClean="0">
                <a:latin typeface="Optima"/>
                <a:cs typeface="Optima"/>
              </a:rPr>
              <a:t>Rest Gas Scattering (rough estimate: 10 </a:t>
            </a:r>
            <a:r>
              <a:rPr lang="en-US" dirty="0" err="1" smtClean="0">
                <a:latin typeface="Optima"/>
                <a:cs typeface="Optima"/>
              </a:rPr>
              <a:t>pA</a:t>
            </a:r>
            <a:r>
              <a:rPr lang="en-US" dirty="0" smtClean="0">
                <a:latin typeface="Optima"/>
                <a:cs typeface="Optima"/>
              </a:rPr>
              <a:t> loss)</a:t>
            </a:r>
            <a:endParaRPr lang="en-US" sz="1800" dirty="0" smtClean="0">
              <a:latin typeface="Optima"/>
              <a:cs typeface="Optima"/>
            </a:endParaRPr>
          </a:p>
          <a:p>
            <a:r>
              <a:rPr lang="en-US" sz="1800" dirty="0" smtClean="0">
                <a:latin typeface="Optima"/>
                <a:cs typeface="Optima"/>
              </a:rPr>
              <a:t>Touschek Scattering</a:t>
            </a:r>
            <a:endParaRPr lang="en-US" dirty="0">
              <a:latin typeface="Optima"/>
              <a:cs typeface="Optima"/>
            </a:endParaRPr>
          </a:p>
          <a:p>
            <a:r>
              <a:rPr lang="en-US" dirty="0" smtClean="0">
                <a:latin typeface="Optima"/>
                <a:cs typeface="Optima"/>
              </a:rPr>
              <a:t>Defocusing by ion trapping</a:t>
            </a:r>
            <a:endParaRPr lang="en-US" dirty="0">
              <a:latin typeface="Optima"/>
              <a:cs typeface="Optima"/>
            </a:endParaRPr>
          </a:p>
          <a:p>
            <a:r>
              <a:rPr lang="en-US" dirty="0" smtClean="0">
                <a:latin typeface="Optima"/>
                <a:cs typeface="Optima"/>
              </a:rPr>
              <a:t>Longitudinal Tails: </a:t>
            </a:r>
          </a:p>
          <a:p>
            <a:r>
              <a:rPr lang="en-US" dirty="0" smtClean="0">
                <a:latin typeface="Optima"/>
                <a:cs typeface="Optima"/>
              </a:rPr>
              <a:t>	From injection</a:t>
            </a:r>
          </a:p>
          <a:p>
            <a:r>
              <a:rPr lang="en-US" dirty="0" smtClean="0">
                <a:latin typeface="Optima"/>
                <a:cs typeface="Optima"/>
              </a:rPr>
              <a:t>	Z-</a:t>
            </a:r>
            <a:r>
              <a:rPr lang="en-US" dirty="0" err="1" smtClean="0">
                <a:latin typeface="Optima"/>
                <a:cs typeface="Optima"/>
              </a:rPr>
              <a:t>Pz</a:t>
            </a:r>
            <a:r>
              <a:rPr lang="en-US" dirty="0" smtClean="0">
                <a:latin typeface="Optima"/>
                <a:cs typeface="Optima"/>
              </a:rPr>
              <a:t> </a:t>
            </a:r>
            <a:r>
              <a:rPr lang="en-US" dirty="0">
                <a:latin typeface="Optima"/>
                <a:cs typeface="Optima"/>
              </a:rPr>
              <a:t>mismatch</a:t>
            </a:r>
          </a:p>
          <a:p>
            <a:r>
              <a:rPr lang="en-US" dirty="0" smtClean="0">
                <a:latin typeface="Optima"/>
                <a:cs typeface="Optima"/>
              </a:rPr>
              <a:t>	Caused by Coherent Synchrotron Radiation </a:t>
            </a:r>
          </a:p>
          <a:p>
            <a:r>
              <a:rPr lang="en-US" dirty="0" smtClean="0">
                <a:latin typeface="Optima"/>
                <a:cs typeface="Optima"/>
              </a:rPr>
              <a:t>	Other </a:t>
            </a:r>
            <a:r>
              <a:rPr lang="en-US" dirty="0" err="1" smtClean="0">
                <a:latin typeface="Optima"/>
                <a:cs typeface="Optima"/>
              </a:rPr>
              <a:t>wakefields</a:t>
            </a:r>
            <a:endParaRPr lang="en-US" dirty="0" smtClean="0">
              <a:latin typeface="Optima"/>
              <a:cs typeface="Optima"/>
            </a:endParaRPr>
          </a:p>
          <a:p>
            <a:endParaRPr lang="en-US" dirty="0">
              <a:latin typeface="Optima"/>
              <a:cs typeface="Optima"/>
            </a:endParaRPr>
          </a:p>
          <a:p>
            <a:endParaRPr lang="en-US" dirty="0" smtClean="0">
              <a:latin typeface="Optima"/>
              <a:cs typeface="Optima"/>
            </a:endParaRPr>
          </a:p>
          <a:p>
            <a:endParaRPr lang="en-US" u="sng" dirty="0">
              <a:latin typeface="Optima"/>
              <a:cs typeface="Optima"/>
            </a:endParaRPr>
          </a:p>
          <a:p>
            <a:r>
              <a:rPr lang="en-US" u="sng" dirty="0" smtClean="0">
                <a:latin typeface="Optima"/>
                <a:cs typeface="Optima"/>
              </a:rPr>
              <a:t>Non-Beam (Dark Current)</a:t>
            </a:r>
          </a:p>
          <a:p>
            <a:r>
              <a:rPr lang="en-US" dirty="0" smtClean="0">
                <a:latin typeface="Optima"/>
                <a:cs typeface="Optima"/>
              </a:rPr>
              <a:t>Cavity field emission</a:t>
            </a:r>
          </a:p>
          <a:p>
            <a:r>
              <a:rPr lang="en-US" dirty="0" smtClean="0">
                <a:latin typeface="Optima"/>
                <a:cs typeface="Optima"/>
              </a:rPr>
              <a:t>Halo from cathode</a:t>
            </a:r>
            <a:endParaRPr lang="en-US" dirty="0">
              <a:latin typeface="Optima"/>
              <a:cs typeface="Optima"/>
            </a:endParaRPr>
          </a:p>
          <a:p>
            <a:endParaRPr lang="en-US" sz="1800" dirty="0">
              <a:latin typeface="Optima"/>
              <a:cs typeface="Optima"/>
            </a:endParaRPr>
          </a:p>
        </p:txBody>
      </p:sp>
      <p:pic>
        <p:nvPicPr>
          <p:cNvPr id="8" name="Picture 7" descr="example_emitters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409" y="4594510"/>
            <a:ext cx="5195591" cy="1036158"/>
          </a:xfrm>
          <a:prstGeom prst="rect">
            <a:avLst/>
          </a:prstGeom>
        </p:spPr>
      </p:pic>
      <p:pic>
        <p:nvPicPr>
          <p:cNvPr id="9" name="Picture 8" descr="Screen Shot 2016-06-14 at 11.59.39 A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32" y="1319393"/>
            <a:ext cx="2558845" cy="254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3755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_Cornell_gu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6758"/>
            <a:ext cx="1708099" cy="3200400"/>
          </a:xfrm>
          <a:prstGeom prst="rect">
            <a:avLst/>
          </a:prstGeom>
        </p:spPr>
      </p:pic>
      <p:pic>
        <p:nvPicPr>
          <p:cNvPr id="15" name="Picture 2" descr="Beam_curren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359" y="19272250"/>
            <a:ext cx="586105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Cathode_Lifetim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3809" y="19300825"/>
            <a:ext cx="5881687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Beam_curren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759" y="19424650"/>
            <a:ext cx="586105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athode_Lifetim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209" y="19453225"/>
            <a:ext cx="5881687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16"/>
          <p:cNvSpPr txBox="1">
            <a:spLocks noChangeArrowheads="1"/>
          </p:cNvSpPr>
          <p:nvPr/>
        </p:nvSpPr>
        <p:spPr bwMode="auto">
          <a:xfrm>
            <a:off x="12196934" y="17830800"/>
            <a:ext cx="8680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7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7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7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7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7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1800225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1800225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1800225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1800225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3600" dirty="0">
                <a:latin typeface="Optima" charset="0"/>
              </a:rPr>
              <a:t>Highest Current Ever from NaK</a:t>
            </a:r>
            <a:r>
              <a:rPr lang="en-US" sz="3600" baseline="-25000" dirty="0">
                <a:latin typeface="Optima" charset="0"/>
              </a:rPr>
              <a:t>2</a:t>
            </a:r>
            <a:r>
              <a:rPr lang="en-US" sz="3600" dirty="0">
                <a:latin typeface="Optima" charset="0"/>
              </a:rPr>
              <a:t>Sb:</a:t>
            </a:r>
          </a:p>
          <a:p>
            <a:pPr eaLnBrk="1" hangingPunct="1"/>
            <a:r>
              <a:rPr lang="en-US" sz="3600" dirty="0">
                <a:latin typeface="Optima" charset="0"/>
              </a:rPr>
              <a:t> 75 mA, 	65 mA sustained for 8 hours</a:t>
            </a:r>
          </a:p>
        </p:txBody>
      </p:sp>
      <p:sp>
        <p:nvSpPr>
          <p:cNvPr id="23" name="TextBox 153"/>
          <p:cNvSpPr txBox="1">
            <a:spLocks noChangeArrowheads="1"/>
          </p:cNvSpPr>
          <p:nvPr/>
        </p:nvSpPr>
        <p:spPr bwMode="auto">
          <a:xfrm>
            <a:off x="11765134" y="19245263"/>
            <a:ext cx="15732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7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7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7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7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7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1800225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1800225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1800225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1800225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 dirty="0"/>
              <a:t>May 24, 2013</a:t>
            </a:r>
          </a:p>
        </p:txBody>
      </p:sp>
      <p:sp>
        <p:nvSpPr>
          <p:cNvPr id="24" name="TextBox 153"/>
          <p:cNvSpPr txBox="1">
            <a:spLocks noChangeArrowheads="1"/>
          </p:cNvSpPr>
          <p:nvPr/>
        </p:nvSpPr>
        <p:spPr bwMode="auto">
          <a:xfrm>
            <a:off x="11917534" y="19397663"/>
            <a:ext cx="15732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7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7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7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7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7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1800225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1800225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1800225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1800225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 dirty="0"/>
              <a:t>May 24, 2013</a:t>
            </a:r>
          </a:p>
        </p:txBody>
      </p:sp>
      <p:pic>
        <p:nvPicPr>
          <p:cNvPr id="27" name="Picture 26" descr="cathodescan3-tracks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475" y="2366211"/>
            <a:ext cx="6769989" cy="4214969"/>
          </a:xfrm>
          <a:prstGeom prst="rect">
            <a:avLst/>
          </a:prstGeom>
        </p:spPr>
      </p:pic>
      <p:pic>
        <p:nvPicPr>
          <p:cNvPr id="31" name="Picture 2" descr="C:\Users\bmd29\Documents\Publications &amp; Conferences\2012\APL high current\gaas-single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419558"/>
            <a:ext cx="990600" cy="100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0"/>
          <p:cNvPicPr>
            <a:picLocks noChangeAspect="1" noChangeArrowheads="1"/>
          </p:cNvPicPr>
          <p:nvPr/>
        </p:nvPicPr>
        <p:blipFill rotWithShape="1">
          <a:blip r:embed="rId7"/>
          <a:srcRect t="23562" b="18708"/>
          <a:stretch/>
        </p:blipFill>
        <p:spPr bwMode="auto">
          <a:xfrm rot="10800000">
            <a:off x="1219198" y="825499"/>
            <a:ext cx="9666289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 descr="cathodescan3-detail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046" y="1828800"/>
            <a:ext cx="4066554" cy="22098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-29977" y="106430"/>
            <a:ext cx="7001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Palatino"/>
                <a:cs typeface="Palatino"/>
              </a:rPr>
              <a:t>Cathode Dark Current in Injector</a:t>
            </a:r>
            <a:endParaRPr lang="en-US" sz="3200" dirty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15144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-144467" y="98935"/>
            <a:ext cx="7183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Palatino"/>
                <a:cs typeface="Palatino"/>
              </a:rPr>
              <a:t>S</a:t>
            </a:r>
            <a:r>
              <a:rPr lang="en-US" sz="3200" dirty="0" smtClean="0">
                <a:latin typeface="Palatino"/>
                <a:cs typeface="Palatino"/>
              </a:rPr>
              <a:t>ummary of </a:t>
            </a:r>
            <a:r>
              <a:rPr lang="en-US" sz="3200" dirty="0">
                <a:latin typeface="Palatino"/>
                <a:cs typeface="Palatino"/>
              </a:rPr>
              <a:t>b</a:t>
            </a:r>
            <a:r>
              <a:rPr lang="en-US" sz="3200" dirty="0" smtClean="0">
                <a:latin typeface="Palatino"/>
                <a:cs typeface="Palatino"/>
              </a:rPr>
              <a:t>eam dynamics issues</a:t>
            </a:r>
            <a:endParaRPr lang="en-US" sz="3200" dirty="0">
              <a:latin typeface="Palatino"/>
              <a:cs typeface="Palatin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2848" y="846727"/>
            <a:ext cx="7060312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Optima"/>
                <a:cs typeface="Optima"/>
              </a:rPr>
              <a:t>Injector </a:t>
            </a:r>
            <a:r>
              <a:rPr lang="en-US" dirty="0">
                <a:solidFill>
                  <a:srgbClr val="008000"/>
                </a:solidFill>
                <a:latin typeface="Optima"/>
                <a:cs typeface="Optima"/>
              </a:rPr>
              <a:t>+ Linac space charge </a:t>
            </a:r>
            <a:r>
              <a:rPr lang="en-US" dirty="0" smtClean="0">
                <a:solidFill>
                  <a:srgbClr val="008000"/>
                </a:solidFill>
                <a:latin typeface="Optima"/>
                <a:cs typeface="Optima"/>
              </a:rPr>
              <a:t>optimization</a:t>
            </a:r>
            <a:endParaRPr lang="en-US" sz="1800" dirty="0" smtClean="0">
              <a:solidFill>
                <a:srgbClr val="008000"/>
              </a:solidFill>
              <a:latin typeface="Optima"/>
              <a:cs typeface="Optima"/>
            </a:endParaRPr>
          </a:p>
          <a:p>
            <a:r>
              <a:rPr lang="en-US" sz="1800" dirty="0" smtClean="0">
                <a:solidFill>
                  <a:srgbClr val="008000"/>
                </a:solidFill>
                <a:latin typeface="Optima"/>
                <a:cs typeface="Optima"/>
              </a:rPr>
              <a:t>Complete 4-pass start-to-end lattice</a:t>
            </a:r>
          </a:p>
          <a:p>
            <a:r>
              <a:rPr lang="en-US" sz="1800" dirty="0" err="1" smtClean="0">
                <a:solidFill>
                  <a:srgbClr val="008000"/>
                </a:solidFill>
                <a:latin typeface="Optima"/>
                <a:cs typeface="Optima"/>
              </a:rPr>
              <a:t>Fieldmap</a:t>
            </a:r>
            <a:r>
              <a:rPr lang="en-US" sz="1800" dirty="0" smtClean="0">
                <a:solidFill>
                  <a:srgbClr val="008000"/>
                </a:solidFill>
                <a:latin typeface="Optima"/>
                <a:cs typeface="Optima"/>
              </a:rPr>
              <a:t> tracking in FFAG cell (many codes)</a:t>
            </a:r>
          </a:p>
          <a:p>
            <a:r>
              <a:rPr lang="en-US" sz="1800" dirty="0" smtClean="0">
                <a:solidFill>
                  <a:srgbClr val="008000"/>
                </a:solidFill>
                <a:latin typeface="Optima"/>
                <a:cs typeface="Optima"/>
              </a:rPr>
              <a:t>Start-to-end tracking with no collective effects</a:t>
            </a:r>
          </a:p>
          <a:p>
            <a:r>
              <a:rPr lang="en-US" sz="1800" dirty="0" smtClean="0">
                <a:solidFill>
                  <a:srgbClr val="008000"/>
                </a:solidFill>
                <a:latin typeface="Optima"/>
                <a:cs typeface="Optima"/>
              </a:rPr>
              <a:t>CSR 1-pass tracking</a:t>
            </a:r>
            <a:endParaRPr lang="en-US" dirty="0">
              <a:solidFill>
                <a:srgbClr val="008000"/>
              </a:solidFill>
              <a:latin typeface="Optima"/>
              <a:cs typeface="Optima"/>
            </a:endParaRPr>
          </a:p>
          <a:p>
            <a:endParaRPr lang="en-US" dirty="0" smtClean="0">
              <a:latin typeface="Optima"/>
              <a:cs typeface="Optima"/>
            </a:endParaRPr>
          </a:p>
          <a:p>
            <a:r>
              <a:rPr lang="en-US" sz="1800" dirty="0" smtClean="0">
                <a:solidFill>
                  <a:srgbClr val="3366FF"/>
                </a:solidFill>
                <a:latin typeface="Optima"/>
                <a:cs typeface="Optima"/>
              </a:rPr>
              <a:t>Resistive wall and roughness </a:t>
            </a:r>
            <a:r>
              <a:rPr lang="en-US" sz="1800" dirty="0" err="1" smtClean="0">
                <a:solidFill>
                  <a:srgbClr val="3366FF"/>
                </a:solidFill>
                <a:latin typeface="Optima"/>
                <a:cs typeface="Optima"/>
              </a:rPr>
              <a:t>wakefields</a:t>
            </a:r>
            <a:endParaRPr lang="en-US" sz="1800" dirty="0" smtClean="0">
              <a:solidFill>
                <a:srgbClr val="3366FF"/>
              </a:solidFill>
              <a:latin typeface="Optima"/>
              <a:cs typeface="Optima"/>
            </a:endParaRPr>
          </a:p>
          <a:p>
            <a:r>
              <a:rPr lang="en-US" dirty="0">
                <a:solidFill>
                  <a:srgbClr val="3366FF"/>
                </a:solidFill>
                <a:latin typeface="Optima"/>
                <a:cs typeface="Optima"/>
              </a:rPr>
              <a:t>Orbit and optics </a:t>
            </a:r>
            <a:r>
              <a:rPr lang="en-US" dirty="0" smtClean="0">
                <a:solidFill>
                  <a:srgbClr val="3366FF"/>
                </a:solidFill>
                <a:latin typeface="Optima"/>
                <a:cs typeface="Optima"/>
              </a:rPr>
              <a:t>correction</a:t>
            </a:r>
            <a:endParaRPr lang="en-US" dirty="0">
              <a:solidFill>
                <a:srgbClr val="3366FF"/>
              </a:solidFill>
              <a:latin typeface="Optima"/>
              <a:cs typeface="Optima"/>
            </a:endParaRPr>
          </a:p>
          <a:p>
            <a:r>
              <a:rPr lang="en-US" dirty="0">
                <a:solidFill>
                  <a:srgbClr val="3366FF"/>
                </a:solidFill>
                <a:latin typeface="Optima"/>
                <a:cs typeface="Optima"/>
              </a:rPr>
              <a:t>Tolerance &amp; stability </a:t>
            </a:r>
            <a:r>
              <a:rPr lang="en-US" dirty="0" smtClean="0">
                <a:solidFill>
                  <a:srgbClr val="3366FF"/>
                </a:solidFill>
                <a:latin typeface="Optima"/>
                <a:cs typeface="Optima"/>
              </a:rPr>
              <a:t>analysis</a:t>
            </a:r>
            <a:endParaRPr lang="en-US" sz="1800" dirty="0" smtClean="0">
              <a:solidFill>
                <a:srgbClr val="3366FF"/>
              </a:solidFill>
              <a:latin typeface="Optima"/>
              <a:cs typeface="Optima"/>
            </a:endParaRPr>
          </a:p>
          <a:p>
            <a:r>
              <a:rPr lang="en-US" dirty="0" smtClean="0">
                <a:solidFill>
                  <a:srgbClr val="3366FF"/>
                </a:solidFill>
                <a:latin typeface="Optima"/>
                <a:cs typeface="Optima"/>
              </a:rPr>
              <a:t>BBU</a:t>
            </a:r>
            <a:endParaRPr lang="en-US" sz="1800" dirty="0">
              <a:solidFill>
                <a:srgbClr val="3366FF"/>
              </a:solidFill>
              <a:latin typeface="Optima"/>
              <a:cs typeface="Optima"/>
            </a:endParaRPr>
          </a:p>
          <a:p>
            <a:r>
              <a:rPr lang="en-US" dirty="0" smtClean="0">
                <a:solidFill>
                  <a:srgbClr val="3366FF"/>
                </a:solidFill>
                <a:latin typeface="Optima"/>
                <a:cs typeface="Optima"/>
              </a:rPr>
              <a:t>RGS</a:t>
            </a:r>
            <a:endParaRPr lang="en-US" dirty="0">
              <a:solidFill>
                <a:srgbClr val="3366FF"/>
              </a:solidFill>
              <a:latin typeface="Optima"/>
              <a:cs typeface="Optima"/>
            </a:endParaRPr>
          </a:p>
          <a:p>
            <a:r>
              <a:rPr lang="en-US" sz="1800" dirty="0" smtClean="0">
                <a:solidFill>
                  <a:srgbClr val="3366FF"/>
                </a:solidFill>
                <a:latin typeface="Optima"/>
                <a:cs typeface="Optima"/>
              </a:rPr>
              <a:t>Touschek scattering</a:t>
            </a:r>
          </a:p>
          <a:p>
            <a:r>
              <a:rPr lang="en-US" dirty="0" smtClean="0">
                <a:solidFill>
                  <a:srgbClr val="3366FF"/>
                </a:solidFill>
                <a:latin typeface="Optima"/>
                <a:cs typeface="Optima"/>
              </a:rPr>
              <a:t>Longitudinal Tails</a:t>
            </a:r>
            <a:endParaRPr lang="en-US" sz="1800" dirty="0">
              <a:solidFill>
                <a:srgbClr val="3366FF"/>
              </a:solidFill>
              <a:latin typeface="Optima"/>
              <a:cs typeface="Optima"/>
            </a:endParaRPr>
          </a:p>
          <a:p>
            <a:r>
              <a:rPr lang="en-US" sz="1800" dirty="0">
                <a:solidFill>
                  <a:srgbClr val="3366FF"/>
                </a:solidFill>
                <a:latin typeface="Optima"/>
                <a:cs typeface="Optima"/>
              </a:rPr>
              <a:t>Dark current tracking &amp; collimation</a:t>
            </a:r>
          </a:p>
          <a:p>
            <a:r>
              <a:rPr lang="en-US" sz="1800" dirty="0" smtClean="0">
                <a:solidFill>
                  <a:srgbClr val="3366FF"/>
                </a:solidFill>
                <a:latin typeface="Optima"/>
                <a:cs typeface="Optima"/>
              </a:rPr>
              <a:t>Ion trapping</a:t>
            </a:r>
          </a:p>
          <a:p>
            <a:r>
              <a:rPr lang="en-US" dirty="0">
                <a:solidFill>
                  <a:srgbClr val="3366FF"/>
                </a:solidFill>
                <a:latin typeface="Optima"/>
                <a:cs typeface="Optima"/>
              </a:rPr>
              <a:t>Realistic Splitter magnet design</a:t>
            </a:r>
          </a:p>
          <a:p>
            <a:endParaRPr lang="en-US" dirty="0">
              <a:latin typeface="Optima"/>
              <a:cs typeface="Optima"/>
            </a:endParaRPr>
          </a:p>
          <a:p>
            <a:r>
              <a:rPr lang="en-US" dirty="0">
                <a:solidFill>
                  <a:srgbClr val="FF0000"/>
                </a:solidFill>
                <a:latin typeface="Optima"/>
                <a:cs typeface="Optima"/>
              </a:rPr>
              <a:t>CSR 4-pass tracking, with longitudinal phasing/</a:t>
            </a:r>
            <a:r>
              <a:rPr lang="en-US" dirty="0" smtClean="0">
                <a:solidFill>
                  <a:srgbClr val="FF0000"/>
                </a:solidFill>
                <a:latin typeface="Optima"/>
                <a:cs typeface="Optima"/>
              </a:rPr>
              <a:t>shaping</a:t>
            </a:r>
          </a:p>
          <a:p>
            <a:r>
              <a:rPr lang="en-US" dirty="0" smtClean="0">
                <a:solidFill>
                  <a:srgbClr val="FF0000"/>
                </a:solidFill>
                <a:latin typeface="Optima"/>
                <a:cs typeface="Optima"/>
              </a:rPr>
              <a:t>Halo from cathode</a:t>
            </a:r>
          </a:p>
          <a:p>
            <a:r>
              <a:rPr lang="en-US" dirty="0" err="1" smtClean="0">
                <a:solidFill>
                  <a:srgbClr val="FF0000"/>
                </a:solidFill>
                <a:latin typeface="Optima"/>
                <a:cs typeface="Optima"/>
              </a:rPr>
              <a:t>microbunching</a:t>
            </a:r>
            <a:endParaRPr lang="en-US" dirty="0">
              <a:solidFill>
                <a:srgbClr val="FF0000"/>
              </a:solidFill>
              <a:latin typeface="Optima"/>
              <a:cs typeface="Optima"/>
            </a:endParaRPr>
          </a:p>
          <a:p>
            <a:pPr marL="285750" indent="-285750">
              <a:buFont typeface="Arial"/>
              <a:buChar char="•"/>
            </a:pPr>
            <a:endParaRPr lang="en-US" sz="1800" dirty="0" smtClean="0">
              <a:latin typeface="Optima"/>
              <a:cs typeface="Optima"/>
            </a:endParaRPr>
          </a:p>
          <a:p>
            <a:pPr marL="285750" indent="-285750">
              <a:buFont typeface="Arial"/>
              <a:buChar char="•"/>
            </a:pP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90168" y="846727"/>
            <a:ext cx="19487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Well under control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Straightforward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Difficult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8644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926729" y="91440"/>
            <a:ext cx="501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Palatino"/>
                <a:cs typeface="Palatino"/>
              </a:rPr>
              <a:t>Current Status</a:t>
            </a:r>
            <a:endParaRPr lang="en-US" sz="3200" dirty="0">
              <a:latin typeface="Palatino"/>
              <a:cs typeface="Palatin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9745" y="1161737"/>
            <a:ext cx="832703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Soon will change the ring harmonic number from h=333 to h=343 to get 11 </a:t>
            </a:r>
            <a:r>
              <a:rPr lang="en-GB" sz="2800" dirty="0" err="1" smtClean="0"/>
              <a:t>eRHIC</a:t>
            </a:r>
            <a:r>
              <a:rPr lang="en-GB" sz="2800" dirty="0" smtClean="0"/>
              <a:t>-like bunch trains instead of 5, plus more room in the 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Having to build another prototype of the FFAG permanent magnet with iron poles because the first one wasn’t built right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Resistive-based BPM was tested at ATF two weeks ago but they got an extended signal due to the RF transformer not working as expected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57765636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2065969" y="91440"/>
            <a:ext cx="501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Palatino"/>
                <a:cs typeface="Palatino"/>
              </a:rPr>
              <a:t>END</a:t>
            </a:r>
            <a:endParaRPr lang="en-US" sz="3200" dirty="0">
              <a:latin typeface="Palatino"/>
              <a:cs typeface="Palatino"/>
            </a:endParaRPr>
          </a:p>
        </p:txBody>
      </p:sp>
      <p:pic>
        <p:nvPicPr>
          <p:cNvPr id="3" name="Picture 2" descr="CBETA_20160517_perspective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827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396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436" y="91440"/>
            <a:ext cx="6943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Palatino"/>
                <a:cs typeface="Palatino"/>
              </a:rPr>
              <a:t>Schedule as of Last Week</a:t>
            </a:r>
            <a:endParaRPr lang="en-US" sz="3200" dirty="0">
              <a:latin typeface="Palatino"/>
              <a:cs typeface="Palatino"/>
            </a:endParaRPr>
          </a:p>
        </p:txBody>
      </p:sp>
      <p:pic>
        <p:nvPicPr>
          <p:cNvPr id="1026" name="Picture 2" descr="D:\sbrooks\report\Internal\Cbeta\2016-08-03\timeline_technica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76" y="1499195"/>
            <a:ext cx="8176848" cy="395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3575" y="5452023"/>
            <a:ext cx="2388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Palatino"/>
                <a:cs typeface="Palatino"/>
              </a:rPr>
              <a:t>Steve </a:t>
            </a:r>
            <a:r>
              <a:rPr lang="en-US" sz="2800" dirty="0" err="1" smtClean="0">
                <a:latin typeface="Palatino"/>
                <a:cs typeface="Palatino"/>
              </a:rPr>
              <a:t>Peggs</a:t>
            </a:r>
            <a:endParaRPr lang="en-US" sz="2800" dirty="0">
              <a:latin typeface="Palatino"/>
              <a:cs typeface="Palatino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314013" y="3475609"/>
            <a:ext cx="1409076" cy="51927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693110" y="3715452"/>
            <a:ext cx="158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accent1"/>
                </a:solidFill>
              </a:rPr>
              <a:t>Also potentially x2 energy scan</a:t>
            </a:r>
            <a:endParaRPr lang="en-GB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917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2065969" y="91440"/>
            <a:ext cx="501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Palatino"/>
                <a:cs typeface="Palatino"/>
              </a:rPr>
              <a:t>Layout Geometry</a:t>
            </a:r>
            <a:endParaRPr lang="en-US" sz="3200" dirty="0">
              <a:latin typeface="Palatino"/>
              <a:cs typeface="Palatino"/>
            </a:endParaRPr>
          </a:p>
        </p:txBody>
      </p:sp>
      <p:pic>
        <p:nvPicPr>
          <p:cNvPr id="2" name="Picture 1" descr="cbeta_layout_geometry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828" y="512383"/>
            <a:ext cx="6559330" cy="615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1926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2065969" y="91440"/>
            <a:ext cx="501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Palatino"/>
                <a:cs typeface="Palatino"/>
              </a:rPr>
              <a:t>FFAG Arc Cell section</a:t>
            </a:r>
            <a:endParaRPr lang="en-US" sz="3200" dirty="0">
              <a:latin typeface="Palatino"/>
              <a:cs typeface="Palatino"/>
            </a:endParaRPr>
          </a:p>
        </p:txBody>
      </p:sp>
      <p:pic>
        <p:nvPicPr>
          <p:cNvPr id="3" name="Picture 2" descr="cell_magnet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495" y="822185"/>
            <a:ext cx="6510975" cy="30281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162" y="3998363"/>
            <a:ext cx="2944274" cy="2392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047" y="3521740"/>
            <a:ext cx="5036528" cy="297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93227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509672" y="91440"/>
            <a:ext cx="6199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Palatino"/>
                <a:cs typeface="Palatino"/>
              </a:rPr>
              <a:t>FFAG Arc Cell Orbits and Optics</a:t>
            </a:r>
            <a:endParaRPr lang="en-US" sz="3200" dirty="0">
              <a:latin typeface="Palatino"/>
              <a:cs typeface="Palatino"/>
            </a:endParaRPr>
          </a:p>
        </p:txBody>
      </p:sp>
      <p:pic>
        <p:nvPicPr>
          <p:cNvPr id="3" name="Picture 2" descr="cell_optics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84" y="821521"/>
            <a:ext cx="7797800" cy="4572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83660" y="5575135"/>
            <a:ext cx="19754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Gradient: -10 T/m</a:t>
            </a:r>
          </a:p>
          <a:p>
            <a:r>
              <a:rPr lang="en-US" dirty="0" smtClean="0"/>
              <a:t>Offset:        -4 mm</a:t>
            </a:r>
          </a:p>
          <a:p>
            <a:r>
              <a:rPr lang="en-US" dirty="0" smtClean="0"/>
              <a:t>Length:     12 cm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12881" y="5575135"/>
            <a:ext cx="19822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Gradient:   10 T/m</a:t>
            </a:r>
          </a:p>
          <a:p>
            <a:r>
              <a:rPr lang="en-US" dirty="0" smtClean="0"/>
              <a:t>Offset:        17 mm</a:t>
            </a:r>
          </a:p>
          <a:p>
            <a:r>
              <a:rPr lang="en-US" dirty="0" smtClean="0"/>
              <a:t>Length:        7 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53850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637090" y="91440"/>
            <a:ext cx="5951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Palatino"/>
                <a:cs typeface="Palatino"/>
              </a:rPr>
              <a:t>FFAG Arc Cell Orbits and </a:t>
            </a:r>
            <a:r>
              <a:rPr lang="en-US" sz="3200" dirty="0" smtClean="0">
                <a:latin typeface="Palatino"/>
                <a:cs typeface="Palatino"/>
              </a:rPr>
              <a:t>Fields</a:t>
            </a:r>
            <a:endParaRPr lang="en-US" sz="3200" dirty="0">
              <a:latin typeface="Palatino"/>
              <a:cs typeface="Palatino"/>
            </a:endParaRPr>
          </a:p>
        </p:txBody>
      </p:sp>
      <p:pic>
        <p:nvPicPr>
          <p:cNvPr id="8" name="Picture 7" descr="160427e-by-orb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95313"/>
            <a:ext cx="4572000" cy="2743200"/>
          </a:xfrm>
          <a:prstGeom prst="rect">
            <a:avLst/>
          </a:prstGeom>
        </p:spPr>
      </p:pic>
      <p:pic>
        <p:nvPicPr>
          <p:cNvPr id="9" name="Picture 8" descr="160427e-grad-orb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21568"/>
            <a:ext cx="4572000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3210" y="2845700"/>
            <a:ext cx="430117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Original cell design: Hard edge quads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2D quad profile design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3D quad model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Tracking with 3D fields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Adjust gradients &amp; offsets, go to step 2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Find ‘equivalent’ hard edge design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0691" y="2341675"/>
            <a:ext cx="2845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Cell optimization procedure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8146762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094" y="1218618"/>
            <a:ext cx="5735392" cy="4169680"/>
          </a:xfrm>
          <a:prstGeom prst="rect">
            <a:avLst/>
          </a:prstGeom>
        </p:spPr>
      </p:pic>
      <p:sp>
        <p:nvSpPr>
          <p:cNvPr id="46" name="CustomShape 1"/>
          <p:cNvSpPr/>
          <p:nvPr/>
        </p:nvSpPr>
        <p:spPr>
          <a:xfrm>
            <a:off x="3845185" y="6839333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948425" y="178613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547151" y="88673"/>
            <a:ext cx="5983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Palatino"/>
                <a:cs typeface="Palatino"/>
              </a:rPr>
              <a:t>FFAG Arc Cell Orbits and </a:t>
            </a:r>
            <a:r>
              <a:rPr lang="en-US" sz="3200" dirty="0" smtClean="0">
                <a:latin typeface="Palatino"/>
                <a:cs typeface="Palatino"/>
              </a:rPr>
              <a:t>Fields</a:t>
            </a:r>
            <a:endParaRPr lang="en-US" sz="3200" dirty="0">
              <a:latin typeface="Palatino"/>
              <a:cs typeface="Palatin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0357" y="5388298"/>
            <a:ext cx="7055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Particles starting with orbits displaced transversely relative to the stable orbit will survive the FFAG cell for 1000 turns.</a:t>
            </a:r>
          </a:p>
          <a:p>
            <a:r>
              <a:rPr lang="en-US" dirty="0" smtClean="0"/>
              <a:t>Note that we will use a flatter chamber than this.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4003" y="849286"/>
            <a:ext cx="3375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Cell geometric aperture estimate</a:t>
            </a:r>
            <a:endParaRPr lang="en-US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3182937" y="3010416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42 </a:t>
            </a:r>
            <a:r>
              <a:rPr lang="en-US" dirty="0">
                <a:solidFill>
                  <a:srgbClr val="FF0000"/>
                </a:solidFill>
              </a:rPr>
              <a:t>MeV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53139" y="1972191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79646"/>
                </a:solidFill>
              </a:rPr>
              <a:t>78 </a:t>
            </a:r>
            <a:r>
              <a:rPr lang="en-US" dirty="0">
                <a:solidFill>
                  <a:srgbClr val="F79646"/>
                </a:solidFill>
              </a:rPr>
              <a:t>MeV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22775" y="2067441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114 </a:t>
            </a:r>
            <a:r>
              <a:rPr lang="en-US" dirty="0">
                <a:solidFill>
                  <a:srgbClr val="3366FF"/>
                </a:solidFill>
              </a:rPr>
              <a:t>MeV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99150" y="2156857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94BFF"/>
                </a:solidFill>
              </a:rPr>
              <a:t>150 </a:t>
            </a:r>
            <a:r>
              <a:rPr lang="en-US" dirty="0">
                <a:solidFill>
                  <a:srgbClr val="A94BFF"/>
                </a:solidFill>
              </a:rPr>
              <a:t>MeV</a:t>
            </a:r>
          </a:p>
        </p:txBody>
      </p:sp>
    </p:spTree>
    <p:extLst>
      <p:ext uri="{BB962C8B-B14F-4D97-AF65-F5344CB8AC3E}">
        <p14:creationId xmlns:p14="http://schemas.microsoft.com/office/powerpoint/2010/main" val="86003422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1348</TotalTime>
  <Words>918</Words>
  <Application>Microsoft Office PowerPoint</Application>
  <PresentationFormat>On-screen Show (4:3)</PresentationFormat>
  <Paragraphs>234</Paragraphs>
  <Slides>36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Stephen Brooks</cp:lastModifiedBy>
  <cp:revision>82</cp:revision>
  <dcterms:modified xsi:type="dcterms:W3CDTF">2016-08-02T17:48:22Z</dcterms:modified>
</cp:coreProperties>
</file>