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10"/>
  </p:notesMasterIdLst>
  <p:sldIdLst>
    <p:sldId id="256" r:id="rId3"/>
    <p:sldId id="259" r:id="rId4"/>
    <p:sldId id="258" r:id="rId5"/>
    <p:sldId id="260" r:id="rId6"/>
    <p:sldId id="257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AC3AC-46FD-4A42-AAC6-1515CD523B13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83E5F-037E-4FDB-A85E-7EE9A68B1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66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206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715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19,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8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19,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10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19,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200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722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19,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34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Muon1 “Dynamic Aperture” Scan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Using the first girder cell from CBETA note #1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698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70 cells (just under a turn)</a:t>
            </a:r>
          </a:p>
          <a:p>
            <a:r>
              <a:rPr lang="en-GB" dirty="0" smtClean="0"/>
              <a:t>5000 particles</a:t>
            </a:r>
          </a:p>
          <a:p>
            <a:r>
              <a:rPr lang="en-GB" dirty="0" smtClean="0"/>
              <a:t>Particles killed at magnet apertures R~40mm</a:t>
            </a:r>
          </a:p>
          <a:p>
            <a:r>
              <a:rPr lang="en-GB" dirty="0" smtClean="0"/>
              <a:t>Vary </a:t>
            </a:r>
            <a:r>
              <a:rPr lang="en-GB" dirty="0" err="1" smtClean="0"/>
              <a:t>fieldmap</a:t>
            </a:r>
            <a:r>
              <a:rPr lang="en-GB" dirty="0" smtClean="0"/>
              <a:t> strengths from 0.88x to 1.08x</a:t>
            </a:r>
          </a:p>
          <a:p>
            <a:pPr lvl="1"/>
            <a:r>
              <a:rPr lang="en-GB" dirty="0" smtClean="0"/>
              <a:t>Nominal is 0.98x on both</a:t>
            </a:r>
          </a:p>
          <a:p>
            <a:r>
              <a:rPr lang="en-GB" dirty="0" smtClean="0"/>
              <a:t>Colour points by transmission fraction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716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Circular beam R=1cm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23"/>
          <a:stretch/>
        </p:blipFill>
        <p:spPr>
          <a:xfrm>
            <a:off x="1761470" y="1124744"/>
            <a:ext cx="5621060" cy="5733256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71" t="27726" r="6165" b="33643"/>
          <a:stretch/>
        </p:blipFill>
        <p:spPr>
          <a:xfrm>
            <a:off x="7308856" y="3057992"/>
            <a:ext cx="719528" cy="20311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96" y="1700808"/>
            <a:ext cx="17139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100% = </a:t>
            </a:r>
            <a:r>
              <a:rPr lang="en-GB" dirty="0" smtClean="0">
                <a:latin typeface="Symbol" panose="05050102010706020507" pitchFamily="18" charset="2"/>
              </a:rPr>
              <a:t>p</a:t>
            </a:r>
            <a:r>
              <a:rPr lang="en-GB" dirty="0" smtClean="0"/>
              <a:t> cm</a:t>
            </a:r>
            <a:r>
              <a:rPr lang="en-GB" baseline="30000" dirty="0" smtClean="0"/>
              <a:t>2</a:t>
            </a:r>
          </a:p>
          <a:p>
            <a:r>
              <a:rPr lang="en-GB" dirty="0" smtClean="0"/>
              <a:t> = 314 mm</a:t>
            </a:r>
            <a:r>
              <a:rPr lang="en-GB" baseline="30000" dirty="0" smtClean="0"/>
              <a:t>2</a:t>
            </a:r>
            <a:endParaRPr lang="en-GB" dirty="0" smtClean="0"/>
          </a:p>
          <a:p>
            <a:r>
              <a:rPr lang="en-GB" dirty="0" smtClean="0"/>
              <a:t>25% = </a:t>
            </a:r>
            <a:r>
              <a:rPr lang="en-GB" dirty="0"/>
              <a:t>78.5 mm</a:t>
            </a:r>
            <a:r>
              <a:rPr lang="en-GB" baseline="30000" dirty="0"/>
              <a:t>2</a:t>
            </a:r>
          </a:p>
          <a:p>
            <a:r>
              <a:rPr lang="en-GB" dirty="0" smtClean="0"/>
              <a:t>10% = 31.4 mm</a:t>
            </a:r>
            <a:r>
              <a:rPr lang="en-GB" baseline="30000" dirty="0" smtClean="0"/>
              <a:t>2</a:t>
            </a:r>
          </a:p>
          <a:p>
            <a:r>
              <a:rPr lang="en-GB" dirty="0"/>
              <a:t>5</a:t>
            </a:r>
            <a:r>
              <a:rPr lang="en-GB" dirty="0" smtClean="0"/>
              <a:t>% = 15.7 mm</a:t>
            </a:r>
            <a:r>
              <a:rPr lang="en-GB" baseline="30000" dirty="0" smtClean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380060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(0.98,0.98)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1124743"/>
            <a:ext cx="914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QF strength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6525344"/>
            <a:ext cx="917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BD strength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9581" y="111990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1.00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112474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0.90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9427" y="191683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0.90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9427" y="444814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1.00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19,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59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Circular beam R=1cm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23"/>
          <a:stretch/>
        </p:blipFill>
        <p:spPr>
          <a:xfrm>
            <a:off x="1761470" y="1124744"/>
            <a:ext cx="5621060" cy="5733256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71" t="27726" r="6165" b="33643"/>
          <a:stretch/>
        </p:blipFill>
        <p:spPr>
          <a:xfrm>
            <a:off x="7308856" y="3057992"/>
            <a:ext cx="719528" cy="20311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96" y="1700808"/>
            <a:ext cx="17139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100% = </a:t>
            </a:r>
            <a:r>
              <a:rPr lang="en-GB" dirty="0" smtClean="0">
                <a:latin typeface="Symbol" panose="05050102010706020507" pitchFamily="18" charset="2"/>
              </a:rPr>
              <a:t>p</a:t>
            </a:r>
            <a:r>
              <a:rPr lang="en-GB" dirty="0" smtClean="0"/>
              <a:t> cm</a:t>
            </a:r>
            <a:r>
              <a:rPr lang="en-GB" baseline="30000" dirty="0" smtClean="0"/>
              <a:t>2</a:t>
            </a:r>
          </a:p>
          <a:p>
            <a:r>
              <a:rPr lang="en-GB" dirty="0" smtClean="0"/>
              <a:t> = 314 mm</a:t>
            </a:r>
            <a:r>
              <a:rPr lang="en-GB" baseline="30000" dirty="0" smtClean="0"/>
              <a:t>2</a:t>
            </a:r>
            <a:endParaRPr lang="en-GB" dirty="0" smtClean="0"/>
          </a:p>
          <a:p>
            <a:r>
              <a:rPr lang="en-GB" dirty="0" smtClean="0"/>
              <a:t>25% = </a:t>
            </a:r>
            <a:r>
              <a:rPr lang="en-GB" dirty="0"/>
              <a:t>78.5 mm</a:t>
            </a:r>
            <a:r>
              <a:rPr lang="en-GB" baseline="30000" dirty="0"/>
              <a:t>2</a:t>
            </a:r>
          </a:p>
          <a:p>
            <a:r>
              <a:rPr lang="en-GB" dirty="0" smtClean="0"/>
              <a:t>10% = 31.4 mm</a:t>
            </a:r>
            <a:r>
              <a:rPr lang="en-GB" baseline="30000" dirty="0" smtClean="0"/>
              <a:t>2</a:t>
            </a:r>
          </a:p>
          <a:p>
            <a:r>
              <a:rPr lang="en-GB" dirty="0"/>
              <a:t>5</a:t>
            </a:r>
            <a:r>
              <a:rPr lang="en-GB" dirty="0" smtClean="0"/>
              <a:t>% = 15.7 mm</a:t>
            </a:r>
            <a:r>
              <a:rPr lang="en-GB" baseline="30000" dirty="0" smtClean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380060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(0.98,0.98)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1124743"/>
            <a:ext cx="914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QF strength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6525344"/>
            <a:ext cx="917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BD strength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9581" y="111990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1.00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112474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0.90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9427" y="191683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0.90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9427" y="444814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1.00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627784" y="1401742"/>
            <a:ext cx="216024" cy="37554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85166" y="3178136"/>
            <a:ext cx="882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Qx</a:t>
            </a:r>
            <a:r>
              <a:rPr lang="en-GB" dirty="0" smtClean="0">
                <a:solidFill>
                  <a:schemeClr val="bg1"/>
                </a:solidFill>
              </a:rPr>
              <a:t>=1/3</a:t>
            </a:r>
            <a:endParaRPr lang="en-GB" baseline="30000" dirty="0" smtClean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627784" y="3800601"/>
            <a:ext cx="4248472" cy="135659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02805" y="4478896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Qy</a:t>
            </a:r>
            <a:r>
              <a:rPr lang="en-GB" dirty="0" smtClean="0">
                <a:solidFill>
                  <a:schemeClr val="bg1"/>
                </a:solidFill>
              </a:rPr>
              <a:t>=1/3</a:t>
            </a:r>
            <a:endParaRPr lang="en-GB" baseline="30000" dirty="0" smtClean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6501" y="182449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Qy</a:t>
            </a:r>
            <a:r>
              <a:rPr lang="en-GB" dirty="0" smtClean="0">
                <a:solidFill>
                  <a:schemeClr val="bg1"/>
                </a:solidFill>
              </a:rPr>
              <a:t>=1/4 (?)</a:t>
            </a:r>
            <a:endParaRPr lang="en-GB" baseline="30000" dirty="0" smtClean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2807927" y="1584617"/>
            <a:ext cx="3960440" cy="12184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19,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999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Circular beam R=3cm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51" y="1108876"/>
            <a:ext cx="7665499" cy="5749124"/>
          </a:xfrm>
        </p:spPr>
      </p:pic>
      <p:sp>
        <p:nvSpPr>
          <p:cNvPr id="5" name="TextBox 4"/>
          <p:cNvSpPr txBox="1"/>
          <p:nvPr/>
        </p:nvSpPr>
        <p:spPr>
          <a:xfrm>
            <a:off x="3608269" y="3780778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(0.98,0.98)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8469" y="1104920"/>
            <a:ext cx="914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QF strength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9957" y="6505521"/>
            <a:ext cx="917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BD strength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3842" y="1100085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1.00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0037" y="110491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0.90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688" y="189700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0.90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688" y="442832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1.00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2240" y="1104920"/>
            <a:ext cx="15969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100% = 9</a:t>
            </a:r>
            <a:r>
              <a:rPr lang="en-GB" dirty="0" smtClean="0">
                <a:solidFill>
                  <a:schemeClr val="bg1"/>
                </a:solidFill>
                <a:latin typeface="Symbol" panose="05050102010706020507" pitchFamily="18" charset="2"/>
              </a:rPr>
              <a:t>p</a:t>
            </a:r>
            <a:r>
              <a:rPr lang="en-GB" dirty="0" smtClean="0">
                <a:solidFill>
                  <a:schemeClr val="bg1"/>
                </a:solidFill>
              </a:rPr>
              <a:t> cm</a:t>
            </a:r>
            <a:r>
              <a:rPr lang="en-GB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 = 2827 mm</a:t>
            </a:r>
            <a:r>
              <a:rPr lang="en-GB" baseline="30000" dirty="0" smtClean="0">
                <a:solidFill>
                  <a:schemeClr val="bg1"/>
                </a:solidFill>
              </a:rPr>
              <a:t>2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5% = 141 </a:t>
            </a:r>
            <a:r>
              <a:rPr lang="en-GB" dirty="0">
                <a:solidFill>
                  <a:schemeClr val="bg1"/>
                </a:solidFill>
              </a:rPr>
              <a:t>mm</a:t>
            </a:r>
            <a:r>
              <a:rPr lang="en-GB" baseline="30000" dirty="0">
                <a:solidFill>
                  <a:schemeClr val="bg1"/>
                </a:solidFill>
              </a:rPr>
              <a:t>2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2% = 56.5 mm</a:t>
            </a:r>
            <a:r>
              <a:rPr lang="en-GB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1% = 28.3 mm</a:t>
            </a:r>
            <a:r>
              <a:rPr lang="en-GB" baseline="30000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19, 2017</a:t>
            </a:r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057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only see n/3 and n/4 (faintly) resonances</a:t>
            </a:r>
          </a:p>
          <a:p>
            <a:r>
              <a:rPr lang="en-GB" dirty="0" smtClean="0"/>
              <a:t>Francois and Scott have seen 2/5 and 3/8</a:t>
            </a:r>
          </a:p>
          <a:p>
            <a:r>
              <a:rPr lang="en-GB" dirty="0" smtClean="0"/>
              <a:t>Where’s the difference?  Possibilities:</a:t>
            </a:r>
          </a:p>
          <a:p>
            <a:pPr lvl="1"/>
            <a:r>
              <a:rPr lang="en-GB" dirty="0" smtClean="0"/>
              <a:t>Different test particle distribution/algorithm</a:t>
            </a:r>
          </a:p>
          <a:p>
            <a:pPr lvl="1"/>
            <a:r>
              <a:rPr lang="en-GB" dirty="0" smtClean="0"/>
              <a:t>Francois is scanning in energy rather than field</a:t>
            </a:r>
          </a:p>
          <a:p>
            <a:pPr lvl="1"/>
            <a:r>
              <a:rPr lang="en-GB" dirty="0" smtClean="0"/>
              <a:t>I’m staying in the same place rather than re-matching the closed orbit each time</a:t>
            </a:r>
          </a:p>
          <a:p>
            <a:pPr lvl="1"/>
            <a:r>
              <a:rPr lang="en-GB" dirty="0" smtClean="0"/>
              <a:t>I don’t vary angles, just entrance positions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8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can try doing what Francois is doing</a:t>
            </a:r>
          </a:p>
          <a:p>
            <a:pPr lvl="1"/>
            <a:r>
              <a:rPr lang="en-GB" dirty="0" smtClean="0"/>
              <a:t>Scan in energy</a:t>
            </a:r>
          </a:p>
          <a:p>
            <a:pPr lvl="1"/>
            <a:r>
              <a:rPr lang="en-GB" dirty="0" smtClean="0"/>
              <a:t>Find closed orbit at each energy</a:t>
            </a:r>
          </a:p>
          <a:p>
            <a:pPr lvl="1"/>
            <a:r>
              <a:rPr lang="en-GB" dirty="0" smtClean="0"/>
              <a:t>Launch particles around it in Muon1</a:t>
            </a:r>
          </a:p>
          <a:p>
            <a:r>
              <a:rPr lang="en-GB" dirty="0" smtClean="0"/>
              <a:t>Francois can try and do what I’m doing</a:t>
            </a:r>
          </a:p>
          <a:p>
            <a:pPr lvl="1"/>
            <a:r>
              <a:rPr lang="en-GB" dirty="0" smtClean="0"/>
              <a:t>Vary the strength of the 2 </a:t>
            </a:r>
            <a:r>
              <a:rPr lang="en-GB" dirty="0" err="1" smtClean="0"/>
              <a:t>fieldmaps</a:t>
            </a:r>
            <a:endParaRPr lang="en-GB" dirty="0" smtClean="0"/>
          </a:p>
          <a:p>
            <a:pPr lvl="1"/>
            <a:r>
              <a:rPr lang="en-GB" dirty="0" smtClean="0"/>
              <a:t>Test the transmission of ~70 cells in </a:t>
            </a:r>
            <a:r>
              <a:rPr lang="en-GB" dirty="0" err="1" smtClean="0"/>
              <a:t>Zgoubi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19,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Stephen Brooks, CBETA </a:t>
            </a:r>
            <a:r>
              <a:rPr lang="en-US" dirty="0" smtClean="0"/>
              <a:t>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47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345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1_Office Theme</vt:lpstr>
      <vt:lpstr>2_Office Theme</vt:lpstr>
      <vt:lpstr>Muon1 “Dynamic Aperture” Scan</vt:lpstr>
      <vt:lpstr>Setup</vt:lpstr>
      <vt:lpstr>Circular beam R=1cm</vt:lpstr>
      <vt:lpstr>Circular beam R=1cm</vt:lpstr>
      <vt:lpstr>Circular beam R=3cm</vt:lpstr>
      <vt:lpstr>Results</vt:lpstr>
      <vt:lpstr>Future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Muon1 “Dynamic Aperture” Scan</dc:title>
  <dc:creator>Stephen Brooks</dc:creator>
  <cp:lastModifiedBy>Stephen Brooks</cp:lastModifiedBy>
  <cp:revision>4</cp:revision>
  <dcterms:created xsi:type="dcterms:W3CDTF">2017-01-19T15:42:43Z</dcterms:created>
  <dcterms:modified xsi:type="dcterms:W3CDTF">2017-01-19T19:45:55Z</dcterms:modified>
</cp:coreProperties>
</file>