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</p:sldMasterIdLst>
  <p:notesMasterIdLst>
    <p:notesMasterId r:id="rId10"/>
  </p:notesMasterIdLst>
  <p:sldIdLst>
    <p:sldId id="256" r:id="rId3"/>
    <p:sldId id="259" r:id="rId4"/>
    <p:sldId id="258" r:id="rId5"/>
    <p:sldId id="260" r:id="rId6"/>
    <p:sldId id="257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91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7AC3AC-46FD-4A42-AAC6-1515CD523B13}" type="datetimeFigureOut">
              <a:rPr lang="en-GB" smtClean="0"/>
              <a:t>19/01/2017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83E5F-037E-4FDB-A85E-7EE9A68B1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2662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January 19,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AA19B-55B7-43F6-A431-B5698B9D34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2064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January 19,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DEF3-38EA-44F2-924B-3AA3B76DF1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715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January 19, 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meeting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6EC0D4-8825-4044-B0BB-F1A0F464E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686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January 19,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C404-890E-41D9-B785-78F74B1E75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0107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08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DC64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January 19,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E1426-49D9-4400-AE85-1D8D350657F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2007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January 19,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Stephen Brooks, CBETA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D7176B4-3FF4-42B2-A64D-8907BC728C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47220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January 19,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Stephen Brooks, CBETA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pPr>
              <a:defRPr/>
            </a:pPr>
            <a:fld id="{6FD7CC7B-9D0C-4FC1-993A-D4FA53C1AD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1345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A080C0"/>
          </a:solidFill>
          <a:latin typeface="Calibri Light" panose="020F03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 Light" panose="020F03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B0F0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DC64"/>
          </a:solidFill>
          <a:latin typeface="Calibri Light" panose="020F03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Calibri Light" panose="020F03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Muon1 “Dynamic Aperture” Scan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Using the first girder cell from CBETA note #1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January 19,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DAA19B-55B7-43F6-A431-B5698B9D349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6982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Setup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70 cells (just under a turn)</a:t>
            </a:r>
          </a:p>
          <a:p>
            <a:r>
              <a:rPr lang="en-GB" dirty="0" smtClean="0"/>
              <a:t>5000 particles</a:t>
            </a:r>
          </a:p>
          <a:p>
            <a:r>
              <a:rPr lang="en-GB" dirty="0" smtClean="0"/>
              <a:t>Particles killed at magnet apertures R~40mm</a:t>
            </a:r>
          </a:p>
          <a:p>
            <a:r>
              <a:rPr lang="en-GB" dirty="0" smtClean="0"/>
              <a:t>Vary </a:t>
            </a:r>
            <a:r>
              <a:rPr lang="en-GB" dirty="0" err="1" smtClean="0"/>
              <a:t>fieldmap</a:t>
            </a:r>
            <a:r>
              <a:rPr lang="en-GB" dirty="0" smtClean="0"/>
              <a:t> strengths from 0.88x to 1.08x</a:t>
            </a:r>
          </a:p>
          <a:p>
            <a:pPr lvl="1"/>
            <a:r>
              <a:rPr lang="en-GB" dirty="0" smtClean="0"/>
              <a:t>Nominal is 0.98x on both</a:t>
            </a:r>
          </a:p>
          <a:p>
            <a:r>
              <a:rPr lang="en-GB" dirty="0" smtClean="0"/>
              <a:t>Colour points by transmission fraction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January 19,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57164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GB" dirty="0" smtClean="0"/>
              <a:t>Circular beam R=1cm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723"/>
          <a:stretch/>
        </p:blipFill>
        <p:spPr>
          <a:xfrm>
            <a:off x="1761470" y="1124744"/>
            <a:ext cx="5621060" cy="5733256"/>
          </a:xfrm>
        </p:spPr>
      </p:pic>
      <p:pic>
        <p:nvPicPr>
          <p:cNvPr id="6" name="Content Placeholder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571" t="27726" r="6165" b="33643"/>
          <a:stretch/>
        </p:blipFill>
        <p:spPr>
          <a:xfrm>
            <a:off x="7308856" y="3057992"/>
            <a:ext cx="719528" cy="203116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496" y="1700808"/>
            <a:ext cx="171393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100% = </a:t>
            </a:r>
            <a:r>
              <a:rPr lang="en-GB" dirty="0" smtClean="0">
                <a:latin typeface="Symbol" panose="05050102010706020507" pitchFamily="18" charset="2"/>
              </a:rPr>
              <a:t>p</a:t>
            </a:r>
            <a:r>
              <a:rPr lang="en-GB" dirty="0" smtClean="0"/>
              <a:t> cm</a:t>
            </a:r>
            <a:r>
              <a:rPr lang="en-GB" baseline="30000" dirty="0" smtClean="0"/>
              <a:t>2</a:t>
            </a:r>
          </a:p>
          <a:p>
            <a:r>
              <a:rPr lang="en-GB" dirty="0" smtClean="0"/>
              <a:t> = 314 mm</a:t>
            </a:r>
            <a:r>
              <a:rPr lang="en-GB" baseline="30000" dirty="0" smtClean="0"/>
              <a:t>2</a:t>
            </a:r>
            <a:endParaRPr lang="en-GB" dirty="0" smtClean="0"/>
          </a:p>
          <a:p>
            <a:r>
              <a:rPr lang="en-GB" dirty="0" smtClean="0"/>
              <a:t>25% = </a:t>
            </a:r>
            <a:r>
              <a:rPr lang="en-GB" dirty="0"/>
              <a:t>78.5 mm</a:t>
            </a:r>
            <a:r>
              <a:rPr lang="en-GB" baseline="30000" dirty="0"/>
              <a:t>2</a:t>
            </a:r>
          </a:p>
          <a:p>
            <a:r>
              <a:rPr lang="en-GB" dirty="0" smtClean="0"/>
              <a:t>10% = 31.4 mm</a:t>
            </a:r>
            <a:r>
              <a:rPr lang="en-GB" baseline="30000" dirty="0" smtClean="0"/>
              <a:t>2</a:t>
            </a:r>
          </a:p>
          <a:p>
            <a:r>
              <a:rPr lang="en-GB" dirty="0"/>
              <a:t>5</a:t>
            </a:r>
            <a:r>
              <a:rPr lang="en-GB" dirty="0" smtClean="0"/>
              <a:t>% = 15.7 mm</a:t>
            </a:r>
            <a:r>
              <a:rPr lang="en-GB" baseline="30000" dirty="0" smtClean="0"/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44008" y="3800601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(0.98,0.98)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44208" y="1124743"/>
            <a:ext cx="9143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QF strength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35696" y="6525344"/>
            <a:ext cx="9175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BD strength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89581" y="1119908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1.00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55776" y="1124742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0.90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49427" y="1916832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0.90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49427" y="4448145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1.00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January 19, 2017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meeting</a:t>
            </a:r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08590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GB" dirty="0" smtClean="0"/>
              <a:t>Circular beam R=1cm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723"/>
          <a:stretch/>
        </p:blipFill>
        <p:spPr>
          <a:xfrm>
            <a:off x="1761470" y="1124744"/>
            <a:ext cx="5621060" cy="5733256"/>
          </a:xfrm>
        </p:spPr>
      </p:pic>
      <p:pic>
        <p:nvPicPr>
          <p:cNvPr id="6" name="Content Placeholder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571" t="27726" r="6165" b="33643"/>
          <a:stretch/>
        </p:blipFill>
        <p:spPr>
          <a:xfrm>
            <a:off x="7308856" y="3057992"/>
            <a:ext cx="719528" cy="203116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496" y="1700808"/>
            <a:ext cx="171393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100% = </a:t>
            </a:r>
            <a:r>
              <a:rPr lang="en-GB" dirty="0" smtClean="0">
                <a:latin typeface="Symbol" panose="05050102010706020507" pitchFamily="18" charset="2"/>
              </a:rPr>
              <a:t>p</a:t>
            </a:r>
            <a:r>
              <a:rPr lang="en-GB" dirty="0" smtClean="0"/>
              <a:t> cm</a:t>
            </a:r>
            <a:r>
              <a:rPr lang="en-GB" baseline="30000" dirty="0" smtClean="0"/>
              <a:t>2</a:t>
            </a:r>
          </a:p>
          <a:p>
            <a:r>
              <a:rPr lang="en-GB" dirty="0" smtClean="0"/>
              <a:t> = 314 mm</a:t>
            </a:r>
            <a:r>
              <a:rPr lang="en-GB" baseline="30000" dirty="0" smtClean="0"/>
              <a:t>2</a:t>
            </a:r>
            <a:endParaRPr lang="en-GB" dirty="0" smtClean="0"/>
          </a:p>
          <a:p>
            <a:r>
              <a:rPr lang="en-GB" dirty="0" smtClean="0"/>
              <a:t>25% = </a:t>
            </a:r>
            <a:r>
              <a:rPr lang="en-GB" dirty="0"/>
              <a:t>78.5 mm</a:t>
            </a:r>
            <a:r>
              <a:rPr lang="en-GB" baseline="30000" dirty="0"/>
              <a:t>2</a:t>
            </a:r>
          </a:p>
          <a:p>
            <a:r>
              <a:rPr lang="en-GB" dirty="0" smtClean="0"/>
              <a:t>10% = 31.4 mm</a:t>
            </a:r>
            <a:r>
              <a:rPr lang="en-GB" baseline="30000" dirty="0" smtClean="0"/>
              <a:t>2</a:t>
            </a:r>
          </a:p>
          <a:p>
            <a:r>
              <a:rPr lang="en-GB" dirty="0"/>
              <a:t>5</a:t>
            </a:r>
            <a:r>
              <a:rPr lang="en-GB" dirty="0" smtClean="0"/>
              <a:t>% = 15.7 mm</a:t>
            </a:r>
            <a:r>
              <a:rPr lang="en-GB" baseline="30000" dirty="0" smtClean="0"/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44008" y="3800601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(0.98,0.98)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44208" y="1124743"/>
            <a:ext cx="9143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QF strength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35696" y="6525344"/>
            <a:ext cx="9175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BD strength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89581" y="1119908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1.00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55776" y="1124742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0.90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49427" y="1916832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0.90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49427" y="4448145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1.00</a:t>
            </a:r>
            <a:endParaRPr lang="en-GB" sz="1200" dirty="0">
              <a:solidFill>
                <a:schemeClr val="bg1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2627784" y="1401742"/>
            <a:ext cx="216024" cy="375545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785166" y="3178136"/>
            <a:ext cx="882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>
                <a:solidFill>
                  <a:schemeClr val="bg1"/>
                </a:solidFill>
              </a:rPr>
              <a:t>Qx</a:t>
            </a:r>
            <a:r>
              <a:rPr lang="en-GB" dirty="0" smtClean="0">
                <a:solidFill>
                  <a:schemeClr val="bg1"/>
                </a:solidFill>
              </a:rPr>
              <a:t>=1/3</a:t>
            </a:r>
            <a:endParaRPr lang="en-GB" baseline="30000" dirty="0" smtClean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2627784" y="3800601"/>
            <a:ext cx="4248472" cy="135659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602805" y="4478896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>
                <a:solidFill>
                  <a:schemeClr val="bg1"/>
                </a:solidFill>
              </a:rPr>
              <a:t>Qy</a:t>
            </a:r>
            <a:r>
              <a:rPr lang="en-GB" dirty="0" smtClean="0">
                <a:solidFill>
                  <a:schemeClr val="bg1"/>
                </a:solidFill>
              </a:rPr>
              <a:t>=1/3</a:t>
            </a:r>
            <a:endParaRPr lang="en-GB" baseline="30000" dirty="0" smtClean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26501" y="1824499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>
                <a:solidFill>
                  <a:schemeClr val="bg1"/>
                </a:solidFill>
              </a:rPr>
              <a:t>Qy</a:t>
            </a:r>
            <a:r>
              <a:rPr lang="en-GB" dirty="0" smtClean="0">
                <a:solidFill>
                  <a:schemeClr val="bg1"/>
                </a:solidFill>
              </a:rPr>
              <a:t>=1/4 (?)</a:t>
            </a:r>
            <a:endParaRPr lang="en-GB" baseline="30000" dirty="0" smtClean="0">
              <a:solidFill>
                <a:schemeClr val="bg1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flipH="1" flipV="1">
            <a:off x="2807927" y="1584617"/>
            <a:ext cx="3960440" cy="121842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January 19, 2017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meeting</a:t>
            </a:r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9994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GB" dirty="0" smtClean="0"/>
              <a:t>Circular beam R=3cm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251" y="1108876"/>
            <a:ext cx="7665499" cy="5749124"/>
          </a:xfrm>
        </p:spPr>
      </p:pic>
      <p:sp>
        <p:nvSpPr>
          <p:cNvPr id="5" name="TextBox 4"/>
          <p:cNvSpPr txBox="1"/>
          <p:nvPr/>
        </p:nvSpPr>
        <p:spPr>
          <a:xfrm>
            <a:off x="3608269" y="3780778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(0.98,0.98)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08469" y="1104920"/>
            <a:ext cx="9143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QF strength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9957" y="6505521"/>
            <a:ext cx="9175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BD strength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53842" y="1100085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1.00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0037" y="1104919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0.90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3688" y="1897009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0.90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3688" y="4428322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1.00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32240" y="1104920"/>
            <a:ext cx="159691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100% = 9</a:t>
            </a:r>
            <a:r>
              <a:rPr lang="en-GB" dirty="0" smtClean="0">
                <a:solidFill>
                  <a:schemeClr val="bg1"/>
                </a:solidFill>
                <a:latin typeface="Symbol" panose="05050102010706020507" pitchFamily="18" charset="2"/>
              </a:rPr>
              <a:t>p</a:t>
            </a:r>
            <a:r>
              <a:rPr lang="en-GB" dirty="0" smtClean="0">
                <a:solidFill>
                  <a:schemeClr val="bg1"/>
                </a:solidFill>
              </a:rPr>
              <a:t> cm</a:t>
            </a:r>
            <a:r>
              <a:rPr lang="en-GB" baseline="30000" dirty="0" smtClean="0">
                <a:solidFill>
                  <a:schemeClr val="bg1"/>
                </a:solidFill>
              </a:rPr>
              <a:t>2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 = 2827 mm</a:t>
            </a:r>
            <a:r>
              <a:rPr lang="en-GB" baseline="30000" dirty="0" smtClean="0">
                <a:solidFill>
                  <a:schemeClr val="bg1"/>
                </a:solidFill>
              </a:rPr>
              <a:t>2</a:t>
            </a:r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5% = 141 </a:t>
            </a:r>
            <a:r>
              <a:rPr lang="en-GB" dirty="0">
                <a:solidFill>
                  <a:schemeClr val="bg1"/>
                </a:solidFill>
              </a:rPr>
              <a:t>mm</a:t>
            </a:r>
            <a:r>
              <a:rPr lang="en-GB" baseline="30000" dirty="0">
                <a:solidFill>
                  <a:schemeClr val="bg1"/>
                </a:solidFill>
              </a:rPr>
              <a:t>2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2% = 56.5 mm</a:t>
            </a:r>
            <a:r>
              <a:rPr lang="en-GB" baseline="30000" dirty="0" smtClean="0">
                <a:solidFill>
                  <a:schemeClr val="bg1"/>
                </a:solidFill>
              </a:rPr>
              <a:t>2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1% = 28.3 mm</a:t>
            </a:r>
            <a:r>
              <a:rPr lang="en-GB" baseline="30000" dirty="0" smtClean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January 19, 2017</a:t>
            </a:r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meeting</a:t>
            </a:r>
            <a:endParaRPr lang="en-GB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60570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 only see n/3 and n/4 (faintly) resonances</a:t>
            </a:r>
          </a:p>
          <a:p>
            <a:r>
              <a:rPr lang="en-GB" dirty="0" smtClean="0"/>
              <a:t>Francois and Scott have seen 2/5 and 3/8</a:t>
            </a:r>
          </a:p>
          <a:p>
            <a:r>
              <a:rPr lang="en-GB" dirty="0" smtClean="0"/>
              <a:t>Where’s the difference?  Possibilities:</a:t>
            </a:r>
          </a:p>
          <a:p>
            <a:pPr lvl="1"/>
            <a:r>
              <a:rPr lang="en-GB" dirty="0" smtClean="0"/>
              <a:t>Different test particle distribution/algorithm</a:t>
            </a:r>
          </a:p>
          <a:p>
            <a:pPr lvl="1"/>
            <a:r>
              <a:rPr lang="en-GB" dirty="0" smtClean="0"/>
              <a:t>Francois is scanning in energy rather than field</a:t>
            </a:r>
          </a:p>
          <a:p>
            <a:pPr lvl="1"/>
            <a:r>
              <a:rPr lang="en-GB" dirty="0" smtClean="0"/>
              <a:t>I’m staying in the same place rather than re-matching the closed orbit each time</a:t>
            </a:r>
          </a:p>
          <a:p>
            <a:pPr lvl="1"/>
            <a:r>
              <a:rPr lang="en-GB" dirty="0" smtClean="0"/>
              <a:t>I don’t vary angles, just entrance positions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January 19,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95838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 can try doing what Francois is doing</a:t>
            </a:r>
          </a:p>
          <a:p>
            <a:pPr lvl="1"/>
            <a:r>
              <a:rPr lang="en-GB" dirty="0" smtClean="0"/>
              <a:t>Scan in energy</a:t>
            </a:r>
          </a:p>
          <a:p>
            <a:pPr lvl="1"/>
            <a:r>
              <a:rPr lang="en-GB" dirty="0" smtClean="0"/>
              <a:t>Find closed orbit at each energy</a:t>
            </a:r>
          </a:p>
          <a:p>
            <a:pPr lvl="1"/>
            <a:r>
              <a:rPr lang="en-GB" dirty="0" smtClean="0"/>
              <a:t>Launch particles around it in Muon1</a:t>
            </a:r>
          </a:p>
          <a:p>
            <a:r>
              <a:rPr lang="en-GB" dirty="0" smtClean="0"/>
              <a:t>Francois can try and do what I’m doing</a:t>
            </a:r>
          </a:p>
          <a:p>
            <a:pPr lvl="1"/>
            <a:r>
              <a:rPr lang="en-GB" dirty="0" smtClean="0"/>
              <a:t>Vary the strength of the 2 </a:t>
            </a:r>
            <a:r>
              <a:rPr lang="en-GB" dirty="0" err="1" smtClean="0"/>
              <a:t>fieldmaps</a:t>
            </a:r>
            <a:endParaRPr lang="en-GB" dirty="0" smtClean="0"/>
          </a:p>
          <a:p>
            <a:pPr lvl="1"/>
            <a:r>
              <a:rPr lang="en-GB" dirty="0" smtClean="0"/>
              <a:t>Test the transmission of ~70 cells in </a:t>
            </a:r>
            <a:r>
              <a:rPr lang="en-GB" dirty="0" err="1" smtClean="0"/>
              <a:t>Zgoubi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January 19,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Stephen Brooks, CBETA </a:t>
            </a:r>
            <a:r>
              <a:rPr lang="en-US" dirty="0" smtClean="0"/>
              <a:t>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8472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345</Words>
  <Application>Microsoft Office PowerPoint</Application>
  <PresentationFormat>On-screen Show (4:3)</PresentationFormat>
  <Paragraphs>88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1_Office Theme</vt:lpstr>
      <vt:lpstr>2_Office Theme</vt:lpstr>
      <vt:lpstr>Muon1 “Dynamic Aperture” Scan</vt:lpstr>
      <vt:lpstr>Setup</vt:lpstr>
      <vt:lpstr>Circular beam R=1cm</vt:lpstr>
      <vt:lpstr>Circular beam R=1cm</vt:lpstr>
      <vt:lpstr>Circular beam R=3cm</vt:lpstr>
      <vt:lpstr>Results</vt:lpstr>
      <vt:lpstr>Future</vt:lpstr>
    </vt:vector>
  </TitlesOfParts>
  <Company>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Muon1 “Dynamic Aperture” Scan</dc:title>
  <dc:creator>Stephen Brooks</dc:creator>
  <cp:lastModifiedBy>Stephen Brooks</cp:lastModifiedBy>
  <cp:revision>4</cp:revision>
  <dcterms:created xsi:type="dcterms:W3CDTF">2017-01-19T15:42:43Z</dcterms:created>
  <dcterms:modified xsi:type="dcterms:W3CDTF">2017-01-19T19:45:55Z</dcterms:modified>
</cp:coreProperties>
</file>