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4594" r:id="rId2"/>
  </p:sldMasterIdLst>
  <p:notesMasterIdLst>
    <p:notesMasterId r:id="rId26"/>
  </p:notesMasterIdLst>
  <p:handoutMasterIdLst>
    <p:handoutMasterId r:id="rId27"/>
  </p:handoutMasterIdLst>
  <p:sldIdLst>
    <p:sldId id="777" r:id="rId3"/>
    <p:sldId id="778" r:id="rId4"/>
    <p:sldId id="779" r:id="rId5"/>
    <p:sldId id="808" r:id="rId6"/>
    <p:sldId id="780" r:id="rId7"/>
    <p:sldId id="781" r:id="rId8"/>
    <p:sldId id="786" r:id="rId9"/>
    <p:sldId id="787" r:id="rId10"/>
    <p:sldId id="793" r:id="rId11"/>
    <p:sldId id="788" r:id="rId12"/>
    <p:sldId id="797" r:id="rId13"/>
    <p:sldId id="737" r:id="rId14"/>
    <p:sldId id="799" r:id="rId15"/>
    <p:sldId id="794" r:id="rId16"/>
    <p:sldId id="796" r:id="rId17"/>
    <p:sldId id="789" r:id="rId18"/>
    <p:sldId id="802" r:id="rId19"/>
    <p:sldId id="801" r:id="rId20"/>
    <p:sldId id="800" r:id="rId21"/>
    <p:sldId id="805" r:id="rId22"/>
    <p:sldId id="806" r:id="rId23"/>
    <p:sldId id="807" r:id="rId24"/>
    <p:sldId id="804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63D"/>
    <a:srgbClr val="874B84"/>
    <a:srgbClr val="FFFFFF"/>
    <a:srgbClr val="66FFFF"/>
    <a:srgbClr val="FFFFCC"/>
    <a:srgbClr val="E7F6EF"/>
    <a:srgbClr val="FAE4F3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6881" autoAdjust="0"/>
  </p:normalViewPr>
  <p:slideViewPr>
    <p:cSldViewPr>
      <p:cViewPr varScale="1">
        <p:scale>
          <a:sx n="114" d="100"/>
          <a:sy n="114" d="100"/>
        </p:scale>
        <p:origin x="10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9" d="100"/>
        <a:sy n="169" d="100"/>
      </p:scale>
      <p:origin x="0" y="-2142"/>
    </p:cViewPr>
  </p:sorterViewPr>
  <p:notesViewPr>
    <p:cSldViewPr>
      <p:cViewPr varScale="1">
        <p:scale>
          <a:sx n="37" d="100"/>
          <a:sy n="37" d="100"/>
        </p:scale>
        <p:origin x="-1608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6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0545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85" y="0"/>
            <a:ext cx="3037415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0545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978"/>
            <a:ext cx="3037416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545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85" y="8831978"/>
            <a:ext cx="3037415" cy="464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545"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fld id="{55DDB346-2623-45D8-A394-B794F087F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5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918" cy="458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93" y="0"/>
            <a:ext cx="3054918" cy="458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835"/>
            <a:ext cx="3054918" cy="458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93" y="8855835"/>
            <a:ext cx="3054918" cy="458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fld id="{5F6395BA-663C-4B71-B638-3F05FA465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A861-3026-433D-9E2B-DF3D26C3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9056"/>
            <a:ext cx="7391400" cy="471488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257800"/>
          </a:xfrm>
        </p:spPr>
        <p:txBody>
          <a:bodyPr/>
          <a:lstStyle>
            <a:lvl1pPr marL="168275" indent="-168275">
              <a:defRPr/>
            </a:lvl1pPr>
            <a:lvl2pPr marL="457200" indent="0">
              <a:buNone/>
              <a:defRPr/>
            </a:lvl2pPr>
            <a:lvl3pPr marL="457200" indent="-228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C254-CB5D-47C1-B3B3-2E4DFD2C0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3314129-2CA0-47C5-BAD5-5057720B49E6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6697-AEC8-407C-899B-C1AAB81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2951"/>
            <a:ext cx="62484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555103"/>
            <a:ext cx="8839200" cy="604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</p:txBody>
      </p: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672263"/>
            <a:ext cx="8382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fld id="{999DC147-8904-44A6-92E7-0C14631AB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7315200" y="6416675"/>
            <a:ext cx="16002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endParaRPr lang="en-US" sz="600" b="1" i="1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72400" y="53978"/>
            <a:ext cx="1289390" cy="3592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92" r:id="rId2"/>
    <p:sldLayoutId id="2147484581" r:id="rId3"/>
    <p:sldLayoutId id="214748459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01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44051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4000"/>
            </a:pPr>
            <a:r>
              <a:rPr lang="en-US" sz="2800" dirty="0">
                <a:solidFill>
                  <a:schemeClr val="tx1"/>
                </a:solidFill>
              </a:rPr>
              <a:t>Cornell-BNL </a:t>
            </a:r>
            <a:r>
              <a:rPr lang="en-US" sz="2800" dirty="0" smtClean="0">
                <a:solidFill>
                  <a:schemeClr val="tx1"/>
                </a:solidFill>
              </a:rPr>
              <a:t>ERL Test Accelerator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/>
              <a:t>Technical Review</a:t>
            </a:r>
            <a:br>
              <a:rPr lang="en-US" sz="2800" dirty="0" smtClean="0"/>
            </a:br>
            <a:r>
              <a:rPr lang="en-US" sz="2800" dirty="0" smtClean="0"/>
              <a:t>FFAG Magnet and Girders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419600"/>
            <a:ext cx="4191000" cy="1752600"/>
          </a:xfrm>
        </p:spPr>
        <p:txBody>
          <a:bodyPr/>
          <a:lstStyle/>
          <a:p>
            <a:r>
              <a:rPr lang="en-US" dirty="0" smtClean="0"/>
              <a:t>George </a:t>
            </a:r>
            <a:r>
              <a:rPr lang="en-US" dirty="0" smtClean="0"/>
              <a:t>Mahler, Steven </a:t>
            </a:r>
            <a:r>
              <a:rPr lang="en-US" dirty="0"/>
              <a:t>Trabocchi, J. </a:t>
            </a:r>
            <a:r>
              <a:rPr lang="en-US" dirty="0" smtClean="0"/>
              <a:t>Tuozzolo, </a:t>
            </a:r>
            <a:r>
              <a:rPr lang="en-US" dirty="0"/>
              <a:t>Stephen </a:t>
            </a:r>
            <a:r>
              <a:rPr lang="en-US" dirty="0" smtClean="0"/>
              <a:t>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647825"/>
            <a:ext cx="2209800" cy="490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Shimming for Field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91186"/>
            <a:ext cx="5715000" cy="2889770"/>
          </a:xfrm>
        </p:spPr>
        <p:txBody>
          <a:bodyPr/>
          <a:lstStyle/>
          <a:p>
            <a:r>
              <a:rPr lang="en-US" dirty="0" smtClean="0"/>
              <a:t>Shimming design allowance 0.1mm to 0.8mm circumferentially between blocks.</a:t>
            </a:r>
          </a:p>
          <a:p>
            <a:r>
              <a:rPr lang="en-US" dirty="0" smtClean="0"/>
              <a:t>Radial adjustment 0.2 mm to 2.2 mm.</a:t>
            </a:r>
          </a:p>
          <a:p>
            <a:r>
              <a:rPr lang="en-US" dirty="0"/>
              <a:t>PMM blocks of each type are measured for field strength and direction.</a:t>
            </a:r>
          </a:p>
          <a:p>
            <a:r>
              <a:rPr lang="en-US" dirty="0"/>
              <a:t>Measurement results are recorded and compared.  Shim thickness 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009931">
            <a:off x="6782314" y="2059619"/>
            <a:ext cx="100300" cy="45005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10221">
            <a:off x="8603934" y="2058840"/>
            <a:ext cx="94055" cy="45005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009931">
            <a:off x="7110412" y="4066579"/>
            <a:ext cx="100300" cy="45005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039" y="4055316"/>
            <a:ext cx="256054" cy="5547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35348" y="1934863"/>
            <a:ext cx="402446" cy="9492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74771" y="1940941"/>
            <a:ext cx="402446" cy="9492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828787" y="2514935"/>
            <a:ext cx="328098" cy="2006960"/>
          </a:xfrm>
          <a:prstGeom prst="line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2743200"/>
            <a:ext cx="13452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Shims</a:t>
            </a:r>
          </a:p>
          <a:p>
            <a:endParaRPr lang="en-US" dirty="0"/>
          </a:p>
          <a:p>
            <a:r>
              <a:rPr lang="en-US" dirty="0" smtClean="0"/>
              <a:t>Adhesive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298240" y="3311889"/>
            <a:ext cx="622073" cy="3457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77691" y="2975511"/>
            <a:ext cx="957657" cy="1079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2" idx="1"/>
          </p:cNvCxnSpPr>
          <p:nvPr/>
        </p:nvCxnSpPr>
        <p:spPr>
          <a:xfrm flipV="1">
            <a:off x="6098344" y="2293213"/>
            <a:ext cx="684707" cy="6714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3"/>
          </p:cNvCxnSpPr>
          <p:nvPr/>
        </p:nvCxnSpPr>
        <p:spPr>
          <a:xfrm flipH="1">
            <a:off x="8288067" y="2290822"/>
            <a:ext cx="409405" cy="2099092"/>
          </a:xfrm>
          <a:prstGeom prst="line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0"/>
            <a:endCxn id="17" idx="0"/>
          </p:cNvCxnSpPr>
          <p:nvPr/>
        </p:nvCxnSpPr>
        <p:spPr>
          <a:xfrm>
            <a:off x="7236571" y="1934863"/>
            <a:ext cx="1039423" cy="6078"/>
          </a:xfrm>
          <a:prstGeom prst="line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4" r="22997" b="43997"/>
          <a:stretch/>
        </p:blipFill>
        <p:spPr>
          <a:xfrm>
            <a:off x="286477" y="3785076"/>
            <a:ext cx="4408050" cy="29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</a:t>
            </a:r>
            <a:r>
              <a:rPr lang="en-US" dirty="0" smtClean="0"/>
              <a:t>Measurement -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/>
            <a:r>
              <a:rPr lang="en-US" dirty="0" smtClean="0"/>
              <a:t>To reduce multipole errors a </a:t>
            </a:r>
            <a:r>
              <a:rPr lang="en-US" dirty="0"/>
              <a:t>plastic shim holder </a:t>
            </a:r>
            <a:r>
              <a:rPr lang="en-US" dirty="0" smtClean="0"/>
              <a:t>is installed in the aperture.</a:t>
            </a:r>
            <a:endParaRPr lang="en-US" dirty="0"/>
          </a:p>
          <a:p>
            <a:pPr marL="227013" indent="-227013"/>
            <a:r>
              <a:rPr lang="en-US" dirty="0" smtClean="0"/>
              <a:t>Steel wires </a:t>
            </a:r>
            <a:r>
              <a:rPr lang="en-US" dirty="0"/>
              <a:t>of various </a:t>
            </a:r>
            <a:r>
              <a:rPr lang="en-US" dirty="0" smtClean="0"/>
              <a:t>diameters and lengths </a:t>
            </a:r>
            <a:r>
              <a:rPr lang="en-US" dirty="0"/>
              <a:t>inserted into the magnet </a:t>
            </a:r>
            <a:r>
              <a:rPr lang="en-US" dirty="0" smtClean="0"/>
              <a:t>bore., </a:t>
            </a:r>
            <a:r>
              <a:rPr lang="en-US" dirty="0"/>
              <a:t>shown in Fig. 3.1.8. </a:t>
            </a:r>
            <a:endParaRPr lang="en-US" dirty="0" smtClean="0"/>
          </a:p>
          <a:p>
            <a:pPr marL="227013" indent="-227013"/>
            <a:r>
              <a:rPr lang="en-US" dirty="0" smtClean="0"/>
              <a:t>There </a:t>
            </a:r>
            <a:r>
              <a:rPr lang="en-US" dirty="0"/>
              <a:t>are 32 </a:t>
            </a:r>
            <a:r>
              <a:rPr lang="en-US" dirty="0" smtClean="0"/>
              <a:t>wire holders evenly-spaced </a:t>
            </a:r>
            <a:r>
              <a:rPr lang="en-US" dirty="0"/>
              <a:t>around the bore of the </a:t>
            </a:r>
            <a:r>
              <a:rPr lang="en-US" dirty="0" smtClean="0"/>
              <a:t>magnet</a:t>
            </a:r>
            <a:endParaRPr lang="en-US" dirty="0"/>
          </a:p>
          <a:p>
            <a:pPr marL="227013" indent="-227013"/>
            <a:r>
              <a:rPr lang="en-US" dirty="0" smtClean="0"/>
              <a:t>If necessary shim </a:t>
            </a:r>
            <a:r>
              <a:rPr lang="en-US" dirty="0"/>
              <a:t>holders for 48 or 64 wires </a:t>
            </a:r>
            <a:r>
              <a:rPr lang="en-US" dirty="0" smtClean="0"/>
              <a:t>can be used to increase tuning strength &amp; accuracy.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6800"/>
            <a:ext cx="4501511" cy="2525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749" y="4205914"/>
            <a:ext cx="4612251" cy="25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38112"/>
            <a:ext cx="7391400" cy="471488"/>
          </a:xfrm>
        </p:spPr>
        <p:txBody>
          <a:bodyPr/>
          <a:lstStyle/>
          <a:p>
            <a:r>
              <a:rPr lang="en-US" dirty="0" smtClean="0"/>
              <a:t>Halbach Corrector Magnets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Halbach Corrector Magnet details</a:t>
            </a:r>
            <a:r>
              <a:rPr lang="en-US" dirty="0"/>
              <a:t>:</a:t>
            </a:r>
          </a:p>
          <a:p>
            <a:r>
              <a:rPr lang="en-US" dirty="0"/>
              <a:t>BD and QF correctors be the same configuration</a:t>
            </a:r>
            <a:endParaRPr lang="en-US" b="1" dirty="0"/>
          </a:p>
          <a:p>
            <a:r>
              <a:rPr lang="en-US" dirty="0" smtClean="0"/>
              <a:t>Alternating </a:t>
            </a:r>
            <a:r>
              <a:rPr lang="en-US" dirty="0"/>
              <a:t>horizontal </a:t>
            </a:r>
            <a:r>
              <a:rPr lang="en-US" dirty="0" smtClean="0"/>
              <a:t>&amp; </a:t>
            </a:r>
            <a:r>
              <a:rPr lang="en-US" dirty="0"/>
              <a:t>vertical </a:t>
            </a:r>
            <a:r>
              <a:rPr lang="en-US" dirty="0" smtClean="0"/>
              <a:t>correction for </a:t>
            </a:r>
            <a:r>
              <a:rPr lang="en-US" dirty="0" smtClean="0"/>
              <a:t>orbit correction.</a:t>
            </a:r>
          </a:p>
          <a:p>
            <a:r>
              <a:rPr lang="en-US" dirty="0" smtClean="0"/>
              <a:t>Dipole coils on steel core for efficient and best field quality</a:t>
            </a:r>
            <a:endParaRPr lang="en-US" dirty="0" smtClean="0"/>
          </a:p>
          <a:p>
            <a:r>
              <a:rPr lang="en-US" dirty="0" smtClean="0"/>
              <a:t>Asymmetric quadrupole </a:t>
            </a:r>
            <a:r>
              <a:rPr lang="en-US" dirty="0"/>
              <a:t>correction </a:t>
            </a:r>
            <a:r>
              <a:rPr lang="en-US" dirty="0" smtClean="0"/>
              <a:t>coils for Halbach field strength </a:t>
            </a:r>
            <a:r>
              <a:rPr lang="en-US" dirty="0" smtClean="0"/>
              <a:t>correction, if needed.  Good quality quadrupole field.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53" y="3117209"/>
            <a:ext cx="2701519" cy="1890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" y="4264254"/>
            <a:ext cx="3117908" cy="2772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097520"/>
            <a:ext cx="3819525" cy="1725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0" y="5171487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Dipole Field</a:t>
            </a:r>
          </a:p>
          <a:p>
            <a:pPr algn="ctr"/>
            <a:r>
              <a:rPr lang="en-US" sz="1800" dirty="0" smtClean="0"/>
              <a:t>Flatness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320" y="3118952"/>
            <a:ext cx="3984432" cy="16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Halbach Corrector Magnets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model</a:t>
            </a:r>
          </a:p>
          <a:p>
            <a:r>
              <a:rPr lang="en-US" dirty="0" smtClean="0"/>
              <a:t>Dipole and Quadrupole field strength interface.</a:t>
            </a:r>
          </a:p>
          <a:p>
            <a:r>
              <a:rPr lang="en-US" dirty="0" smtClean="0"/>
              <a:t>PS specifications, Quadrupole corrector power supplies will not be procured until field measurements verify the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14600"/>
            <a:ext cx="7086600" cy="245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457"/>
            <a:ext cx="9093140" cy="45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8236323" y="3056404"/>
            <a:ext cx="313765" cy="179294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718449">
            <a:off x="8229743" y="2713923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FA-GD01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34375" y="3515846"/>
            <a:ext cx="366993" cy="78441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3941116">
            <a:off x="8466056" y="3101074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FA-GD02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334375" y="3955677"/>
            <a:ext cx="386879" cy="56029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1897" y="3646971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FA-GD03</a:t>
            </a:r>
          </a:p>
        </p:txBody>
      </p:sp>
      <p:sp>
        <p:nvSpPr>
          <p:cNvPr id="15" name="TextBox 14"/>
          <p:cNvSpPr txBox="1"/>
          <p:nvPr/>
        </p:nvSpPr>
        <p:spPr>
          <a:xfrm rot="17366264">
            <a:off x="8471295" y="4127208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FA-GD04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997815" y="4605618"/>
            <a:ext cx="258119" cy="277346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593314">
            <a:off x="8226768" y="4564934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673229" y="4796118"/>
            <a:ext cx="176492" cy="364191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473748">
            <a:off x="7866853" y="4904650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TA-GD02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95030" y="4885765"/>
            <a:ext cx="72838" cy="414618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0476989">
            <a:off x="7472460" y="5175892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886015" y="4951648"/>
            <a:ext cx="28015" cy="415969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155130">
            <a:off x="6982033" y="5285323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TA-GD04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62992" y="4915229"/>
            <a:ext cx="14008" cy="421573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99065" y="5329955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65797" y="5335434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TA-GD06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02711" y="4886760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21054" y="5335434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ZA-GD01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486693" y="4880582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60878" y="4693651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ZA-GD02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550385" y="4866860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27099" y="5338144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ZB-GD03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85652" y="4690515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ZB-GD02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684824" y="4919541"/>
            <a:ext cx="1787" cy="422864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97782" y="5332155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TB-GD01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2249581" y="4905534"/>
            <a:ext cx="17824" cy="434069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67405" y="5328397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TB-GD02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1784538" y="4852147"/>
            <a:ext cx="78441" cy="47625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516382">
            <a:off x="1809340" y="5289748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TB-GD03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344706" y="4768190"/>
            <a:ext cx="123265" cy="446842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143310">
            <a:off x="1353314" y="5174925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TB-GD04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896471" y="4591612"/>
            <a:ext cx="257735" cy="275248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2094050">
            <a:off x="837182" y="4935833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TB-GD05</a:t>
            </a:r>
          </a:p>
        </p:txBody>
      </p:sp>
      <p:sp>
        <p:nvSpPr>
          <p:cNvPr id="59" name="TextBox 58"/>
          <p:cNvSpPr txBox="1"/>
          <p:nvPr/>
        </p:nvSpPr>
        <p:spPr>
          <a:xfrm rot="3058846">
            <a:off x="510107" y="4573093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TB-GD06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48235" y="3950848"/>
            <a:ext cx="403412" cy="60859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4379330">
            <a:off x="250345" y="4146679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FB-GD01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03412" y="3515846"/>
            <a:ext cx="411816" cy="64434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121657" y="3646087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FB-GD02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27145" y="3007404"/>
            <a:ext cx="414149" cy="228295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7648037">
            <a:off x="262223" y="3118900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FB-GD03</a:t>
            </a:r>
          </a:p>
        </p:txBody>
      </p:sp>
      <p:sp>
        <p:nvSpPr>
          <p:cNvPr id="76" name="TextBox 75"/>
          <p:cNvSpPr txBox="1"/>
          <p:nvPr/>
        </p:nvSpPr>
        <p:spPr>
          <a:xfrm rot="18507986">
            <a:off x="530207" y="2693631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FB-GD04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7934226" y="3025276"/>
            <a:ext cx="358127" cy="182807"/>
            <a:chOff x="10615612" y="822080"/>
            <a:chExt cx="608816" cy="310772"/>
          </a:xfrm>
        </p:grpSpPr>
        <p:sp>
          <p:nvSpPr>
            <p:cNvPr id="71" name="Oval 70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113059" y="3316293"/>
            <a:ext cx="358127" cy="182807"/>
            <a:chOff x="11811000" y="782148"/>
            <a:chExt cx="608816" cy="310773"/>
          </a:xfrm>
        </p:grpSpPr>
        <p:sp>
          <p:nvSpPr>
            <p:cNvPr id="79" name="Oval 78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158344" y="3697941"/>
            <a:ext cx="358127" cy="182807"/>
            <a:chOff x="10615612" y="822080"/>
            <a:chExt cx="608816" cy="310772"/>
          </a:xfrm>
        </p:grpSpPr>
        <p:sp>
          <p:nvSpPr>
            <p:cNvPr id="82" name="Oval 81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67774" y="4043167"/>
            <a:ext cx="358127" cy="182807"/>
            <a:chOff x="11811000" y="782148"/>
            <a:chExt cx="608816" cy="310773"/>
          </a:xfrm>
        </p:grpSpPr>
        <p:sp>
          <p:nvSpPr>
            <p:cNvPr id="85" name="Oval 84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888941" y="4370294"/>
            <a:ext cx="358127" cy="182807"/>
            <a:chOff x="10615612" y="822080"/>
            <a:chExt cx="608816" cy="310772"/>
          </a:xfrm>
        </p:grpSpPr>
        <p:sp>
          <p:nvSpPr>
            <p:cNvPr id="88" name="Oval 87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620000" y="4625873"/>
            <a:ext cx="358127" cy="182807"/>
            <a:chOff x="11811000" y="782148"/>
            <a:chExt cx="608816" cy="310773"/>
          </a:xfrm>
        </p:grpSpPr>
        <p:sp>
          <p:nvSpPr>
            <p:cNvPr id="91" name="Oval 9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280624" y="4760698"/>
            <a:ext cx="358127" cy="182807"/>
            <a:chOff x="10615612" y="822080"/>
            <a:chExt cx="608816" cy="310772"/>
          </a:xfrm>
        </p:grpSpPr>
        <p:sp>
          <p:nvSpPr>
            <p:cNvPr id="94" name="Oval 93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051177" y="4852988"/>
            <a:ext cx="358127" cy="182807"/>
            <a:chOff x="10615612" y="822080"/>
            <a:chExt cx="608816" cy="310772"/>
          </a:xfrm>
        </p:grpSpPr>
        <p:sp>
          <p:nvSpPr>
            <p:cNvPr id="97" name="Oval 96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464392" y="4841312"/>
            <a:ext cx="358127" cy="182807"/>
            <a:chOff x="11811000" y="782148"/>
            <a:chExt cx="608816" cy="310773"/>
          </a:xfrm>
        </p:grpSpPr>
        <p:sp>
          <p:nvSpPr>
            <p:cNvPr id="103" name="Oval 102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897220" y="4817338"/>
            <a:ext cx="358127" cy="182807"/>
            <a:chOff x="11811000" y="782148"/>
            <a:chExt cx="608816" cy="310773"/>
          </a:xfrm>
        </p:grpSpPr>
        <p:sp>
          <p:nvSpPr>
            <p:cNvPr id="106" name="Oval 105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334000" y="4848542"/>
            <a:ext cx="358127" cy="182807"/>
            <a:chOff x="11811000" y="782148"/>
            <a:chExt cx="608816" cy="310773"/>
          </a:xfrm>
        </p:grpSpPr>
        <p:sp>
          <p:nvSpPr>
            <p:cNvPr id="109" name="Oval 108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975873" y="4848571"/>
            <a:ext cx="358127" cy="182807"/>
            <a:chOff x="10615612" y="822080"/>
            <a:chExt cx="608816" cy="310772"/>
          </a:xfrm>
        </p:grpSpPr>
        <p:sp>
          <p:nvSpPr>
            <p:cNvPr id="112" name="Oval 111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620892" y="4849991"/>
            <a:ext cx="358127" cy="182807"/>
            <a:chOff x="11811000" y="782148"/>
            <a:chExt cx="608816" cy="310773"/>
          </a:xfrm>
        </p:grpSpPr>
        <p:sp>
          <p:nvSpPr>
            <p:cNvPr id="115" name="Oval 114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129368" y="4847189"/>
            <a:ext cx="358127" cy="182807"/>
            <a:chOff x="11811000" y="782148"/>
            <a:chExt cx="608816" cy="310773"/>
          </a:xfrm>
        </p:grpSpPr>
        <p:sp>
          <p:nvSpPr>
            <p:cNvPr id="121" name="Oval 12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820652" y="4852988"/>
            <a:ext cx="358127" cy="182807"/>
            <a:chOff x="10615612" y="822080"/>
            <a:chExt cx="608816" cy="310772"/>
          </a:xfrm>
        </p:grpSpPr>
        <p:sp>
          <p:nvSpPr>
            <p:cNvPr id="124" name="Oval 123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92824" y="4849991"/>
            <a:ext cx="358127" cy="182807"/>
            <a:chOff x="11811000" y="782148"/>
            <a:chExt cx="608816" cy="310773"/>
          </a:xfrm>
        </p:grpSpPr>
        <p:sp>
          <p:nvSpPr>
            <p:cNvPr id="127" name="Oval 126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406588" y="4851372"/>
            <a:ext cx="358127" cy="182807"/>
            <a:chOff x="11811000" y="782148"/>
            <a:chExt cx="608816" cy="310773"/>
          </a:xfrm>
        </p:grpSpPr>
        <p:sp>
          <p:nvSpPr>
            <p:cNvPr id="130" name="Oval 129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633542" y="4849991"/>
            <a:ext cx="358127" cy="182807"/>
            <a:chOff x="11811000" y="782148"/>
            <a:chExt cx="608816" cy="310773"/>
          </a:xfrm>
        </p:grpSpPr>
        <p:sp>
          <p:nvSpPr>
            <p:cNvPr id="133" name="Oval 132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689412" y="4833378"/>
            <a:ext cx="358127" cy="182807"/>
            <a:chOff x="10615612" y="822080"/>
            <a:chExt cx="608816" cy="310772"/>
          </a:xfrm>
        </p:grpSpPr>
        <p:sp>
          <p:nvSpPr>
            <p:cNvPr id="136" name="Oval 135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307859" y="4830380"/>
            <a:ext cx="358127" cy="182807"/>
            <a:chOff x="11811000" y="782148"/>
            <a:chExt cx="608816" cy="310773"/>
          </a:xfrm>
        </p:grpSpPr>
        <p:sp>
          <p:nvSpPr>
            <p:cNvPr id="139" name="Oval 138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83049" y="4808164"/>
            <a:ext cx="358127" cy="182807"/>
            <a:chOff x="10615612" y="822080"/>
            <a:chExt cx="608816" cy="310772"/>
          </a:xfrm>
        </p:grpSpPr>
        <p:sp>
          <p:nvSpPr>
            <p:cNvPr id="142" name="Oval 141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501497" y="4741924"/>
            <a:ext cx="358127" cy="182807"/>
            <a:chOff x="11811000" y="782148"/>
            <a:chExt cx="608816" cy="310773"/>
          </a:xfrm>
        </p:grpSpPr>
        <p:sp>
          <p:nvSpPr>
            <p:cNvPr id="145" name="Oval 144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62231" y="4017309"/>
            <a:ext cx="358127" cy="182807"/>
            <a:chOff x="10615612" y="822080"/>
            <a:chExt cx="608816" cy="310772"/>
          </a:xfrm>
        </p:grpSpPr>
        <p:sp>
          <p:nvSpPr>
            <p:cNvPr id="148" name="Oval 147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96471" y="4338512"/>
            <a:ext cx="358127" cy="182807"/>
            <a:chOff x="11811000" y="782148"/>
            <a:chExt cx="608816" cy="310773"/>
          </a:xfrm>
        </p:grpSpPr>
        <p:sp>
          <p:nvSpPr>
            <p:cNvPr id="151" name="Oval 15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72584" y="3679039"/>
            <a:ext cx="358127" cy="182807"/>
            <a:chOff x="11811000" y="782148"/>
            <a:chExt cx="608816" cy="310773"/>
          </a:xfrm>
        </p:grpSpPr>
        <p:sp>
          <p:nvSpPr>
            <p:cNvPr id="154" name="Oval 153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171584" y="4561096"/>
            <a:ext cx="358127" cy="182807"/>
            <a:chOff x="10615612" y="822080"/>
            <a:chExt cx="608816" cy="310772"/>
          </a:xfrm>
        </p:grpSpPr>
        <p:sp>
          <p:nvSpPr>
            <p:cNvPr id="157" name="Oval 156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27969" y="3316294"/>
            <a:ext cx="358127" cy="182807"/>
            <a:chOff x="10615612" y="822080"/>
            <a:chExt cx="608816" cy="310772"/>
          </a:xfrm>
        </p:grpSpPr>
        <p:sp>
          <p:nvSpPr>
            <p:cNvPr id="160" name="Oval 159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885396" y="3034758"/>
            <a:ext cx="358127" cy="182807"/>
            <a:chOff x="11811000" y="782148"/>
            <a:chExt cx="608816" cy="310773"/>
          </a:xfrm>
        </p:grpSpPr>
        <p:sp>
          <p:nvSpPr>
            <p:cNvPr id="163" name="Oval 162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435785" y="2229550"/>
            <a:ext cx="358127" cy="273280"/>
            <a:chOff x="11887200" y="782148"/>
            <a:chExt cx="608816" cy="464577"/>
          </a:xfrm>
        </p:grpSpPr>
        <p:sp>
          <p:nvSpPr>
            <p:cNvPr id="184" name="Oval 183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1887200" y="782148"/>
              <a:ext cx="608816" cy="464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 </a:t>
              </a:r>
              <a:r>
                <a:rPr lang="en-US" sz="588" b="1" dirty="0">
                  <a:solidFill>
                    <a:srgbClr val="FF0000"/>
                  </a:solidFill>
                </a:rPr>
                <a:t>X4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675094" y="2157132"/>
            <a:ext cx="358127" cy="182807"/>
            <a:chOff x="11811000" y="782148"/>
            <a:chExt cx="608816" cy="310773"/>
          </a:xfrm>
        </p:grpSpPr>
        <p:sp>
          <p:nvSpPr>
            <p:cNvPr id="187" name="Oval 186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 </a:t>
              </a:r>
              <a:endParaRPr lang="en-US" sz="588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6858000" y="2046192"/>
            <a:ext cx="358127" cy="273280"/>
            <a:chOff x="10733891" y="809380"/>
            <a:chExt cx="608816" cy="464575"/>
          </a:xfrm>
        </p:grpSpPr>
        <p:sp>
          <p:nvSpPr>
            <p:cNvPr id="196" name="Oval 195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0733891" y="809380"/>
              <a:ext cx="608816" cy="46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  </a:t>
              </a:r>
              <a:r>
                <a:rPr lang="en-US" sz="588" b="1" dirty="0">
                  <a:solidFill>
                    <a:srgbClr val="FF0000"/>
                  </a:solidFill>
                </a:rPr>
                <a:t>X4 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393075" y="2240209"/>
            <a:ext cx="358127" cy="273280"/>
            <a:chOff x="11887200" y="782148"/>
            <a:chExt cx="608816" cy="464577"/>
          </a:xfrm>
        </p:grpSpPr>
        <p:sp>
          <p:nvSpPr>
            <p:cNvPr id="211" name="Oval 21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1887200" y="782148"/>
              <a:ext cx="608816" cy="464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 </a:t>
              </a:r>
              <a:r>
                <a:rPr lang="en-US" sz="588" b="1" dirty="0">
                  <a:solidFill>
                    <a:srgbClr val="FF0000"/>
                  </a:solidFill>
                </a:rPr>
                <a:t>X4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5675998" y="1972193"/>
            <a:ext cx="358127" cy="182807"/>
            <a:chOff x="10615612" y="822080"/>
            <a:chExt cx="608816" cy="310772"/>
          </a:xfrm>
        </p:grpSpPr>
        <p:sp>
          <p:nvSpPr>
            <p:cNvPr id="220" name="Oval 219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450951" y="1960987"/>
            <a:ext cx="358127" cy="182807"/>
            <a:chOff x="10615612" y="822080"/>
            <a:chExt cx="608816" cy="310772"/>
          </a:xfrm>
        </p:grpSpPr>
        <p:sp>
          <p:nvSpPr>
            <p:cNvPr id="223" name="Oval 222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071355" y="1924198"/>
            <a:ext cx="358127" cy="182807"/>
            <a:chOff x="10615612" y="822080"/>
            <a:chExt cx="608816" cy="310772"/>
          </a:xfrm>
        </p:grpSpPr>
        <p:sp>
          <p:nvSpPr>
            <p:cNvPr id="226" name="Oval 225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355597" y="1837225"/>
            <a:ext cx="358127" cy="182807"/>
            <a:chOff x="11811000" y="782148"/>
            <a:chExt cx="608816" cy="310773"/>
          </a:xfrm>
        </p:grpSpPr>
        <p:sp>
          <p:nvSpPr>
            <p:cNvPr id="229" name="Oval 228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6858000" y="1760164"/>
            <a:ext cx="358127" cy="182807"/>
            <a:chOff x="10616004" y="822080"/>
            <a:chExt cx="608816" cy="310772"/>
          </a:xfrm>
        </p:grpSpPr>
        <p:sp>
          <p:nvSpPr>
            <p:cNvPr id="235" name="Oval 234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0616004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IP</a:t>
              </a: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7037294" y="1716372"/>
            <a:ext cx="358127" cy="182807"/>
            <a:chOff x="10616004" y="822080"/>
            <a:chExt cx="608816" cy="310772"/>
          </a:xfrm>
        </p:grpSpPr>
        <p:sp>
          <p:nvSpPr>
            <p:cNvPr id="238" name="Oval 237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10616004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IP</a:t>
              </a: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6634354" y="1815072"/>
            <a:ext cx="358127" cy="182807"/>
            <a:chOff x="11811000" y="782148"/>
            <a:chExt cx="608816" cy="310773"/>
          </a:xfrm>
        </p:grpSpPr>
        <p:sp>
          <p:nvSpPr>
            <p:cNvPr id="241" name="Oval 24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3073659" y="2304965"/>
            <a:ext cx="358127" cy="182807"/>
            <a:chOff x="10615612" y="822080"/>
            <a:chExt cx="608816" cy="310772"/>
          </a:xfrm>
        </p:grpSpPr>
        <p:sp>
          <p:nvSpPr>
            <p:cNvPr id="247" name="Oval 246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4079402" y="2566988"/>
            <a:ext cx="358127" cy="182807"/>
            <a:chOff x="10615612" y="822080"/>
            <a:chExt cx="608816" cy="310772"/>
          </a:xfrm>
        </p:grpSpPr>
        <p:sp>
          <p:nvSpPr>
            <p:cNvPr id="250" name="Oval 249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3541520" y="2250226"/>
            <a:ext cx="358127" cy="182807"/>
            <a:chOff x="11811000" y="782148"/>
            <a:chExt cx="608816" cy="310773"/>
          </a:xfrm>
        </p:grpSpPr>
        <p:sp>
          <p:nvSpPr>
            <p:cNvPr id="253" name="Oval 252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810000" y="2398058"/>
            <a:ext cx="358127" cy="182807"/>
            <a:chOff x="11811000" y="782148"/>
            <a:chExt cx="608816" cy="310773"/>
          </a:xfrm>
        </p:grpSpPr>
        <p:sp>
          <p:nvSpPr>
            <p:cNvPr id="256" name="Oval 255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2599765" y="1815353"/>
            <a:ext cx="358127" cy="182807"/>
            <a:chOff x="10615612" y="822080"/>
            <a:chExt cx="608816" cy="310772"/>
          </a:xfrm>
        </p:grpSpPr>
        <p:sp>
          <p:nvSpPr>
            <p:cNvPr id="259" name="Oval 258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196353" y="1715341"/>
            <a:ext cx="358127" cy="182807"/>
            <a:chOff x="10615612" y="822080"/>
            <a:chExt cx="608816" cy="310772"/>
          </a:xfrm>
        </p:grpSpPr>
        <p:sp>
          <p:nvSpPr>
            <p:cNvPr id="265" name="Oval 264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2426642" y="1757167"/>
            <a:ext cx="358127" cy="182807"/>
            <a:chOff x="11811000" y="782148"/>
            <a:chExt cx="608816" cy="310773"/>
          </a:xfrm>
        </p:grpSpPr>
        <p:sp>
          <p:nvSpPr>
            <p:cNvPr id="268" name="Oval 267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966738" y="1608596"/>
            <a:ext cx="358127" cy="182807"/>
            <a:chOff x="10615612" y="822080"/>
            <a:chExt cx="608816" cy="310772"/>
          </a:xfrm>
        </p:grpSpPr>
        <p:sp>
          <p:nvSpPr>
            <p:cNvPr id="271" name="Oval 270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491113" y="2058013"/>
            <a:ext cx="358127" cy="200952"/>
            <a:chOff x="10692139" y="814753"/>
            <a:chExt cx="608816" cy="341619"/>
          </a:xfrm>
        </p:grpSpPr>
        <p:sp>
          <p:nvSpPr>
            <p:cNvPr id="280" name="Oval 279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3611788" y="2054101"/>
            <a:ext cx="358127" cy="200952"/>
            <a:chOff x="10692139" y="814753"/>
            <a:chExt cx="608816" cy="341619"/>
          </a:xfrm>
        </p:grpSpPr>
        <p:sp>
          <p:nvSpPr>
            <p:cNvPr id="283" name="Oval 282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7849721" y="2566449"/>
            <a:ext cx="358127" cy="200952"/>
            <a:chOff x="10692139" y="814753"/>
            <a:chExt cx="608816" cy="341619"/>
          </a:xfrm>
        </p:grpSpPr>
        <p:sp>
          <p:nvSpPr>
            <p:cNvPr id="286" name="Oval 285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1025338" y="2800163"/>
            <a:ext cx="358127" cy="200952"/>
            <a:chOff x="10692139" y="814753"/>
            <a:chExt cx="608816" cy="341619"/>
          </a:xfrm>
        </p:grpSpPr>
        <p:sp>
          <p:nvSpPr>
            <p:cNvPr id="289" name="Oval 288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2011687" y="1675697"/>
            <a:ext cx="358127" cy="200952"/>
            <a:chOff x="10692139" y="814753"/>
            <a:chExt cx="608816" cy="341619"/>
          </a:xfrm>
        </p:grpSpPr>
        <p:sp>
          <p:nvSpPr>
            <p:cNvPr id="292" name="Oval 291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1132164" y="1458874"/>
            <a:ext cx="358127" cy="200952"/>
            <a:chOff x="10692139" y="814753"/>
            <a:chExt cx="608816" cy="341619"/>
          </a:xfrm>
        </p:grpSpPr>
        <p:sp>
          <p:nvSpPr>
            <p:cNvPr id="295" name="Oval 294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723421" y="1422404"/>
            <a:ext cx="358127" cy="200952"/>
            <a:chOff x="10692139" y="814753"/>
            <a:chExt cx="608816" cy="341619"/>
          </a:xfrm>
        </p:grpSpPr>
        <p:sp>
          <p:nvSpPr>
            <p:cNvPr id="298" name="Oval 297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3123640" y="2152756"/>
            <a:ext cx="358127" cy="200952"/>
            <a:chOff x="10692139" y="814753"/>
            <a:chExt cx="608816" cy="341619"/>
          </a:xfrm>
        </p:grpSpPr>
        <p:sp>
          <p:nvSpPr>
            <p:cNvPr id="301" name="Oval 300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6359872" y="1972193"/>
            <a:ext cx="358127" cy="200952"/>
            <a:chOff x="10692139" y="814753"/>
            <a:chExt cx="608816" cy="341619"/>
          </a:xfrm>
        </p:grpSpPr>
        <p:sp>
          <p:nvSpPr>
            <p:cNvPr id="304" name="Oval 303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3034047" y="1853371"/>
            <a:ext cx="358127" cy="182807"/>
            <a:chOff x="11811000" y="782148"/>
            <a:chExt cx="608816" cy="310773"/>
          </a:xfrm>
        </p:grpSpPr>
        <p:sp>
          <p:nvSpPr>
            <p:cNvPr id="308" name="Oval 307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6051177" y="2160579"/>
            <a:ext cx="358127" cy="182807"/>
            <a:chOff x="11811000" y="782148"/>
            <a:chExt cx="608816" cy="310773"/>
          </a:xfrm>
        </p:grpSpPr>
        <p:sp>
          <p:nvSpPr>
            <p:cNvPr id="311" name="Oval 31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7669702" y="2744255"/>
            <a:ext cx="358127" cy="182807"/>
            <a:chOff x="11811000" y="782148"/>
            <a:chExt cx="608816" cy="310773"/>
          </a:xfrm>
        </p:grpSpPr>
        <p:sp>
          <p:nvSpPr>
            <p:cNvPr id="314" name="Oval 313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2121186" y="2011413"/>
            <a:ext cx="358127" cy="273280"/>
            <a:chOff x="10733891" y="809380"/>
            <a:chExt cx="608816" cy="464575"/>
          </a:xfrm>
        </p:grpSpPr>
        <p:sp>
          <p:nvSpPr>
            <p:cNvPr id="317" name="Oval 316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10733891" y="809380"/>
              <a:ext cx="608816" cy="46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  </a:t>
              </a:r>
              <a:r>
                <a:rPr lang="en-US" sz="588" b="1" dirty="0">
                  <a:solidFill>
                    <a:srgbClr val="FF0000"/>
                  </a:solidFill>
                </a:rPr>
                <a:t>X4 </a:t>
              </a: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193078" y="2742756"/>
            <a:ext cx="358127" cy="182807"/>
            <a:chOff x="11811000" y="782148"/>
            <a:chExt cx="608816" cy="310773"/>
          </a:xfrm>
        </p:grpSpPr>
        <p:sp>
          <p:nvSpPr>
            <p:cNvPr id="320" name="Oval 319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2776515" y="1847025"/>
            <a:ext cx="358127" cy="200952"/>
            <a:chOff x="10692139" y="814753"/>
            <a:chExt cx="608816" cy="341619"/>
          </a:xfrm>
        </p:grpSpPr>
        <p:sp>
          <p:nvSpPr>
            <p:cNvPr id="325" name="Oval 324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8294" y="645300"/>
            <a:ext cx="2465111" cy="897595"/>
            <a:chOff x="5600712" y="226934"/>
            <a:chExt cx="4190688" cy="1525913"/>
          </a:xfrm>
        </p:grpSpPr>
        <p:sp>
          <p:nvSpPr>
            <p:cNvPr id="10" name="Rounded Rectangle 9"/>
            <p:cNvSpPr/>
            <p:nvPr/>
          </p:nvSpPr>
          <p:spPr>
            <a:xfrm>
              <a:off x="5600712" y="226934"/>
              <a:ext cx="4190688" cy="131318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89813" y="303134"/>
              <a:ext cx="608816" cy="310772"/>
              <a:chOff x="10615612" y="822080"/>
              <a:chExt cx="608816" cy="31077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0820400" y="838200"/>
                <a:ext cx="21944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4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0615612" y="822080"/>
                <a:ext cx="608816" cy="310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88" b="1" dirty="0">
                    <a:solidFill>
                      <a:schemeClr val="bg1"/>
                    </a:solidFill>
                  </a:rPr>
                  <a:t>NT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399158" y="583426"/>
              <a:ext cx="608816" cy="310773"/>
              <a:chOff x="11811000" y="782148"/>
              <a:chExt cx="608816" cy="310773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2003699" y="803031"/>
                <a:ext cx="231164" cy="23043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4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811000" y="782148"/>
                <a:ext cx="608816" cy="310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88" b="1" dirty="0">
                    <a:solidFill>
                      <a:schemeClr val="bg1"/>
                    </a:solidFill>
                  </a:rPr>
                  <a:t>CT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600712" y="597077"/>
              <a:ext cx="608816" cy="341619"/>
              <a:chOff x="10692139" y="814753"/>
              <a:chExt cx="608816" cy="341619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0881855" y="814753"/>
                <a:ext cx="266792" cy="27432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4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692139" y="814753"/>
                <a:ext cx="608816" cy="341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6" b="1" dirty="0">
                    <a:solidFill>
                      <a:schemeClr val="bg1"/>
                    </a:solidFill>
                  </a:rPr>
                  <a:t>GV</a:t>
                </a: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7404896" y="894576"/>
              <a:ext cx="608816" cy="310772"/>
              <a:chOff x="10616004" y="822080"/>
              <a:chExt cx="608816" cy="310772"/>
            </a:xfrm>
          </p:grpSpPr>
          <p:sp>
            <p:nvSpPr>
              <p:cNvPr id="232" name="Oval 231"/>
              <p:cNvSpPr/>
              <p:nvPr/>
            </p:nvSpPr>
            <p:spPr>
              <a:xfrm>
                <a:off x="10820400" y="838200"/>
                <a:ext cx="219440" cy="228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4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10616004" y="822080"/>
                <a:ext cx="608816" cy="310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88" b="1" dirty="0">
                    <a:solidFill>
                      <a:schemeClr val="bg1"/>
                    </a:solidFill>
                  </a:rPr>
                  <a:t>IP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102537" y="379334"/>
              <a:ext cx="1318025" cy="126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C00000"/>
                  </a:solidFill>
                </a:rPr>
                <a:t>Gate Valves (11)</a:t>
              </a:r>
              <a:br>
                <a:rPr lang="en-US" sz="706" dirty="0">
                  <a:solidFill>
                    <a:srgbClr val="C00000"/>
                  </a:solidFill>
                </a:rPr>
              </a:br>
              <a:r>
                <a:rPr lang="en-US" sz="706" dirty="0">
                  <a:solidFill>
                    <a:srgbClr val="C00000"/>
                  </a:solidFill>
                </a:rPr>
                <a:t>10 RF shielded</a:t>
              </a:r>
              <a:br>
                <a:rPr lang="en-US" sz="706" dirty="0">
                  <a:solidFill>
                    <a:srgbClr val="C00000"/>
                  </a:solidFill>
                </a:rPr>
              </a:br>
              <a:r>
                <a:rPr lang="en-US" sz="706" dirty="0">
                  <a:solidFill>
                    <a:srgbClr val="C00000"/>
                  </a:solidFill>
                </a:rPr>
                <a:t>3 New to CBETA</a:t>
              </a: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920232" y="303133"/>
              <a:ext cx="1761448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FF0000"/>
                  </a:solidFill>
                </a:rPr>
                <a:t>NexTorr Pump (28)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7937045" y="598816"/>
              <a:ext cx="1761448" cy="52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00B050"/>
                  </a:solidFill>
                </a:rPr>
                <a:t>CapaciTorr Pump (34)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7962913" y="903616"/>
              <a:ext cx="1761448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0070C0"/>
                  </a:solidFill>
                </a:rPr>
                <a:t>Ion Pump (2)</a:t>
              </a:r>
            </a:p>
          </p:txBody>
        </p:sp>
        <p:grpSp>
          <p:nvGrpSpPr>
            <p:cNvPr id="328" name="Group 327"/>
            <p:cNvGrpSpPr/>
            <p:nvPr/>
          </p:nvGrpSpPr>
          <p:grpSpPr>
            <a:xfrm>
              <a:off x="7392196" y="1217534"/>
              <a:ext cx="608816" cy="310772"/>
              <a:chOff x="10612152" y="822080"/>
              <a:chExt cx="608816" cy="310772"/>
            </a:xfrm>
          </p:grpSpPr>
          <p:sp>
            <p:nvSpPr>
              <p:cNvPr id="329" name="Oval 328"/>
              <p:cNvSpPr/>
              <p:nvPr/>
            </p:nvSpPr>
            <p:spPr>
              <a:xfrm>
                <a:off x="10820400" y="838200"/>
                <a:ext cx="21944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4"/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10612152" y="822080"/>
                <a:ext cx="608816" cy="310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88" b="1" dirty="0">
                    <a:solidFill>
                      <a:schemeClr val="bg1"/>
                    </a:solidFill>
                  </a:rPr>
                  <a:t>GA</a:t>
                </a:r>
              </a:p>
            </p:txBody>
          </p:sp>
        </p:grpSp>
        <p:sp>
          <p:nvSpPr>
            <p:cNvPr id="331" name="TextBox 330"/>
            <p:cNvSpPr txBox="1"/>
            <p:nvPr/>
          </p:nvSpPr>
          <p:spPr>
            <a:xfrm>
              <a:off x="7954064" y="1226574"/>
              <a:ext cx="1761448" cy="52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/>
                <a:t>Ion and Pirani Gauges (8)</a:t>
              </a: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5692588" y="2173521"/>
            <a:ext cx="358127" cy="182807"/>
            <a:chOff x="10612152" y="822080"/>
            <a:chExt cx="608816" cy="310772"/>
          </a:xfrm>
        </p:grpSpPr>
        <p:sp>
          <p:nvSpPr>
            <p:cNvPr id="333" name="Oval 332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6472787" y="1731890"/>
            <a:ext cx="358127" cy="182807"/>
            <a:chOff x="10612152" y="822080"/>
            <a:chExt cx="608816" cy="310772"/>
          </a:xfrm>
        </p:grpSpPr>
        <p:sp>
          <p:nvSpPr>
            <p:cNvPr id="336" name="Oval 335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7622278" y="2431634"/>
            <a:ext cx="358127" cy="182807"/>
            <a:chOff x="10612152" y="822080"/>
            <a:chExt cx="608816" cy="310772"/>
          </a:xfrm>
        </p:grpSpPr>
        <p:sp>
          <p:nvSpPr>
            <p:cNvPr id="339" name="Oval 338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3450951" y="2146964"/>
            <a:ext cx="358127" cy="182807"/>
            <a:chOff x="10612152" y="822080"/>
            <a:chExt cx="608816" cy="310772"/>
          </a:xfrm>
        </p:grpSpPr>
        <p:sp>
          <p:nvSpPr>
            <p:cNvPr id="342" name="Oval 341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2566298" y="1660550"/>
            <a:ext cx="358127" cy="182807"/>
            <a:chOff x="10612152" y="822080"/>
            <a:chExt cx="608816" cy="310772"/>
          </a:xfrm>
        </p:grpSpPr>
        <p:sp>
          <p:nvSpPr>
            <p:cNvPr id="345" name="Oval 344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3523601" y="2433604"/>
            <a:ext cx="358127" cy="182807"/>
            <a:chOff x="10612152" y="822080"/>
            <a:chExt cx="608816" cy="310772"/>
          </a:xfrm>
        </p:grpSpPr>
        <p:sp>
          <p:nvSpPr>
            <p:cNvPr id="348" name="Oval 347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858157" y="3691324"/>
            <a:ext cx="358127" cy="182807"/>
            <a:chOff x="10612152" y="822080"/>
            <a:chExt cx="608816" cy="310772"/>
          </a:xfrm>
        </p:grpSpPr>
        <p:sp>
          <p:nvSpPr>
            <p:cNvPr id="351" name="Oval 350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7909209" y="3328578"/>
            <a:ext cx="358127" cy="182807"/>
            <a:chOff x="10612152" y="822080"/>
            <a:chExt cx="608816" cy="310772"/>
          </a:xfrm>
        </p:grpSpPr>
        <p:sp>
          <p:nvSpPr>
            <p:cNvPr id="354" name="Oval 353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243" y="5067223"/>
            <a:ext cx="594610" cy="248090"/>
            <a:chOff x="138113" y="7814184"/>
            <a:chExt cx="1010837" cy="421754"/>
          </a:xfrm>
        </p:grpSpPr>
        <p:sp>
          <p:nvSpPr>
            <p:cNvPr id="7" name="Oval 6"/>
            <p:cNvSpPr/>
            <p:nvPr/>
          </p:nvSpPr>
          <p:spPr>
            <a:xfrm>
              <a:off x="138113" y="7814184"/>
              <a:ext cx="152400" cy="16027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868" y="7894319"/>
              <a:ext cx="913082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FF0000"/>
                  </a:solidFill>
                </a:rPr>
                <a:t>(0,0)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243" y="2557936"/>
            <a:ext cx="482563" cy="309572"/>
            <a:chOff x="138113" y="3548389"/>
            <a:chExt cx="820357" cy="526273"/>
          </a:xfrm>
        </p:grpSpPr>
        <p:sp>
          <p:nvSpPr>
            <p:cNvPr id="356" name="TextBox 355"/>
            <p:cNvSpPr txBox="1"/>
            <p:nvPr/>
          </p:nvSpPr>
          <p:spPr>
            <a:xfrm>
              <a:off x="252370" y="3548389"/>
              <a:ext cx="706100" cy="52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FF0000"/>
                  </a:solidFill>
                </a:rPr>
                <a:t>(0,10m)</a:t>
              </a:r>
            </a:p>
          </p:txBody>
        </p:sp>
        <p:sp>
          <p:nvSpPr>
            <p:cNvPr id="357" name="Oval 356"/>
            <p:cNvSpPr/>
            <p:nvPr/>
          </p:nvSpPr>
          <p:spPr>
            <a:xfrm>
              <a:off x="138113" y="3777978"/>
              <a:ext cx="152400" cy="16027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446546" y="2551039"/>
            <a:ext cx="586675" cy="309572"/>
            <a:chOff x="138113" y="3548389"/>
            <a:chExt cx="997347" cy="526273"/>
          </a:xfrm>
        </p:grpSpPr>
        <p:sp>
          <p:nvSpPr>
            <p:cNvPr id="359" name="TextBox 358"/>
            <p:cNvSpPr txBox="1"/>
            <p:nvPr/>
          </p:nvSpPr>
          <p:spPr>
            <a:xfrm>
              <a:off x="252370" y="3548389"/>
              <a:ext cx="883090" cy="52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FF0000"/>
                  </a:solidFill>
                </a:rPr>
                <a:t>(10,10m)</a:t>
              </a:r>
            </a:p>
          </p:txBody>
        </p:sp>
        <p:sp>
          <p:nvSpPr>
            <p:cNvPr id="360" name="Oval 359"/>
            <p:cNvSpPr/>
            <p:nvPr/>
          </p:nvSpPr>
          <p:spPr>
            <a:xfrm>
              <a:off x="138113" y="3777978"/>
              <a:ext cx="152400" cy="16027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4825641" y="2557935"/>
            <a:ext cx="586675" cy="309572"/>
            <a:chOff x="138113" y="3548389"/>
            <a:chExt cx="997347" cy="526273"/>
          </a:xfrm>
        </p:grpSpPr>
        <p:sp>
          <p:nvSpPr>
            <p:cNvPr id="362" name="TextBox 361"/>
            <p:cNvSpPr txBox="1"/>
            <p:nvPr/>
          </p:nvSpPr>
          <p:spPr>
            <a:xfrm>
              <a:off x="252370" y="3548389"/>
              <a:ext cx="883090" cy="52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FF0000"/>
                  </a:solidFill>
                </a:rPr>
                <a:t>(20,10m)</a:t>
              </a:r>
            </a:p>
          </p:txBody>
        </p:sp>
        <p:sp>
          <p:nvSpPr>
            <p:cNvPr id="363" name="Oval 362"/>
            <p:cNvSpPr/>
            <p:nvPr/>
          </p:nvSpPr>
          <p:spPr>
            <a:xfrm>
              <a:off x="138113" y="3777978"/>
              <a:ext cx="152400" cy="16027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</p:grpSp>
      <p:cxnSp>
        <p:nvCxnSpPr>
          <p:cNvPr id="327" name="Straight Connector 326"/>
          <p:cNvCxnSpPr/>
          <p:nvPr/>
        </p:nvCxnSpPr>
        <p:spPr>
          <a:xfrm>
            <a:off x="5151891" y="4878809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4009313" y="4882964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>
            <a:off x="4654331" y="4878809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/>
          <p:cNvSpPr txBox="1"/>
          <p:nvPr/>
        </p:nvSpPr>
        <p:spPr>
          <a:xfrm>
            <a:off x="4067905" y="4692579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ZB-GD01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4379782" y="5338145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ZM-GD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4697275" y="4693651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ZA-GD03</a:t>
            </a:r>
          </a:p>
        </p:txBody>
      </p:sp>
      <p:sp>
        <p:nvSpPr>
          <p:cNvPr id="369" name="Title 1"/>
          <p:cNvSpPr txBox="1">
            <a:spLocks/>
          </p:cNvSpPr>
          <p:nvPr/>
        </p:nvSpPr>
        <p:spPr>
          <a:xfrm>
            <a:off x="990600" y="69056"/>
            <a:ext cx="7391400" cy="4714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kern="0" dirty="0" smtClean="0"/>
              <a:t>Girder Types and Positions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844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Girder Types and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6" y="685800"/>
            <a:ext cx="8915400" cy="5257800"/>
          </a:xfrm>
        </p:spPr>
        <p:txBody>
          <a:bodyPr/>
          <a:lstStyle/>
          <a:p>
            <a:r>
              <a:rPr lang="en-US" dirty="0" smtClean="0"/>
              <a:t>4 Cells per Girder, 2 Magnets per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5" y="1209494"/>
            <a:ext cx="9159150" cy="55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Girder Types and Positions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Define and design table top 	</a:t>
            </a:r>
            <a:endParaRPr lang="en-US" sz="2000" b="1" dirty="0" smtClean="0"/>
          </a:p>
          <a:p>
            <a:pPr marL="461963" indent="-234950"/>
            <a:r>
              <a:rPr lang="en-US" sz="2000" dirty="0" smtClean="0"/>
              <a:t>Alignment </a:t>
            </a:r>
            <a:r>
              <a:rPr lang="en-US" sz="2000" dirty="0" smtClean="0"/>
              <a:t>specifications:</a:t>
            </a:r>
          </a:p>
          <a:p>
            <a:pPr marL="796925" indent="-334963">
              <a:buFont typeface="+mj-lt"/>
              <a:buAutoNum type="alphaLcParenR"/>
            </a:pPr>
            <a:r>
              <a:rPr lang="en-US" sz="2000" dirty="0" smtClean="0"/>
              <a:t>+/- 0.2 mm (.008”) horizontal and vertical maximum allowance</a:t>
            </a:r>
          </a:p>
          <a:p>
            <a:pPr marL="796925" indent="-334963">
              <a:buFont typeface="+mj-lt"/>
              <a:buAutoNum type="alphaLcParenR"/>
            </a:pPr>
            <a:r>
              <a:rPr lang="en-US" sz="2000" dirty="0"/>
              <a:t>+/- </a:t>
            </a:r>
            <a:r>
              <a:rPr lang="en-US" sz="2000" dirty="0" smtClean="0"/>
              <a:t>0.1 </a:t>
            </a:r>
            <a:r>
              <a:rPr lang="en-US" sz="2000" dirty="0"/>
              <a:t>mm (.</a:t>
            </a:r>
            <a:r>
              <a:rPr lang="en-US" sz="2000" dirty="0" smtClean="0"/>
              <a:t>004”) </a:t>
            </a:r>
            <a:r>
              <a:rPr lang="en-US" sz="2000" dirty="0"/>
              <a:t>horizontal and vertical </a:t>
            </a:r>
            <a:r>
              <a:rPr lang="en-US" sz="2000" dirty="0" smtClean="0"/>
              <a:t>goal to provide corrector magnet design margin.</a:t>
            </a:r>
          </a:p>
          <a:p>
            <a:pPr marL="796925" indent="-334963">
              <a:buFont typeface="+mj-lt"/>
              <a:buAutoNum type="alphaLcParenR"/>
            </a:pPr>
            <a:r>
              <a:rPr lang="en-US" sz="2000" dirty="0" smtClean="0"/>
              <a:t>Allowance to resurvey and “retune” magnet positions after initial commissioning with beam (no shims or pins).</a:t>
            </a:r>
            <a:endParaRPr lang="en-US" sz="2000" dirty="0"/>
          </a:p>
          <a:p>
            <a:pPr marL="461963" indent="-234950"/>
            <a:r>
              <a:rPr lang="en-US" sz="2000" dirty="0" smtClean="0"/>
              <a:t>Magnet </a:t>
            </a:r>
            <a:r>
              <a:rPr lang="en-US" sz="2000" dirty="0"/>
              <a:t>mounts – </a:t>
            </a:r>
            <a:r>
              <a:rPr lang="en-US" sz="2000" dirty="0" smtClean="0"/>
              <a:t>jacking screws for horizontal and vertical survey</a:t>
            </a:r>
            <a:endParaRPr lang="en-US" sz="2000" dirty="0"/>
          </a:p>
          <a:p>
            <a:pPr marL="461963" indent="-234950"/>
            <a:r>
              <a:rPr lang="en-US" sz="2000" dirty="0" smtClean="0"/>
              <a:t>Magnet </a:t>
            </a:r>
            <a:r>
              <a:rPr lang="en-US" sz="2000" dirty="0"/>
              <a:t>mounts – separate mounts for Halbach and </a:t>
            </a:r>
            <a:r>
              <a:rPr lang="en-US" sz="2000" dirty="0" smtClean="0"/>
              <a:t>Corrector</a:t>
            </a:r>
            <a:endParaRPr lang="en-US" sz="2000" dirty="0" smtClean="0"/>
          </a:p>
          <a:p>
            <a:pPr marL="461963" indent="-234950"/>
            <a:r>
              <a:rPr lang="en-US" sz="2000" dirty="0" smtClean="0"/>
              <a:t>Crane lift points that do not cause deformation and misalignment, magnet assembly weight/girder assembly weight, deflection analysis</a:t>
            </a:r>
          </a:p>
          <a:p>
            <a:pPr marL="227013" indent="0">
              <a:buNone/>
            </a:pPr>
            <a:endParaRPr lang="en-US" sz="2000" dirty="0"/>
          </a:p>
          <a:p>
            <a:pPr marL="461963" indent="-461963">
              <a:buNone/>
            </a:pPr>
            <a:r>
              <a:rPr lang="en-US" sz="2000" b="1" dirty="0" smtClean="0"/>
              <a:t>2.</a:t>
            </a:r>
            <a:r>
              <a:rPr lang="en-US" sz="2000" b="1" dirty="0"/>
              <a:t>	Stand design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Pre-production Girder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Halbach magnets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Permanent Magnet Material Ordered for 6 (3 BD, 3 QF).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BNL PMM QA acceptance, measurement, shim determination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Aluminum frames designed, BNL machining.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BNL shim PMM, magnet assembly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BNL field measurement, wire rod tuning, field measurement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split/realignment testing/field measurement</a:t>
            </a:r>
          </a:p>
          <a:p>
            <a:r>
              <a:rPr lang="en-US" dirty="0" smtClean="0"/>
              <a:t>Corrector magnets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Designed, steel ordered, in house machining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BNL or vendor winding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/>
              <a:t>BNL field </a:t>
            </a:r>
            <a:r>
              <a:rPr lang="en-US" dirty="0" smtClean="0"/>
              <a:t>measurement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split/realignment </a:t>
            </a:r>
            <a:r>
              <a:rPr lang="en-US" dirty="0"/>
              <a:t>testing/field </a:t>
            </a:r>
            <a:r>
              <a:rPr lang="en-US" dirty="0" smtClean="0"/>
              <a:t>measurement</a:t>
            </a:r>
          </a:p>
          <a:p>
            <a:pPr marL="158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Manufacturing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762000"/>
            <a:ext cx="8831943" cy="63174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PMM:</a:t>
            </a:r>
            <a:r>
              <a:rPr lang="en-US" dirty="0" smtClean="0"/>
              <a:t> Request </a:t>
            </a:r>
            <a:r>
              <a:rPr lang="en-US" dirty="0"/>
              <a:t>for </a:t>
            </a:r>
            <a:r>
              <a:rPr lang="en-US" dirty="0" smtClean="0"/>
              <a:t>Proposal</a:t>
            </a:r>
            <a:r>
              <a:rPr lang="en-US" dirty="0"/>
              <a:t>, </a:t>
            </a:r>
            <a:r>
              <a:rPr lang="en-US" dirty="0" smtClean="0"/>
              <a:t>build to print and specification</a:t>
            </a:r>
          </a:p>
          <a:p>
            <a:pPr marL="623888" indent="-392113"/>
            <a:r>
              <a:rPr lang="en-US" dirty="0" smtClean="0"/>
              <a:t>BNL or PMM vendor inspection &amp; field measurement</a:t>
            </a:r>
          </a:p>
          <a:p>
            <a:pPr marL="623888" indent="-392113"/>
            <a:r>
              <a:rPr lang="en-US" dirty="0" smtClean="0"/>
              <a:t>If vendor does field measurement, BNL will sample test/verify.</a:t>
            </a:r>
          </a:p>
          <a:p>
            <a:pPr marL="0" indent="0">
              <a:buNone/>
            </a:pPr>
            <a:r>
              <a:rPr lang="en-US" b="1" dirty="0" smtClean="0"/>
              <a:t>Halbach Magnets:</a:t>
            </a:r>
            <a:r>
              <a:rPr lang="en-US" dirty="0" smtClean="0"/>
              <a:t> Request for Proposal, </a:t>
            </a:r>
            <a:r>
              <a:rPr lang="en-US" dirty="0"/>
              <a:t>build to print and specification</a:t>
            </a:r>
            <a:endParaRPr lang="en-US" dirty="0" smtClean="0"/>
          </a:p>
          <a:p>
            <a:pPr marL="623888" indent="-392113"/>
            <a:r>
              <a:rPr lang="en-US" dirty="0" smtClean="0"/>
              <a:t>BNL supplied PMM, PMM sorted &amp; shimming specified by BNL.</a:t>
            </a:r>
          </a:p>
          <a:p>
            <a:pPr marL="623888" indent="-392113"/>
            <a:r>
              <a:rPr lang="en-US" dirty="0" smtClean="0"/>
              <a:t>Vendor fabricates frames, installs PMM, completes water lines.</a:t>
            </a:r>
          </a:p>
          <a:p>
            <a:pPr marL="623888" indent="-392113"/>
            <a:r>
              <a:rPr lang="en-US" dirty="0" smtClean="0"/>
              <a:t>BNL magnetic field testing</a:t>
            </a:r>
            <a:r>
              <a:rPr lang="en-US" dirty="0"/>
              <a:t> </a:t>
            </a:r>
            <a:r>
              <a:rPr lang="en-US" dirty="0" smtClean="0"/>
              <a:t>or magnet vendor </a:t>
            </a:r>
            <a:r>
              <a:rPr lang="en-US" dirty="0"/>
              <a:t>option </a:t>
            </a:r>
            <a:r>
              <a:rPr lang="en-US" dirty="0" smtClean="0"/>
              <a:t>to measure.</a:t>
            </a:r>
          </a:p>
          <a:p>
            <a:pPr marL="623888" indent="-392113"/>
            <a:r>
              <a:rPr lang="en-US" dirty="0" smtClean="0"/>
              <a:t>BNL reviews field measurement results, specifies tuning</a:t>
            </a:r>
          </a:p>
          <a:p>
            <a:pPr marL="628650" indent="-396875" defTabSz="569913"/>
            <a:r>
              <a:rPr lang="en-US" dirty="0" smtClean="0"/>
              <a:t>First article magnets then release for production, option to cancel.</a:t>
            </a:r>
          </a:p>
          <a:p>
            <a:pPr marL="0" indent="0" defTabSz="569913">
              <a:buNone/>
            </a:pPr>
            <a:r>
              <a:rPr lang="en-US" b="1" dirty="0" smtClean="0"/>
              <a:t>Corrector Magnets: </a:t>
            </a:r>
            <a:r>
              <a:rPr lang="en-US" dirty="0" smtClean="0"/>
              <a:t>Request for Bids, build to print.</a:t>
            </a:r>
          </a:p>
          <a:p>
            <a:pPr marL="623888" indent="-392113" defTabSz="569913"/>
            <a:r>
              <a:rPr lang="en-US" dirty="0"/>
              <a:t>First article magnets then release for production, option to </a:t>
            </a:r>
            <a:r>
              <a:rPr lang="en-US" dirty="0" smtClean="0"/>
              <a:t>cancel.</a:t>
            </a:r>
          </a:p>
          <a:p>
            <a:pPr marL="623888" indent="-392113" defTabSz="569913"/>
            <a:r>
              <a:rPr lang="en-US" dirty="0" smtClean="0"/>
              <a:t>BNL </a:t>
            </a:r>
            <a:r>
              <a:rPr lang="en-US" dirty="0"/>
              <a:t>magnetic field </a:t>
            </a:r>
            <a:r>
              <a:rPr lang="en-US" dirty="0" smtClean="0"/>
              <a:t>testing, random sampling.</a:t>
            </a:r>
          </a:p>
          <a:p>
            <a:pPr marL="0" indent="0" defTabSz="569913">
              <a:buNone/>
              <a:tabLst>
                <a:tab pos="347663" algn="l"/>
              </a:tabLst>
            </a:pPr>
            <a:r>
              <a:rPr lang="en-US" b="1" dirty="0" smtClean="0"/>
              <a:t>Girders and Stands:</a:t>
            </a:r>
            <a:r>
              <a:rPr lang="en-US" dirty="0" smtClean="0"/>
              <a:t> request for bids, build to print.</a:t>
            </a:r>
          </a:p>
          <a:p>
            <a:pPr marL="623888" indent="-384175" defTabSz="569913"/>
            <a:r>
              <a:rPr lang="en-US" dirty="0" smtClean="0"/>
              <a:t>Girder assembly and survey: BNL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57800"/>
          </a:xfrm>
        </p:spPr>
        <p:txBody>
          <a:bodyPr/>
          <a:lstStyle/>
          <a:p>
            <a:pPr marL="347663" indent="-347663"/>
            <a:r>
              <a:rPr lang="en-US" sz="2400" dirty="0" smtClean="0"/>
              <a:t>BD &amp; QF Halbach designs complete, PMM ordered</a:t>
            </a:r>
          </a:p>
          <a:p>
            <a:pPr marL="347663" indent="-347663"/>
            <a:r>
              <a:rPr lang="en-US" sz="2400" dirty="0" smtClean="0"/>
              <a:t>BD &amp; QF frame designs complete, fabrication drawings underway, material ordered</a:t>
            </a:r>
          </a:p>
          <a:p>
            <a:pPr marL="347663" indent="-347663"/>
            <a:r>
              <a:rPr lang="en-US" sz="2400" dirty="0" smtClean="0"/>
              <a:t>Corrector magnet design complete, </a:t>
            </a:r>
            <a:r>
              <a:rPr lang="en-US" sz="2400" dirty="0"/>
              <a:t>fabrication drawings underway</a:t>
            </a:r>
            <a:endParaRPr lang="en-US" sz="2400" dirty="0" smtClean="0"/>
          </a:p>
          <a:p>
            <a:pPr marL="347663" indent="-347663"/>
            <a:r>
              <a:rPr lang="en-US" sz="2400" dirty="0" smtClean="0"/>
              <a:t>Interface items are defined, understood, and in agreement</a:t>
            </a:r>
          </a:p>
          <a:p>
            <a:pPr marL="347663" indent="-347663"/>
            <a:r>
              <a:rPr lang="en-US" sz="2400" dirty="0" smtClean="0"/>
              <a:t>Girder configurations defined, detailed design underway</a:t>
            </a:r>
          </a:p>
          <a:p>
            <a:pPr marL="347663" indent="-347663"/>
            <a:r>
              <a:rPr lang="en-US" sz="2400" dirty="0" smtClean="0"/>
              <a:t>Pre-production magnet material ordered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indent="-287338"/>
            <a:r>
              <a:rPr lang="en-US" dirty="0" smtClean="0"/>
              <a:t>WBS Level 2 Scope</a:t>
            </a:r>
          </a:p>
          <a:p>
            <a:pPr marL="287338" indent="-287338"/>
            <a:r>
              <a:rPr lang="en-US" dirty="0" smtClean="0"/>
              <a:t>Engineering Design Progress</a:t>
            </a:r>
          </a:p>
          <a:p>
            <a:pPr marL="287338" indent="-287338"/>
            <a:r>
              <a:rPr lang="en-US" dirty="0" smtClean="0"/>
              <a:t>Pre-production </a:t>
            </a:r>
            <a:r>
              <a:rPr lang="en-US" dirty="0" smtClean="0"/>
              <a:t>plans and testing</a:t>
            </a:r>
          </a:p>
          <a:p>
            <a:pPr marL="287338" indent="-287338"/>
            <a:r>
              <a:rPr lang="en-US" dirty="0" smtClean="0"/>
              <a:t>Engineering Production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Magnet Block Dimensions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538397"/>
            <a:ext cx="3004657" cy="2944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753535"/>
            <a:ext cx="2999492" cy="2944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076" y="3753534"/>
            <a:ext cx="4466260" cy="2944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075" y="538398"/>
            <a:ext cx="4197495" cy="29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38112"/>
            <a:ext cx="7391400" cy="471488"/>
          </a:xfrm>
        </p:spPr>
        <p:txBody>
          <a:bodyPr/>
          <a:lstStyle/>
          <a:p>
            <a:r>
              <a:rPr lang="en-US" dirty="0" smtClean="0"/>
              <a:t>Halbach Corrector Magnets </a:t>
            </a:r>
            <a:r>
              <a:rPr lang="en-US" dirty="0" smtClean="0"/>
              <a:t>- Asymmetric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Halbach Corrector Magnet details</a:t>
            </a:r>
            <a:r>
              <a:rPr lang="en-US" dirty="0"/>
              <a:t>:</a:t>
            </a:r>
          </a:p>
          <a:p>
            <a:r>
              <a:rPr lang="en-US" dirty="0"/>
              <a:t>BD and QF correctors be the same configuration</a:t>
            </a:r>
            <a:endParaRPr lang="en-US" b="1" dirty="0"/>
          </a:p>
          <a:p>
            <a:r>
              <a:rPr lang="en-US" dirty="0" smtClean="0"/>
              <a:t>Alternating </a:t>
            </a:r>
            <a:r>
              <a:rPr lang="en-US" dirty="0"/>
              <a:t>horizontal </a:t>
            </a:r>
            <a:r>
              <a:rPr lang="en-US" dirty="0" smtClean="0"/>
              <a:t>&amp; </a:t>
            </a:r>
            <a:r>
              <a:rPr lang="en-US" dirty="0"/>
              <a:t>vertical </a:t>
            </a:r>
            <a:r>
              <a:rPr lang="en-US" dirty="0" smtClean="0"/>
              <a:t>correction for </a:t>
            </a:r>
            <a:r>
              <a:rPr lang="en-US" dirty="0" smtClean="0"/>
              <a:t>orbit correction.</a:t>
            </a:r>
          </a:p>
          <a:p>
            <a:r>
              <a:rPr lang="en-US" dirty="0" smtClean="0"/>
              <a:t>Dipole coils on steel core for efficient and best field quality</a:t>
            </a:r>
            <a:endParaRPr lang="en-US" dirty="0" smtClean="0"/>
          </a:p>
          <a:p>
            <a:r>
              <a:rPr lang="en-US" dirty="0" smtClean="0"/>
              <a:t>Asymmetric quadrupole </a:t>
            </a:r>
            <a:r>
              <a:rPr lang="en-US" dirty="0"/>
              <a:t>correction </a:t>
            </a:r>
            <a:r>
              <a:rPr lang="en-US" dirty="0" smtClean="0"/>
              <a:t>coils for Halbach field strength </a:t>
            </a:r>
            <a:r>
              <a:rPr lang="en-US" dirty="0" smtClean="0"/>
              <a:t>correction, if needed.  Good quality quadrupole field.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541080"/>
            <a:ext cx="4267200" cy="2313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403" y="4953001"/>
            <a:ext cx="4657425" cy="1891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743200"/>
            <a:ext cx="3789028" cy="22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7" t="1015" r="-2" b="-430"/>
          <a:stretch/>
        </p:blipFill>
        <p:spPr>
          <a:xfrm>
            <a:off x="0" y="1066800"/>
            <a:ext cx="9144000" cy="448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Girder Types and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906" y="2819400"/>
            <a:ext cx="6624188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Design, Fabricate, and Test:</a:t>
            </a:r>
          </a:p>
          <a:p>
            <a:pPr marL="287338" indent="-287338"/>
            <a:r>
              <a:rPr lang="en-US" dirty="0" smtClean="0"/>
              <a:t>211 Consistent Halbach </a:t>
            </a:r>
            <a:r>
              <a:rPr lang="en-US" dirty="0"/>
              <a:t>permanent </a:t>
            </a:r>
            <a:r>
              <a:rPr lang="en-US" dirty="0" smtClean="0"/>
              <a:t>magnets, (5 types)</a:t>
            </a:r>
            <a:endParaRPr lang="en-US" dirty="0"/>
          </a:p>
          <a:p>
            <a:pPr marL="287338" indent="-287338">
              <a:spcBef>
                <a:spcPts val="600"/>
              </a:spcBef>
            </a:pPr>
            <a:r>
              <a:rPr lang="en-US" dirty="0" smtClean="0"/>
              <a:t>211 </a:t>
            </a:r>
            <a:r>
              <a:rPr lang="en-US" dirty="0"/>
              <a:t>Powered correctors for </a:t>
            </a:r>
            <a:r>
              <a:rPr lang="en-US" dirty="0" smtClean="0"/>
              <a:t>beam </a:t>
            </a:r>
            <a:r>
              <a:rPr lang="en-US" dirty="0" smtClean="0"/>
              <a:t>line, (2 types)</a:t>
            </a:r>
            <a:endParaRPr lang="en-US" dirty="0"/>
          </a:p>
          <a:p>
            <a:pPr marL="287338" indent="-287338"/>
            <a:r>
              <a:rPr lang="en-US" dirty="0" smtClean="0"/>
              <a:t>Install on “</a:t>
            </a:r>
            <a:r>
              <a:rPr lang="en-US" dirty="0"/>
              <a:t>girder” </a:t>
            </a:r>
            <a:r>
              <a:rPr lang="en-US" dirty="0" smtClean="0"/>
              <a:t>assemblies with </a:t>
            </a:r>
            <a:r>
              <a:rPr lang="en-US" dirty="0" smtClean="0"/>
              <a:t>vacuum chamber</a:t>
            </a:r>
            <a:endParaRPr lang="en-US" dirty="0"/>
          </a:p>
          <a:p>
            <a:pPr marL="287338" indent="-287338">
              <a:buNone/>
            </a:pPr>
            <a:endParaRPr lang="en-US" dirty="0" smtClean="0"/>
          </a:p>
          <a:p>
            <a:pPr marL="287338" indent="-287338">
              <a:buNone/>
            </a:pPr>
            <a:r>
              <a:rPr lang="en-US" dirty="0" smtClean="0"/>
              <a:t>Production planning:</a:t>
            </a:r>
          </a:p>
          <a:p>
            <a:pPr marL="287338" indent="-287338"/>
            <a:r>
              <a:rPr lang="en-US" dirty="0" smtClean="0"/>
              <a:t>Complete </a:t>
            </a:r>
            <a:r>
              <a:rPr lang="en-US" dirty="0" smtClean="0"/>
              <a:t>preproduction </a:t>
            </a:r>
            <a:r>
              <a:rPr lang="en-US" dirty="0" smtClean="0"/>
              <a:t>development and testing</a:t>
            </a:r>
            <a:endParaRPr lang="en-US" dirty="0"/>
          </a:p>
          <a:p>
            <a:pPr marL="287338" indent="-287338"/>
            <a:r>
              <a:rPr lang="en-US" dirty="0"/>
              <a:t>Develop a fabrication plan and procurement </a:t>
            </a:r>
            <a:r>
              <a:rPr lang="en-US" dirty="0" smtClean="0"/>
              <a:t>documents</a:t>
            </a:r>
          </a:p>
          <a:p>
            <a:pPr marL="287338" indent="-287338"/>
            <a:r>
              <a:rPr lang="en-US" dirty="0" smtClean="0"/>
              <a:t>Vendor interface, proposal and bid statement of works and specification.</a:t>
            </a:r>
          </a:p>
          <a:p>
            <a:pPr marL="287338" indent="-287338"/>
            <a:r>
              <a:rPr lang="en-US" dirty="0" smtClean="0"/>
              <a:t>Bid and place orders</a:t>
            </a:r>
          </a:p>
          <a:p>
            <a:pPr marL="287338" indent="-287338"/>
            <a:r>
              <a:rPr lang="en-US" dirty="0" smtClean="0"/>
              <a:t>Acceptance testing and production oversight</a:t>
            </a:r>
          </a:p>
          <a:p>
            <a:pPr marL="287338" indent="-287338"/>
            <a:r>
              <a:rPr lang="en-US" dirty="0" smtClean="0"/>
              <a:t>BNL final assembly &amp; ship to Cornell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6" y="583637"/>
            <a:ext cx="9044873" cy="45231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Cornell/BNL physics, Halbach magnet and corrector specifications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Cornell power supply group, corrector power supply specifications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Cornell </a:t>
            </a:r>
            <a:r>
              <a:rPr lang="en-US" sz="2400" dirty="0" smtClean="0"/>
              <a:t>vacuum </a:t>
            </a:r>
            <a:r>
              <a:rPr lang="en-US" sz="2400" dirty="0" smtClean="0"/>
              <a:t>group, </a:t>
            </a:r>
            <a:r>
              <a:rPr lang="en-US" sz="2400" dirty="0"/>
              <a:t>vacuum </a:t>
            </a:r>
            <a:r>
              <a:rPr lang="en-US" sz="2400" dirty="0" smtClean="0"/>
              <a:t>chamber/pump support/BPM clearance and alignment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Cornell </a:t>
            </a:r>
            <a:r>
              <a:rPr lang="en-US" sz="2400" dirty="0" smtClean="0"/>
              <a:t>civil, m</a:t>
            </a:r>
            <a:r>
              <a:rPr lang="en-US" sz="2400" dirty="0" smtClean="0"/>
              <a:t>agnet </a:t>
            </a:r>
            <a:r>
              <a:rPr lang="en-US" sz="2400" dirty="0" smtClean="0"/>
              <a:t>stabilization water supply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Cornell civil, space, cable tray, installation, &amp; survey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229" y="3886200"/>
            <a:ext cx="457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Halbach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62000"/>
            <a:ext cx="8915400" cy="571500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dirty="0" smtClean="0"/>
              <a:t>Proof-of-principle (</a:t>
            </a:r>
            <a:r>
              <a:rPr lang="en-US" dirty="0" err="1" smtClean="0"/>
              <a:t>PoP</a:t>
            </a:r>
            <a:r>
              <a:rPr lang="en-US" dirty="0" smtClean="0"/>
              <a:t>) magnets</a:t>
            </a:r>
          </a:p>
          <a:p>
            <a:pPr marL="287338" indent="-287338">
              <a:buSzPct val="100000"/>
            </a:pPr>
            <a:r>
              <a:rPr lang="en-US" dirty="0" smtClean="0"/>
              <a:t>Demonstrated consistent field strength magnet to magnet.</a:t>
            </a:r>
          </a:p>
          <a:p>
            <a:pPr marL="287338" indent="-287338">
              <a:buSzPct val="100000"/>
            </a:pPr>
            <a:r>
              <a:rPr lang="en-US" dirty="0" smtClean="0"/>
              <a:t>Demonstrated the ability to tune the magnet with interior steel rods to </a:t>
            </a:r>
            <a:r>
              <a:rPr lang="en-US" dirty="0" smtClean="0"/>
              <a:t>reduce multipoles.</a:t>
            </a:r>
            <a:endParaRPr lang="en-US" dirty="0" smtClean="0"/>
          </a:p>
          <a:p>
            <a:pPr marL="0" indent="0">
              <a:buSzPct val="100000"/>
              <a:buNone/>
            </a:pPr>
            <a:endParaRPr lang="en-US" dirty="0" smtClean="0"/>
          </a:p>
          <a:p>
            <a:pPr marL="0" indent="0">
              <a:buSzPct val="100000"/>
              <a:buNone/>
            </a:pPr>
            <a:r>
              <a:rPr lang="en-US" dirty="0" smtClean="0"/>
              <a:t>To be proven with prototype and pre-production magnets</a:t>
            </a:r>
          </a:p>
          <a:p>
            <a:pPr marL="287338" indent="-287338">
              <a:buSzPct val="100000"/>
            </a:pPr>
            <a:r>
              <a:rPr lang="en-US" dirty="0" err="1" smtClean="0"/>
              <a:t>PoP</a:t>
            </a:r>
            <a:r>
              <a:rPr lang="en-US" dirty="0" smtClean="0"/>
              <a:t> magnets used a single batch of permanent magnet material blocks. Larger batches have larger variations in field strength.  Magnets will be shimmed with gaps between PMM to vary field strength.</a:t>
            </a:r>
          </a:p>
          <a:p>
            <a:pPr marL="287338" indent="-287338">
              <a:buSzPct val="100000"/>
            </a:pPr>
            <a:r>
              <a:rPr lang="en-US" dirty="0" err="1" smtClean="0"/>
              <a:t>PoP</a:t>
            </a:r>
            <a:r>
              <a:rPr lang="en-US" dirty="0" smtClean="0"/>
              <a:t> magnets used plastic frames and were not designed to be split for vacuum chamber installation.  Production magnets will have aluminum </a:t>
            </a:r>
            <a:r>
              <a:rPr lang="en-US" dirty="0" smtClean="0"/>
              <a:t>frames with designed splits.</a:t>
            </a:r>
            <a:endParaRPr lang="en-US" dirty="0"/>
          </a:p>
          <a:p>
            <a:pPr marL="287338" indent="-287338">
              <a:buSzPct val="100000"/>
            </a:pPr>
            <a:r>
              <a:rPr lang="en-US" dirty="0" smtClean="0"/>
              <a:t>Mechanical tolerances: larger batches of PMM may have greater variation of dimensional tolerances.  Shimming also adjusts for </a:t>
            </a:r>
            <a:r>
              <a:rPr lang="en-US" dirty="0" smtClean="0"/>
              <a:t>small variations in block dimensions.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Halbach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37" y="762000"/>
            <a:ext cx="8836925" cy="5257800"/>
          </a:xfrm>
        </p:spPr>
        <p:txBody>
          <a:bodyPr/>
          <a:lstStyle/>
          <a:p>
            <a:pPr marL="287338" indent="-287338">
              <a:buSzPct val="100000"/>
            </a:pPr>
            <a:r>
              <a:rPr lang="en-US" dirty="0" smtClean="0"/>
              <a:t>Permanent </a:t>
            </a:r>
            <a:r>
              <a:rPr lang="en-US" dirty="0"/>
              <a:t>Magnet Material (PMM) specifications with magnetic tolerances for field vector (strength and direction) and dimensional mechanical </a:t>
            </a:r>
            <a:r>
              <a:rPr lang="en-US" dirty="0" smtClean="0"/>
              <a:t>tolerances.  (Brooks)</a:t>
            </a:r>
            <a:endParaRPr lang="en-US" dirty="0"/>
          </a:p>
          <a:p>
            <a:pPr marL="287338" indent="-287338">
              <a:spcBef>
                <a:spcPts val="600"/>
              </a:spcBef>
              <a:buSzPct val="100000"/>
            </a:pPr>
            <a:r>
              <a:rPr lang="en-US" dirty="0"/>
              <a:t>Specifications, method, and equipment for acceptance testing PMM field </a:t>
            </a:r>
            <a:r>
              <a:rPr lang="en-US" dirty="0" smtClean="0"/>
              <a:t>vector.  (Brooks)</a:t>
            </a:r>
          </a:p>
          <a:p>
            <a:pPr marL="287338" indent="-287338">
              <a:spcBef>
                <a:spcPts val="600"/>
              </a:spcBef>
              <a:buSzPct val="100000"/>
            </a:pPr>
            <a:r>
              <a:rPr lang="en-US" dirty="0" smtClean="0"/>
              <a:t>Solid PMM mounting frame design with minimum deflection and accurate alignment</a:t>
            </a:r>
            <a:r>
              <a:rPr lang="en-US" dirty="0" smtClean="0"/>
              <a:t>.  (Mahler)</a:t>
            </a:r>
            <a:endParaRPr lang="en-US" dirty="0"/>
          </a:p>
          <a:p>
            <a:pPr marL="287338" indent="-287338">
              <a:buSzPct val="100000"/>
            </a:pPr>
            <a:r>
              <a:rPr lang="en-US" dirty="0"/>
              <a:t>Method for </a:t>
            </a:r>
            <a:r>
              <a:rPr lang="en-US" dirty="0" smtClean="0"/>
              <a:t>shimming </a:t>
            </a:r>
            <a:r>
              <a:rPr lang="en-US" dirty="0"/>
              <a:t>PMM for matching field </a:t>
            </a:r>
            <a:r>
              <a:rPr lang="en-US" dirty="0" smtClean="0"/>
              <a:t>strength</a:t>
            </a:r>
            <a:r>
              <a:rPr lang="en-US" dirty="0" smtClean="0"/>
              <a:t>.  (Mahler)</a:t>
            </a:r>
            <a:endParaRPr lang="en-US" dirty="0"/>
          </a:p>
          <a:p>
            <a:pPr marL="287338" indent="-287338">
              <a:buSzPct val="100000"/>
            </a:pPr>
            <a:r>
              <a:rPr lang="en-US" dirty="0"/>
              <a:t>Method for analyzing </a:t>
            </a:r>
            <a:r>
              <a:rPr lang="en-US" dirty="0" smtClean="0"/>
              <a:t>block field measurement </a:t>
            </a:r>
            <a:r>
              <a:rPr lang="en-US" dirty="0"/>
              <a:t>results to </a:t>
            </a:r>
            <a:r>
              <a:rPr lang="en-US" dirty="0" smtClean="0"/>
              <a:t>define </a:t>
            </a:r>
            <a:r>
              <a:rPr lang="en-US" dirty="0" smtClean="0"/>
              <a:t>strength shimming dimension.  </a:t>
            </a:r>
            <a:r>
              <a:rPr lang="en-US" dirty="0" smtClean="0"/>
              <a:t>(Brooks)</a:t>
            </a:r>
            <a:endParaRPr lang="en-US" dirty="0"/>
          </a:p>
          <a:p>
            <a:pPr marL="287338" indent="-287338">
              <a:buSzPct val="100000"/>
            </a:pPr>
            <a:r>
              <a:rPr lang="en-US" dirty="0"/>
              <a:t>Method for analyzing </a:t>
            </a:r>
            <a:r>
              <a:rPr lang="en-US" dirty="0" smtClean="0"/>
              <a:t>magnet measurement </a:t>
            </a:r>
            <a:r>
              <a:rPr lang="en-US" dirty="0"/>
              <a:t>results </a:t>
            </a:r>
            <a:r>
              <a:rPr lang="en-US" dirty="0" smtClean="0"/>
              <a:t>for multipole tuning</a:t>
            </a:r>
            <a:r>
              <a:rPr lang="en-US" dirty="0" smtClean="0"/>
              <a:t>.  (Brooks)</a:t>
            </a:r>
          </a:p>
          <a:p>
            <a:pPr marL="287338" indent="-287338">
              <a:buSzPct val="100000"/>
            </a:pPr>
            <a:r>
              <a:rPr lang="en-US" dirty="0" smtClean="0"/>
              <a:t>Magnet mounting and </a:t>
            </a:r>
            <a:r>
              <a:rPr lang="en-US" dirty="0" smtClean="0"/>
              <a:t>alignment method and tolerances.</a:t>
            </a:r>
            <a:endParaRPr lang="en-US" dirty="0" smtClean="0"/>
          </a:p>
          <a:p>
            <a:pPr>
              <a:buSzPct val="100000"/>
            </a:pPr>
            <a:endParaRPr lang="en-US" dirty="0"/>
          </a:p>
          <a:p>
            <a:pPr marL="287338" indent="-28733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Halbach Magnet Frame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23527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Split Magnet Deflection </a:t>
            </a:r>
            <a:r>
              <a:rPr lang="en-US" b="1" dirty="0" smtClean="0"/>
              <a:t>Analysis</a:t>
            </a:r>
          </a:p>
          <a:p>
            <a:r>
              <a:rPr lang="en-US" dirty="0" err="1" smtClean="0"/>
              <a:t>Ansys</a:t>
            </a:r>
            <a:r>
              <a:rPr lang="en-US" dirty="0" smtClean="0"/>
              <a:t> using permanent magnet forces – worse case BD, thin side</a:t>
            </a:r>
          </a:p>
          <a:p>
            <a:r>
              <a:rPr lang="en-US" dirty="0" smtClean="0"/>
              <a:t>Max. deflection .005” (.13mm) in + .0002" out</a:t>
            </a:r>
          </a:p>
          <a:p>
            <a:r>
              <a:rPr lang="en-US" dirty="0" smtClean="0"/>
              <a:t>Max. stress 14,000 </a:t>
            </a:r>
            <a:r>
              <a:rPr lang="en-US" dirty="0" err="1" smtClean="0"/>
              <a:t>ksi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73310"/>
            <a:ext cx="3471674" cy="2620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95" t="13100" r="1003" b="8042"/>
          <a:stretch/>
        </p:blipFill>
        <p:spPr>
          <a:xfrm>
            <a:off x="4943333" y="4650575"/>
            <a:ext cx="4086367" cy="216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03" t="12844" r="1005" b="8300"/>
          <a:stretch/>
        </p:blipFill>
        <p:spPr>
          <a:xfrm>
            <a:off x="114300" y="4651973"/>
            <a:ext cx="4086368" cy="2168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00" y="2492827"/>
            <a:ext cx="4392439" cy="21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Halbach Magnet Frame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33300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Thermal Analysis, Water </a:t>
            </a:r>
            <a:r>
              <a:rPr lang="en-US" b="1" dirty="0" smtClean="0"/>
              <a:t>Stabilized +/- 1C</a:t>
            </a:r>
            <a:endParaRPr lang="en-US" b="1" dirty="0"/>
          </a:p>
          <a:p>
            <a:r>
              <a:rPr lang="en-US" dirty="0" smtClean="0"/>
              <a:t>15 C </a:t>
            </a:r>
            <a:r>
              <a:rPr lang="en-US" dirty="0"/>
              <a:t>water temp, 5 W/m^2 </a:t>
            </a:r>
            <a:r>
              <a:rPr lang="en-US" dirty="0" smtClean="0"/>
              <a:t>= H, </a:t>
            </a:r>
            <a:r>
              <a:rPr lang="en-US" dirty="0"/>
              <a:t>100 Watts top, 50 </a:t>
            </a:r>
            <a:r>
              <a:rPr lang="en-US" dirty="0" smtClean="0"/>
              <a:t>Watts sides</a:t>
            </a:r>
          </a:p>
          <a:p>
            <a:r>
              <a:rPr lang="en-US" dirty="0" smtClean="0"/>
              <a:t>Re-analyze for corrector specifications</a:t>
            </a:r>
          </a:p>
          <a:p>
            <a:r>
              <a:rPr lang="en-US" dirty="0" smtClean="0"/>
              <a:t>Cross drilled water passages &amp; plugs</a:t>
            </a:r>
          </a:p>
          <a:p>
            <a:r>
              <a:rPr lang="en-US" dirty="0" smtClean="0"/>
              <a:t>Interface </a:t>
            </a:r>
            <a:r>
              <a:rPr lang="en-US" dirty="0"/>
              <a:t>for civil construction water </a:t>
            </a:r>
            <a:r>
              <a:rPr lang="en-US" dirty="0" smtClean="0"/>
              <a:t>systems</a:t>
            </a:r>
          </a:p>
          <a:p>
            <a:pPr marL="576263" indent="-350838">
              <a:buFont typeface="+mj-lt"/>
              <a:buAutoNum type="alphaLcPeriod"/>
            </a:pPr>
            <a:r>
              <a:rPr lang="en-US" dirty="0" smtClean="0"/>
              <a:t>Aluminum components</a:t>
            </a:r>
          </a:p>
          <a:p>
            <a:pPr marL="576263" indent="-350838">
              <a:buFont typeface="+mj-lt"/>
              <a:buAutoNum type="alphaLcPeriod"/>
            </a:pPr>
            <a:r>
              <a:rPr lang="en-US" dirty="0" smtClean="0"/>
              <a:t>Temperature stabilized (+/- </a:t>
            </a:r>
            <a:r>
              <a:rPr lang="en-US" dirty="0" smtClean="0"/>
              <a:t>1.0 </a:t>
            </a:r>
            <a:r>
              <a:rPr lang="en-US" dirty="0" smtClean="0"/>
              <a:t>C)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0" t="12847" r="1000" b="5262"/>
          <a:stretch/>
        </p:blipFill>
        <p:spPr>
          <a:xfrm>
            <a:off x="76200" y="4320696"/>
            <a:ext cx="4328160" cy="2384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536913" y="2018409"/>
            <a:ext cx="2585858" cy="1866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04" t="12847" r="1004" b="8295"/>
          <a:stretch/>
        </p:blipFill>
        <p:spPr>
          <a:xfrm>
            <a:off x="4649372" y="4320696"/>
            <a:ext cx="4494627" cy="23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Halbach Magnet Frame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frame models/drawings with alignment pins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49" y="2863289"/>
            <a:ext cx="465165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41215</TotalTime>
  <Words>1231</Words>
  <Application>Microsoft Office PowerPoint</Application>
  <PresentationFormat>On-screen Show (4:3)</PresentationFormat>
  <Paragraphs>278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Helvetica</vt:lpstr>
      <vt:lpstr>Times New Roman</vt:lpstr>
      <vt:lpstr>Wingdings</vt:lpstr>
      <vt:lpstr>SNS-review-TEMPLATE</vt:lpstr>
      <vt:lpstr>Custom Design</vt:lpstr>
      <vt:lpstr>Cornell-BNL ERL Test Accelerator Technical Review FFAG Magnet and Girders</vt:lpstr>
      <vt:lpstr>Presentation Outline</vt:lpstr>
      <vt:lpstr>Scope</vt:lpstr>
      <vt:lpstr>Interfaces</vt:lpstr>
      <vt:lpstr>Consistent Halbach Magnets</vt:lpstr>
      <vt:lpstr>Consistent Halbach Magnets</vt:lpstr>
      <vt:lpstr>Halbach Magnet Frame Design</vt:lpstr>
      <vt:lpstr>Halbach Magnet Frame Design</vt:lpstr>
      <vt:lpstr>Halbach Magnet Frame Design</vt:lpstr>
      <vt:lpstr>Shimming for Field Strength</vt:lpstr>
      <vt:lpstr>Magnetic Measurement - Tuning</vt:lpstr>
      <vt:lpstr>Halbach Corrector Magnets </vt:lpstr>
      <vt:lpstr>Halbach Corrector Magnets </vt:lpstr>
      <vt:lpstr>PowerPoint Presentation</vt:lpstr>
      <vt:lpstr>Girder Types and Positions</vt:lpstr>
      <vt:lpstr>Girder Types and Positions</vt:lpstr>
      <vt:lpstr>Pre-production Girder Assembly</vt:lpstr>
      <vt:lpstr>Production Manufacturing Plan</vt:lpstr>
      <vt:lpstr>Summary</vt:lpstr>
      <vt:lpstr>Extra Slides </vt:lpstr>
      <vt:lpstr>Permanent Magnet Block Dimensions</vt:lpstr>
      <vt:lpstr>Halbach Corrector Magnets - Asymmetric</vt:lpstr>
      <vt:lpstr>Girder Types and Positions</vt:lpstr>
    </vt:vector>
  </TitlesOfParts>
  <Company>SNS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Mirabella, Kerry A</dc:creator>
  <cp:lastModifiedBy>Tuozzolo, Joseph E</cp:lastModifiedBy>
  <cp:revision>1123</cp:revision>
  <cp:lastPrinted>2017-01-20T15:32:00Z</cp:lastPrinted>
  <dcterms:created xsi:type="dcterms:W3CDTF">2000-02-17T14:31:25Z</dcterms:created>
  <dcterms:modified xsi:type="dcterms:W3CDTF">2017-01-24T23:25:53Z</dcterms:modified>
</cp:coreProperties>
</file>