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7"/>
  </p:notesMasterIdLst>
  <p:handoutMasterIdLst>
    <p:handoutMasterId r:id="rId8"/>
  </p:handoutMasterIdLst>
  <p:sldIdLst>
    <p:sldId id="511" r:id="rId3"/>
    <p:sldId id="564" r:id="rId4"/>
    <p:sldId id="565" r:id="rId5"/>
    <p:sldId id="5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DAEFC3"/>
    <a:srgbClr val="C4E59F"/>
    <a:srgbClr val="CCECFF"/>
    <a:srgbClr val="9900FF"/>
    <a:srgbClr val="C000C0"/>
    <a:srgbClr val="0000FF"/>
    <a:srgbClr val="FFFFFF"/>
    <a:srgbClr val="66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7" autoAdjust="0"/>
    <p:restoredTop sz="94433" autoAdjust="0"/>
  </p:normalViewPr>
  <p:slideViewPr>
    <p:cSldViewPr>
      <p:cViewPr>
        <p:scale>
          <a:sx n="101" d="100"/>
          <a:sy n="101" d="100"/>
        </p:scale>
        <p:origin x="-96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30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E8CE96F-9641-4202-B9F0-B2E2AD14F4BD}" type="datetimeFigureOut">
              <a:rPr lang="en-US"/>
              <a:pPr>
                <a:defRPr/>
              </a:pPr>
              <a:t>2017-Mar-09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F2E411-6695-4ACB-AE03-92CB8347E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437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3A463C-B3F1-4D95-AAE7-A01F53C12740}" type="datetimeFigureOut">
              <a:rPr lang="en-GB"/>
              <a:pPr>
                <a:defRPr/>
              </a:pPr>
              <a:t>09/03/2017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967DA4B-B3FA-4324-8CF5-89A932D868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71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A19B-55B7-43F6-A431-B5698B9D34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90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50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DEF3-38EA-44F2-924B-3AA3B76DF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6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8,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EC0D4-8825-4044-B0BB-F1A0F464E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5257800" cy="1066800"/>
          </a:xfrm>
          <a:prstGeom prst="rect">
            <a:avLst/>
          </a:prstGeom>
          <a:noFill/>
          <a:effectLst/>
          <a:scene3d>
            <a:camera prst="orthographicFront"/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dk1">
                <a:satMod val="3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none"/>
        </p:style>
        <p:txBody>
          <a:bodyPr anchor="t">
            <a:normAutofit/>
          </a:bodyPr>
          <a:lstStyle>
            <a:lvl1pPr algn="r">
              <a:defRPr sz="3200">
                <a:ln>
                  <a:noFill/>
                </a:ln>
                <a:solidFill>
                  <a:srgbClr val="FFFFC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99FF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CC"/>
                </a:solidFill>
                <a:latin typeface="+mj-lt"/>
              </a:rPr>
              <a:t> Page </a:t>
            </a:r>
            <a:fld id="{77AA60D7-E052-4FF8-8EB3-82792E6B1490}" type="slidenum">
              <a:rPr lang="en-US" smtClean="0">
                <a:solidFill>
                  <a:srgbClr val="FFFFCC"/>
                </a:solidFill>
                <a:latin typeface="+mj-lt"/>
              </a:rPr>
              <a:pPr/>
              <a:t>‹#›</a:t>
            </a:fld>
            <a:endParaRPr lang="en-US" dirty="0">
              <a:solidFill>
                <a:srgbClr val="FFFF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8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8,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C404-890E-41D9-B785-78F74B1E75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31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08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B0F0"/>
                </a:solidFill>
              </a:defRPr>
            </a:lvl2pPr>
            <a:lvl3pPr>
              <a:defRPr>
                <a:solidFill>
                  <a:srgbClr val="00DC64"/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8,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1426-49D9-4400-AE85-1D8D35065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3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D7176B4-3FF4-42B2-A64D-8907BC728C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7030A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7596188" y="0"/>
            <a:ext cx="1547812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47813" cy="6858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8,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 Light" pitchFamily="34" charset="0"/>
              </a:defRPr>
            </a:lvl1pPr>
          </a:lstStyle>
          <a:p>
            <a:pPr>
              <a:defRPr/>
            </a:pPr>
            <a:fld id="{6FD7CC7B-9D0C-4FC1-993A-D4FA53C1A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4400" kern="1200" dirty="0">
          <a:solidFill>
            <a:srgbClr val="A080C0"/>
          </a:solidFill>
          <a:latin typeface="Calibri Light" panose="020F03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080C0"/>
          </a:solidFill>
          <a:latin typeface="Calibri Ligh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>
          <a:solidFill>
            <a:srgbClr val="00B0F0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rgbClr val="00DC64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en-US" sz="2000" kern="1200" dirty="0">
          <a:solidFill>
            <a:srgbClr val="E46C0A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rgbClr val="C00000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Muon1 Results for the FFAG Arc Cell using </a:t>
            </a:r>
            <a:r>
              <a:rPr lang="en-GB" dirty="0" err="1" smtClean="0"/>
              <a:t>Fieldmaps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“v4” magnets and FFAG cell update as described in CBETA note #9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8,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Stephen Brooks, </a:t>
            </a:r>
            <a:r>
              <a:rPr lang="en-US" dirty="0"/>
              <a:t>CBETA </a:t>
            </a:r>
            <a:r>
              <a:rPr lang="en-US" dirty="0" smtClean="0"/>
              <a:t>meeting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DAA19B-55B7-43F6-A431-B5698B9D349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138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Fieldmaps</a:t>
            </a:r>
            <a:r>
              <a:rPr lang="en-GB" dirty="0" smtClean="0"/>
              <a:t>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Nick </a:t>
            </a:r>
            <a:r>
              <a:rPr lang="en-GB" dirty="0" err="1" smtClean="0"/>
              <a:t>Tsoupas</a:t>
            </a:r>
            <a:r>
              <a:rPr lang="en-GB" dirty="0" smtClean="0"/>
              <a:t> (Box: project, 1.05, </a:t>
            </a:r>
            <a:r>
              <a:rPr lang="en-GB" dirty="0" err="1" smtClean="0"/>
              <a:t>fieldmaps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QF_v4_x</a:t>
            </a:r>
            <a:r>
              <a:rPr lang="en-GB" dirty="0"/>
              <a:t>=+-4p1y=+-1p4z=+-25_stp=1mm_nodal_Br=1p204_Hc=-</a:t>
            </a:r>
            <a:r>
              <a:rPr lang="en-GB" dirty="0" smtClean="0"/>
              <a:t>1p19_N35EH</a:t>
            </a:r>
          </a:p>
          <a:p>
            <a:pPr lvl="1"/>
            <a:r>
              <a:rPr lang="en-GB" dirty="0"/>
              <a:t>BD_v4_x=+-4p1y=+-1p4z=+-25_stp=1mm_nodal_Br=1p204_Hc=-</a:t>
            </a:r>
            <a:r>
              <a:rPr lang="en-GB" dirty="0" smtClean="0"/>
              <a:t>1p19_N35EH</a:t>
            </a:r>
          </a:p>
          <a:p>
            <a:r>
              <a:rPr lang="en-GB" dirty="0" smtClean="0"/>
              <a:t>Jim Crittenden did </a:t>
            </a:r>
            <a:r>
              <a:rPr lang="en-GB" dirty="0" err="1" smtClean="0"/>
              <a:t>fieldmaps</a:t>
            </a:r>
            <a:r>
              <a:rPr lang="en-GB" dirty="0" smtClean="0"/>
              <a:t> with the same parameters, giving nearly identical results in tracking (it doesn’t matter)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129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Muon1 Results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247530"/>
              </p:ext>
            </p:extLst>
          </p:nvPr>
        </p:nvGraphicFramePr>
        <p:xfrm>
          <a:off x="457200" y="1600200"/>
          <a:ext cx="82296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Parameter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Muon</a:t>
                      </a:r>
                      <a:r>
                        <a:rPr lang="en-GB" baseline="0" dirty="0" smtClean="0"/>
                        <a:t>1 soft-edge 2.5cm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Fieldmap</a:t>
                      </a:r>
                      <a:r>
                        <a:rPr lang="en-GB" dirty="0" smtClean="0"/>
                        <a:t> nominal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Fieldmap</a:t>
                      </a:r>
                      <a:r>
                        <a:rPr lang="en-GB" dirty="0" smtClean="0"/>
                        <a:t> 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Nominal w/</a:t>
                      </a:r>
                      <a:r>
                        <a:rPr lang="en-GB" baseline="0" dirty="0" smtClean="0"/>
                        <a:t> BD offset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 with BD offset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Fieldmap</a:t>
                      </a:r>
                      <a:r>
                        <a:rPr lang="en-GB" dirty="0" smtClean="0"/>
                        <a:t> scaling factor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 X offset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-0.45mm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-0.95mm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Qx</a:t>
                      </a:r>
                      <a:r>
                        <a:rPr lang="en-GB" dirty="0" smtClean="0"/>
                        <a:t> (42MeV)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0.3668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0.3630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0.3758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0.3615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0.3724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Qy</a:t>
                      </a:r>
                      <a:r>
                        <a:rPr lang="en-GB" baseline="0" dirty="0" smtClean="0"/>
                        <a:t> (42MeV)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0.2912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0.2834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0.2921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0.2821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0.2892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Qx+2Qy (42)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0.9492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0.9298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0.9600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0.9257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0.9508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Qy</a:t>
                      </a:r>
                      <a:r>
                        <a:rPr lang="en-GB" dirty="0" smtClean="0"/>
                        <a:t> (150)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0.0346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0.0363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 </a:t>
                      </a:r>
                      <a:r>
                        <a:rPr lang="en-GB" dirty="0" err="1" smtClean="0"/>
                        <a:t>Xmin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-22.70mm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-24.06mm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-23.97mm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-23.48mm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-22.78mm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Xmax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+22.75mm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+22.09mm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+19.85mm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+23.44mm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+22.69mm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618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Integrated* Fields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145376"/>
              </p:ext>
            </p:extLst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Parameter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Muon</a:t>
                      </a:r>
                      <a:r>
                        <a:rPr lang="en-GB" baseline="0" dirty="0" smtClean="0"/>
                        <a:t>1 soft-edge 2.5cm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Fieldmap</a:t>
                      </a:r>
                      <a:r>
                        <a:rPr lang="en-GB" dirty="0" smtClean="0"/>
                        <a:t> nominal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Fieldmap</a:t>
                      </a:r>
                      <a:r>
                        <a:rPr lang="en-GB" dirty="0" smtClean="0"/>
                        <a:t> 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Nominal w/</a:t>
                      </a:r>
                      <a:r>
                        <a:rPr lang="en-GB" baseline="0" dirty="0" smtClean="0"/>
                        <a:t> BD offset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 with BD offset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Fieldmap</a:t>
                      </a:r>
                      <a:r>
                        <a:rPr lang="en-GB" dirty="0" smtClean="0"/>
                        <a:t> scaling factor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 X offset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-0.45mm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-0.95mm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Qx</a:t>
                      </a:r>
                      <a:r>
                        <a:rPr lang="en-GB" dirty="0" smtClean="0"/>
                        <a:t> (42MeV)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0.3668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0.3630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0.3758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0.3615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0.3724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Qy</a:t>
                      </a:r>
                      <a:r>
                        <a:rPr lang="en-GB" baseline="0" dirty="0" smtClean="0"/>
                        <a:t> (42MeV)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0.2912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0.2834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0.2921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0.2821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0.2892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QF grad T/m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-11.2 exact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-11.0134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-11.2381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-11.0134</a:t>
                      </a:r>
                      <a:endParaRPr lang="en-GB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-11.2381</a:t>
                      </a:r>
                      <a:endParaRPr lang="en-GB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 </a:t>
                      </a:r>
                      <a:r>
                        <a:rPr lang="en-GB" baseline="0" dirty="0" smtClean="0"/>
                        <a:t>grad T/m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-10.7 exact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10.5254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10.7402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10.5254</a:t>
                      </a:r>
                      <a:endParaRPr lang="en-GB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10.7402</a:t>
                      </a:r>
                      <a:endParaRPr lang="en-GB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BD</a:t>
                      </a:r>
                      <a:r>
                        <a:rPr lang="en-GB" baseline="0" dirty="0" smtClean="0"/>
                        <a:t> dipole 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5"/>
                          </a:solidFill>
                        </a:rPr>
                        <a:t>-0.309 exact</a:t>
                      </a:r>
                      <a:endParaRPr lang="en-GB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-0.303768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-0.309967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-0.299031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-0.299764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8,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Stephen Brooks, CBETA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9DEF3-38EA-44F2-924B-3AA3B76DF1B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95536" y="5730730"/>
            <a:ext cx="834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Field Z integrals divided by magnet nominal length (13.33cm QF, 12.17cm BD)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974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38386</TotalTime>
  <Words>336</Words>
  <Application>Microsoft Office PowerPoint</Application>
  <PresentationFormat>On-screen Show (4:3)</PresentationFormat>
  <Paragraphs>124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Muon1 Results for the FFAG Arc Cell using Fieldmaps</vt:lpstr>
      <vt:lpstr>Fieldmaps Used</vt:lpstr>
      <vt:lpstr>Muon1 Results</vt:lpstr>
      <vt:lpstr>Integrated* Fields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Magnet?</dc:title>
  <dc:creator>Stephen Brooks</dc:creator>
  <cp:lastModifiedBy>Stephen Brooks</cp:lastModifiedBy>
  <cp:revision>1077</cp:revision>
  <dcterms:created xsi:type="dcterms:W3CDTF">2012-11-14T19:21:06Z</dcterms:created>
  <dcterms:modified xsi:type="dcterms:W3CDTF">2017-03-09T15:41:01Z</dcterms:modified>
</cp:coreProperties>
</file>