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1" r:id="rId2"/>
  </p:sldMasterIdLst>
  <p:notesMasterIdLst>
    <p:notesMasterId r:id="rId14"/>
  </p:notesMasterIdLst>
  <p:handoutMasterIdLst>
    <p:handoutMasterId r:id="rId15"/>
  </p:handoutMasterIdLst>
  <p:sldIdLst>
    <p:sldId id="636" r:id="rId3"/>
    <p:sldId id="645" r:id="rId4"/>
    <p:sldId id="640" r:id="rId5"/>
    <p:sldId id="652" r:id="rId6"/>
    <p:sldId id="646" r:id="rId7"/>
    <p:sldId id="644" r:id="rId8"/>
    <p:sldId id="653" r:id="rId9"/>
    <p:sldId id="650" r:id="rId10"/>
    <p:sldId id="649" r:id="rId11"/>
    <p:sldId id="642" r:id="rId12"/>
    <p:sldId id="651" r:id="rId1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B59"/>
    <a:srgbClr val="DAEFC3"/>
    <a:srgbClr val="C4E59F"/>
    <a:srgbClr val="CCECFF"/>
    <a:srgbClr val="9900FF"/>
    <a:srgbClr val="C000C0"/>
    <a:srgbClr val="0000FF"/>
    <a:srgbClr val="FFFFFF"/>
    <a:srgbClr val="66FFFF"/>
    <a:srgbClr val="C0C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27" autoAdjust="0"/>
    <p:restoredTop sz="94433" autoAdjust="0"/>
  </p:normalViewPr>
  <p:slideViewPr>
    <p:cSldViewPr>
      <p:cViewPr varScale="1">
        <p:scale>
          <a:sx n="89" d="100"/>
          <a:sy n="89" d="100"/>
        </p:scale>
        <p:origin x="-413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53" y="119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-3012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EE8CE96F-9641-4202-B9F0-B2E2AD14F4BD}" type="datetimeFigureOut">
              <a:rPr lang="en-US"/>
              <a:pPr>
                <a:defRPr/>
              </a:pPr>
              <a:t>2017-Dec-05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2F2E411-6695-4ACB-AE03-92CB8347E17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324370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DF3A463C-B3F1-4D95-AAE7-A01F53C12740}" type="datetimeFigureOut">
              <a:rPr lang="en-GB"/>
              <a:pPr>
                <a:defRPr/>
              </a:pPr>
              <a:t>05/12/2017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7967DA4B-B3FA-4324-8CF5-89A932D8686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8007123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December 5, 2017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DAA19B-55B7-43F6-A431-B5698B9D349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590157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7030A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>
                <a:solidFill>
                  <a:srgbClr val="0070C0"/>
                </a:solidFill>
              </a:defRPr>
            </a:lvl2pPr>
            <a:lvl3pPr>
              <a:defRPr>
                <a:solidFill>
                  <a:srgbClr val="00B050"/>
                </a:solidFill>
              </a:defRPr>
            </a:lvl3pPr>
            <a:lvl4pPr>
              <a:defRPr>
                <a:solidFill>
                  <a:schemeClr val="accent6">
                    <a:lumMod val="75000"/>
                  </a:schemeClr>
                </a:solidFill>
              </a:defRPr>
            </a:lvl4pPr>
            <a:lvl5pPr>
              <a:defRPr>
                <a:solidFill>
                  <a:srgbClr val="C0000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December 5, 2017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19DEF3-38EA-44F2-924B-3AA3B76DF1B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51651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December 5, 2017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Stephen Brooks, CBETA HMAC Meeting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86EC0D4-8825-4044-B0BB-F1A0F464EC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620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86200" y="0"/>
            <a:ext cx="5257800" cy="1066800"/>
          </a:xfrm>
          <a:prstGeom prst="rect">
            <a:avLst/>
          </a:prstGeom>
          <a:noFill/>
          <a:effectLst/>
          <a:scene3d>
            <a:camera prst="orthographicFront"/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dk1">
                <a:satMod val="300000"/>
              </a:schemeClr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none"/>
        </p:style>
        <p:txBody>
          <a:bodyPr anchor="t">
            <a:normAutofit/>
          </a:bodyPr>
          <a:lstStyle>
            <a:lvl1pPr algn="r">
              <a:defRPr sz="3200">
                <a:ln>
                  <a:noFill/>
                </a:ln>
                <a:solidFill>
                  <a:srgbClr val="FFFFCC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8077200" y="6492875"/>
            <a:ext cx="1066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rgbClr val="99FF99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rgbClr val="FFFFCC"/>
                </a:solidFill>
                <a:latin typeface="+mj-lt"/>
              </a:rPr>
              <a:t> Page </a:t>
            </a:r>
            <a:fld id="{77AA60D7-E052-4FF8-8EB3-82792E6B1490}" type="slidenum">
              <a:rPr lang="en-US" smtClean="0">
                <a:solidFill>
                  <a:srgbClr val="FFFFCC"/>
                </a:solidFill>
                <a:latin typeface="+mj-lt"/>
              </a:rPr>
              <a:pPr/>
              <a:t>‹#›</a:t>
            </a:fld>
            <a:endParaRPr lang="en-US" dirty="0">
              <a:solidFill>
                <a:srgbClr val="FFFFCC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898809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December 5, 2017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6EC404-890E-41D9-B785-78F74B1E75A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723170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A080C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>
                <a:solidFill>
                  <a:srgbClr val="00B0F0"/>
                </a:solidFill>
              </a:defRPr>
            </a:lvl2pPr>
            <a:lvl3pPr>
              <a:defRPr>
                <a:solidFill>
                  <a:srgbClr val="00DC64"/>
                </a:solidFill>
              </a:defRPr>
            </a:lvl3pPr>
            <a:lvl4pPr>
              <a:defRPr>
                <a:solidFill>
                  <a:schemeClr val="accent6">
                    <a:lumMod val="75000"/>
                  </a:schemeClr>
                </a:solidFill>
              </a:defRPr>
            </a:lvl4pPr>
            <a:lvl5pPr>
              <a:defRPr>
                <a:solidFill>
                  <a:srgbClr val="C0000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December 5, 2017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CE1426-49D9-4400-AE85-1D8D350657F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91380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 rot="10800000">
            <a:off x="7596188" y="0"/>
            <a:ext cx="1547812" cy="6858000"/>
          </a:xfrm>
          <a:prstGeom prst="rect">
            <a:avLst/>
          </a:prstGeom>
          <a:gradFill>
            <a:gsLst>
              <a:gs pos="0">
                <a:schemeClr val="accent5">
                  <a:lumMod val="40000"/>
                  <a:lumOff val="60000"/>
                </a:schemeClr>
              </a:gs>
              <a:gs pos="100000">
                <a:schemeClr val="bg1"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547813" cy="6858000"/>
          </a:xfrm>
          <a:prstGeom prst="rect">
            <a:avLst/>
          </a:prstGeom>
          <a:gradFill>
            <a:gsLst>
              <a:gs pos="0">
                <a:schemeClr val="accent5">
                  <a:lumMod val="40000"/>
                  <a:lumOff val="60000"/>
                </a:schemeClr>
              </a:gs>
              <a:gs pos="100000">
                <a:schemeClr val="bg1"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/>
          </a:p>
        </p:txBody>
      </p: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December 5, 2017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9D7176B4-3FF4-42B2-A64D-8907BC728C1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2" r:id="rId3"/>
    <p:sldLayoutId id="2147483663" r:id="rId4"/>
  </p:sldLayoutIdLst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lang="en-GB" sz="4400" kern="1200" dirty="0">
          <a:solidFill>
            <a:srgbClr val="7030A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7030A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7030A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7030A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7030A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lang="en-US" sz="2800" kern="1200" dirty="0">
          <a:solidFill>
            <a:srgbClr val="0070C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lang="en-US" sz="2400" kern="1200" dirty="0">
          <a:solidFill>
            <a:srgbClr val="00B050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lang="en-US" sz="2000" kern="1200" dirty="0">
          <a:solidFill>
            <a:srgbClr val="E46C0A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lang="en-GB" sz="2000" kern="1200" dirty="0">
          <a:solidFill>
            <a:srgbClr val="C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 rot="10800000">
            <a:off x="7596188" y="0"/>
            <a:ext cx="1547812" cy="6858000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tx2"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547813" cy="6858000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tx2"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/>
          </a:p>
        </p:txBody>
      </p:sp>
      <p:sp>
        <p:nvSpPr>
          <p:cNvPr id="2052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205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December 5, 2017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 Light" pitchFamily="34" charset="0"/>
              </a:defRPr>
            </a:lvl1pPr>
          </a:lstStyle>
          <a:p>
            <a:pPr>
              <a:defRPr/>
            </a:pPr>
            <a:fld id="{6FD7CC7B-9D0C-4FC1-993A-D4FA53C1AD4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</p:sldLayoutIdLst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lang="en-GB" sz="4400" kern="1200" dirty="0">
          <a:solidFill>
            <a:srgbClr val="A080C0"/>
          </a:solidFill>
          <a:latin typeface="Calibri Light" panose="020F0302020204030204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A080C0"/>
          </a:solidFill>
          <a:latin typeface="Calibri Light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A080C0"/>
          </a:solidFill>
          <a:latin typeface="Calibri Light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A080C0"/>
          </a:solidFill>
          <a:latin typeface="Calibri Light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A080C0"/>
          </a:solidFill>
          <a:latin typeface="Calibri Light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bg1"/>
          </a:solidFill>
          <a:latin typeface="Calibri Light" panose="020F0302020204030204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lang="en-US" sz="2800" kern="1200" dirty="0">
          <a:solidFill>
            <a:srgbClr val="00B0F0"/>
          </a:solidFill>
          <a:latin typeface="Calibri Light" panose="020F0302020204030204" pitchFamily="34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lang="en-US" sz="2400" kern="1200" dirty="0">
          <a:solidFill>
            <a:srgbClr val="00DC64"/>
          </a:solidFill>
          <a:latin typeface="Calibri Light" panose="020F0302020204030204" pitchFamily="34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lang="en-US" sz="2000" kern="1200" dirty="0">
          <a:solidFill>
            <a:srgbClr val="E46C0A"/>
          </a:solidFill>
          <a:latin typeface="Calibri Light" panose="020F0302020204030204" pitchFamily="34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lang="en-GB" sz="2000" kern="1200" dirty="0">
          <a:solidFill>
            <a:srgbClr val="C00000"/>
          </a:solidFill>
          <a:latin typeface="Calibri Light" panose="020F0302020204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CBETA Magnets 1304, 1501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First girder BD4, QF1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December 5, 2017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Stephen Brooks, CBETA HMAC Meeting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DAA19B-55B7-43F6-A431-B5698B9D349F}" type="slidenum">
              <a:rPr lang="en-GB" altLang="en-US" smtClean="0"/>
              <a:pPr>
                <a:defRPr/>
              </a:pPr>
              <a:t>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656334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All FG Magnets Status</a:t>
            </a:r>
            <a:endParaRPr lang="en-GB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67635154"/>
              </p:ext>
            </p:extLst>
          </p:nvPr>
        </p:nvGraphicFramePr>
        <p:xfrm>
          <a:off x="457200" y="1564104"/>
          <a:ext cx="8229599" cy="3881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8456"/>
                <a:gridCol w="1584176"/>
                <a:gridCol w="1368152"/>
                <a:gridCol w="1368152"/>
                <a:gridCol w="864096"/>
                <a:gridCol w="1296144"/>
                <a:gridCol w="730423"/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GB" dirty="0" smtClean="0"/>
                        <a:t>Magnet name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dirty="0" smtClean="0"/>
                        <a:t>Max</a:t>
                      </a:r>
                      <a:r>
                        <a:rPr lang="en-GB" baseline="0" dirty="0" smtClean="0"/>
                        <a:t> error on </a:t>
                      </a:r>
                      <a:r>
                        <a:rPr lang="en-GB" baseline="0" dirty="0" err="1" smtClean="0"/>
                        <a:t>midplane</a:t>
                      </a:r>
                      <a:r>
                        <a:rPr lang="en-GB" baseline="0" dirty="0" smtClean="0"/>
                        <a:t> (Gauss)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dirty="0" smtClean="0"/>
                        <a:t>Quad strength</a:t>
                      </a:r>
                      <a:r>
                        <a:rPr lang="en-GB" baseline="0" dirty="0" smtClean="0"/>
                        <a:t> error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dirty="0" smtClean="0"/>
                        <a:t>Multipole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sqrt</a:t>
                      </a:r>
                      <a:r>
                        <a:rPr lang="en-GB" baseline="0" dirty="0" smtClean="0"/>
                        <a:t>(</a:t>
                      </a:r>
                      <a:r>
                        <a:rPr lang="en-GB" baseline="0" dirty="0" err="1" smtClean="0"/>
                        <a:t>sumsq</a:t>
                      </a:r>
                      <a:r>
                        <a:rPr lang="en-GB" baseline="0" dirty="0" smtClean="0"/>
                        <a:t>) (units)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dirty="0" smtClean="0"/>
                        <a:t>CBETA FOM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dirty="0" smtClean="0"/>
                        <a:t>Notes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dirty="0" smtClean="0"/>
                        <a:t>Run #</a:t>
                      </a:r>
                      <a:endParaRPr lang="en-GB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BD1 (</a:t>
                      </a:r>
                      <a:r>
                        <a:rPr lang="en-GB" dirty="0" err="1" smtClean="0"/>
                        <a:t>rb</a:t>
                      </a:r>
                      <a:r>
                        <a:rPr lang="en-GB" dirty="0" smtClean="0"/>
                        <a:t>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8.06 </a:t>
                      </a:r>
                      <a:r>
                        <a:rPr lang="en-GB" dirty="0" smtClean="0">
                          <a:solidFill>
                            <a:schemeClr val="accent5"/>
                          </a:solidFill>
                          <a:sym typeface="Wingdings" panose="05000000000000000000" pitchFamily="2" charset="2"/>
                        </a:rPr>
                        <a:t> 4.07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+0.058%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23.55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0.773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New </a:t>
                      </a:r>
                      <a:r>
                        <a:rPr lang="en-GB" dirty="0" err="1" smtClean="0"/>
                        <a:t>iter</a:t>
                      </a:r>
                      <a:r>
                        <a:rPr lang="en-GB" baseline="0" dirty="0" smtClean="0"/>
                        <a:t> 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20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BD2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3.49 </a:t>
                      </a:r>
                      <a:r>
                        <a:rPr lang="en-GB" dirty="0" smtClean="0">
                          <a:solidFill>
                            <a:schemeClr val="accent5"/>
                          </a:solidFill>
                          <a:sym typeface="Wingdings" panose="05000000000000000000" pitchFamily="2" charset="2"/>
                        </a:rPr>
                        <a:t> 2.63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-0.196%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19.28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0.539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105mil</a:t>
                      </a:r>
                      <a:r>
                        <a:rPr lang="en-GB" baseline="0" dirty="0" smtClean="0"/>
                        <a:t> wire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8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BD3</a:t>
                      </a:r>
                      <a:r>
                        <a:rPr lang="en-GB" baseline="0" dirty="0" smtClean="0"/>
                        <a:t> (</a:t>
                      </a:r>
                      <a:r>
                        <a:rPr lang="en-GB" baseline="0" dirty="0" err="1" smtClean="0"/>
                        <a:t>rb</a:t>
                      </a:r>
                      <a:r>
                        <a:rPr lang="en-GB" baseline="0" dirty="0" smtClean="0"/>
                        <a:t>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2.08 </a:t>
                      </a:r>
                      <a:r>
                        <a:rPr lang="en-GB" dirty="0" smtClean="0">
                          <a:solidFill>
                            <a:schemeClr val="accent5"/>
                          </a:solidFill>
                          <a:sym typeface="Wingdings" panose="05000000000000000000" pitchFamily="2" charset="2"/>
                        </a:rPr>
                        <a:t> 0.98</a:t>
                      </a:r>
                      <a:endParaRPr lang="en-GB" dirty="0" smtClean="0">
                        <a:solidFill>
                          <a:schemeClr val="accent5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+0.030%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9.05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0.265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New </a:t>
                      </a:r>
                      <a:r>
                        <a:rPr lang="en-GB" dirty="0" err="1" smtClean="0"/>
                        <a:t>iter</a:t>
                      </a:r>
                      <a:r>
                        <a:rPr lang="en-GB" dirty="0" smtClean="0"/>
                        <a:t> 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15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BD4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3.44 </a:t>
                      </a:r>
                      <a:r>
                        <a:rPr lang="en-GB" dirty="0" smtClean="0">
                          <a:solidFill>
                            <a:schemeClr val="accent5"/>
                          </a:solidFill>
                          <a:sym typeface="Wingdings" panose="05000000000000000000" pitchFamily="2" charset="2"/>
                        </a:rPr>
                        <a:t> 1.03</a:t>
                      </a:r>
                      <a:endParaRPr lang="en-GB" dirty="0">
                        <a:solidFill>
                          <a:schemeClr val="accent5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+0.045%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11.62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0.167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New </a:t>
                      </a:r>
                      <a:r>
                        <a:rPr lang="en-GB" dirty="0" err="1" smtClean="0"/>
                        <a:t>iter</a:t>
                      </a:r>
                      <a:r>
                        <a:rPr lang="en-GB" baseline="0" dirty="0" smtClean="0"/>
                        <a:t> 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9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QF1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3.44</a:t>
                      </a:r>
                      <a:r>
                        <a:rPr lang="en-GB" dirty="0" smtClean="0">
                          <a:solidFill>
                            <a:schemeClr val="accent5"/>
                          </a:solidFill>
                        </a:rPr>
                        <a:t> </a:t>
                      </a:r>
                      <a:r>
                        <a:rPr lang="en-GB" dirty="0" smtClean="0">
                          <a:solidFill>
                            <a:schemeClr val="accent5"/>
                          </a:solidFill>
                          <a:sym typeface="Wingdings" panose="05000000000000000000" pitchFamily="2" charset="2"/>
                        </a:rPr>
                        <a:t> 1.81</a:t>
                      </a:r>
                      <a:endParaRPr lang="en-GB" dirty="0" smtClean="0">
                        <a:solidFill>
                          <a:schemeClr val="accent5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+0.048%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6.62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0.168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New </a:t>
                      </a:r>
                      <a:r>
                        <a:rPr lang="en-GB" dirty="0" err="1" smtClean="0"/>
                        <a:t>iter</a:t>
                      </a:r>
                      <a:r>
                        <a:rPr lang="en-GB" dirty="0" smtClean="0"/>
                        <a:t> 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4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QF2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?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accent6"/>
                          </a:solidFill>
                        </a:rPr>
                        <a:t>Wrong goal</a:t>
                      </a:r>
                      <a:endParaRPr lang="en-GB" dirty="0">
                        <a:solidFill>
                          <a:schemeClr val="accent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7.30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0.149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Old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iter</a:t>
                      </a:r>
                      <a:r>
                        <a:rPr lang="en-GB" baseline="0" dirty="0" smtClean="0"/>
                        <a:t> 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8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QF3 (</a:t>
                      </a:r>
                      <a:r>
                        <a:rPr lang="en-GB" dirty="0" err="1" smtClean="0"/>
                        <a:t>ra</a:t>
                      </a:r>
                      <a:r>
                        <a:rPr lang="en-GB" dirty="0" smtClean="0"/>
                        <a:t>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?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accent6"/>
                          </a:solidFill>
                        </a:rPr>
                        <a:t>Wrong goal</a:t>
                      </a:r>
                      <a:endParaRPr lang="en-GB" dirty="0">
                        <a:solidFill>
                          <a:schemeClr val="accent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4.79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0.099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Old </a:t>
                      </a:r>
                      <a:r>
                        <a:rPr lang="en-GB" dirty="0" err="1" smtClean="0"/>
                        <a:t>iter</a:t>
                      </a:r>
                      <a:r>
                        <a:rPr lang="en-GB" baseline="0" dirty="0" smtClean="0"/>
                        <a:t> 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17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QF4 (</a:t>
                      </a:r>
                      <a:r>
                        <a:rPr lang="en-GB" dirty="0" err="1" smtClean="0"/>
                        <a:t>ra</a:t>
                      </a:r>
                      <a:r>
                        <a:rPr lang="en-GB" dirty="0" smtClean="0"/>
                        <a:t>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?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rgbClr val="FF0000"/>
                          </a:solidFill>
                        </a:rPr>
                        <a:t>Wrong temp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21.25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0.273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Old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iter</a:t>
                      </a:r>
                      <a:r>
                        <a:rPr lang="en-GB" baseline="0" dirty="0" smtClean="0"/>
                        <a:t> 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3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December 5, 2017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10</a:t>
            </a:fld>
            <a:endParaRPr lang="en-GB" altLang="en-US"/>
          </a:p>
        </p:txBody>
      </p:sp>
      <p:sp>
        <p:nvSpPr>
          <p:cNvPr id="3" name="TextBox 2"/>
          <p:cNvSpPr txBox="1"/>
          <p:nvPr/>
        </p:nvSpPr>
        <p:spPr>
          <a:xfrm>
            <a:off x="467544" y="5764614"/>
            <a:ext cx="47628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(</a:t>
            </a:r>
            <a:r>
              <a:rPr lang="en-GB" dirty="0" err="1" smtClean="0"/>
              <a:t>rb</a:t>
            </a:r>
            <a:r>
              <a:rPr lang="en-GB" dirty="0" smtClean="0"/>
              <a:t>) = rebuilt, (</a:t>
            </a:r>
            <a:r>
              <a:rPr lang="en-GB" dirty="0" err="1" smtClean="0"/>
              <a:t>ra</a:t>
            </a:r>
            <a:r>
              <a:rPr lang="en-GB" dirty="0" smtClean="0"/>
              <a:t>) = reassembled from halves</a:t>
            </a:r>
            <a:endParaRPr lang="en-GB" dirty="0"/>
          </a:p>
        </p:txBody>
      </p:sp>
      <p:sp>
        <p:nvSpPr>
          <p:cNvPr id="7" name="Rectangle 6"/>
          <p:cNvSpPr/>
          <p:nvPr/>
        </p:nvSpPr>
        <p:spPr>
          <a:xfrm>
            <a:off x="5580112" y="5517232"/>
            <a:ext cx="349188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/>
              <a:t>Scott Berg says that field </a:t>
            </a:r>
            <a:r>
              <a:rPr lang="en-GB" dirty="0" smtClean="0"/>
              <a:t>errors on </a:t>
            </a:r>
            <a:r>
              <a:rPr lang="en-GB" dirty="0"/>
              <a:t>BD3 and BD4 look </a:t>
            </a:r>
            <a:r>
              <a:rPr lang="en-GB" dirty="0" smtClean="0"/>
              <a:t>acceptable now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350150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Next Week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Tue: QF1 </a:t>
            </a:r>
            <a:r>
              <a:rPr lang="en-GB" dirty="0" err="1" smtClean="0"/>
              <a:t>iter</a:t>
            </a:r>
            <a:r>
              <a:rPr lang="en-GB" dirty="0" smtClean="0"/>
              <a:t> 2 and/or E4E survey</a:t>
            </a:r>
            <a:endParaRPr lang="en-GB" dirty="0"/>
          </a:p>
          <a:p>
            <a:r>
              <a:rPr lang="en-GB" dirty="0" smtClean="0"/>
              <a:t>Wed: QF2 and iteration 1</a:t>
            </a:r>
          </a:p>
          <a:p>
            <a:r>
              <a:rPr lang="en-GB" dirty="0" smtClean="0"/>
              <a:t>Thu: QF2</a:t>
            </a:r>
            <a:endParaRPr lang="en-GB" dirty="0"/>
          </a:p>
          <a:p>
            <a:r>
              <a:rPr lang="en-GB" dirty="0" smtClean="0"/>
              <a:t>Fri: QF3</a:t>
            </a:r>
          </a:p>
          <a:p>
            <a:r>
              <a:rPr lang="en-GB" dirty="0" smtClean="0"/>
              <a:t>Mon: QF3</a:t>
            </a:r>
          </a:p>
          <a:p>
            <a:pPr lvl="1"/>
            <a:r>
              <a:rPr lang="en-GB" dirty="0" smtClean="0"/>
              <a:t>Need to do HMAC-requested extra iterations on BD1 and BD2 later</a:t>
            </a:r>
          </a:p>
          <a:p>
            <a:pPr lvl="1"/>
            <a:r>
              <a:rPr lang="en-GB" dirty="0" smtClean="0"/>
              <a:t>BDH might be made some time around here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December 5, 2017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11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831268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Last Week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Tue: BD4 first 85F measurement, 1</a:t>
            </a:r>
            <a:r>
              <a:rPr lang="en-GB" baseline="30000" dirty="0" smtClean="0"/>
              <a:t>st</a:t>
            </a:r>
            <a:r>
              <a:rPr lang="en-GB" dirty="0" smtClean="0"/>
              <a:t> iteration</a:t>
            </a:r>
            <a:endParaRPr lang="en-GB" dirty="0"/>
          </a:p>
          <a:p>
            <a:r>
              <a:rPr lang="en-GB" dirty="0" smtClean="0"/>
              <a:t>Wed: a.m. JC out, BD4 2</a:t>
            </a:r>
            <a:r>
              <a:rPr lang="en-GB" baseline="30000" dirty="0" smtClean="0"/>
              <a:t>nd</a:t>
            </a:r>
            <a:r>
              <a:rPr lang="en-GB" dirty="0" smtClean="0"/>
              <a:t> iteration</a:t>
            </a:r>
          </a:p>
          <a:p>
            <a:pPr lvl="1"/>
            <a:r>
              <a:rPr lang="en-GB" dirty="0"/>
              <a:t>D</a:t>
            </a:r>
            <a:r>
              <a:rPr lang="en-GB" dirty="0" smtClean="0"/>
              <a:t>iscovered coil roll angle change since BD3 over Thanksgiving</a:t>
            </a:r>
          </a:p>
          <a:p>
            <a:r>
              <a:rPr lang="en-GB" dirty="0" smtClean="0"/>
              <a:t>Thu: BD4 3</a:t>
            </a:r>
            <a:r>
              <a:rPr lang="en-GB" baseline="30000" dirty="0" smtClean="0"/>
              <a:t>rd</a:t>
            </a:r>
            <a:r>
              <a:rPr lang="en-GB" dirty="0" smtClean="0"/>
              <a:t> iteration</a:t>
            </a:r>
            <a:endParaRPr lang="en-GB" dirty="0"/>
          </a:p>
          <a:p>
            <a:r>
              <a:rPr lang="en-GB" dirty="0" smtClean="0"/>
              <a:t>Fri: BD4 E4E to re-determine roll angle</a:t>
            </a:r>
          </a:p>
          <a:p>
            <a:r>
              <a:rPr lang="en-GB" dirty="0" smtClean="0"/>
              <a:t>Mon: QF1 first 85F measurement, 1</a:t>
            </a:r>
            <a:r>
              <a:rPr lang="en-GB" baseline="30000" dirty="0" smtClean="0"/>
              <a:t>st</a:t>
            </a:r>
            <a:r>
              <a:rPr lang="en-GB" dirty="0" smtClean="0"/>
              <a:t> iteration</a:t>
            </a:r>
          </a:p>
          <a:p>
            <a:pPr lvl="1"/>
            <a:r>
              <a:rPr lang="en-GB" dirty="0" smtClean="0"/>
              <a:t>George has built new mount for QF types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December 5, 2017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625863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1304 / FG BD4 History</a:t>
            </a:r>
            <a:endParaRPr lang="en-GB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881968"/>
              </p:ext>
            </p:extLst>
          </p:nvPr>
        </p:nvGraphicFramePr>
        <p:xfrm>
          <a:off x="457200" y="1600200"/>
          <a:ext cx="8219256" cy="441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5018"/>
                <a:gridCol w="1683598"/>
                <a:gridCol w="1512168"/>
                <a:gridCol w="1368152"/>
                <a:gridCol w="922482"/>
                <a:gridCol w="1957838"/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Run #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Max</a:t>
                      </a:r>
                      <a:r>
                        <a:rPr lang="en-GB" baseline="0" dirty="0" smtClean="0"/>
                        <a:t> error on </a:t>
                      </a:r>
                      <a:r>
                        <a:rPr lang="en-GB" baseline="0" dirty="0" err="1" smtClean="0"/>
                        <a:t>midplane</a:t>
                      </a:r>
                      <a:r>
                        <a:rPr lang="en-GB" baseline="0" dirty="0" smtClean="0"/>
                        <a:t> (Gauss)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Quad strength</a:t>
                      </a:r>
                      <a:r>
                        <a:rPr lang="en-GB" baseline="0" dirty="0" smtClean="0"/>
                        <a:t> error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Multipole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sqrt</a:t>
                      </a:r>
                      <a:r>
                        <a:rPr lang="en-GB" baseline="0" dirty="0" smtClean="0"/>
                        <a:t>(</a:t>
                      </a:r>
                      <a:r>
                        <a:rPr lang="en-GB" baseline="0" dirty="0" err="1" smtClean="0"/>
                        <a:t>sumsq</a:t>
                      </a:r>
                      <a:r>
                        <a:rPr lang="en-GB" baseline="0" dirty="0" smtClean="0"/>
                        <a:t>) (units)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CBETA FOM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Notes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?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rgbClr val="FF0000"/>
                          </a:solidFill>
                        </a:rPr>
                        <a:t>Wrong</a:t>
                      </a:r>
                      <a:r>
                        <a:rPr lang="en-GB" baseline="0" dirty="0" smtClean="0">
                          <a:solidFill>
                            <a:srgbClr val="FF0000"/>
                          </a:solidFill>
                        </a:rPr>
                        <a:t> temperature</a:t>
                      </a:r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9.13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0.247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aseline="0" dirty="0" smtClean="0"/>
                        <a:t>Iteration 2 but at wrong temp. 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31.59 </a:t>
                      </a:r>
                      <a:r>
                        <a:rPr lang="en-GB" dirty="0" smtClean="0">
                          <a:solidFill>
                            <a:schemeClr val="accent5"/>
                          </a:solidFill>
                          <a:sym typeface="Wingdings" panose="05000000000000000000" pitchFamily="2" charset="2"/>
                        </a:rPr>
                        <a:t> 23.46</a:t>
                      </a:r>
                      <a:endParaRPr lang="en-GB" dirty="0">
                        <a:solidFill>
                          <a:schemeClr val="accent5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-1.052%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6.40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0.159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Remeasured</a:t>
                      </a:r>
                      <a:r>
                        <a:rPr lang="en-GB" dirty="0" smtClean="0"/>
                        <a:t> 85F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6.90 </a:t>
                      </a:r>
                      <a:r>
                        <a:rPr lang="en-GB" dirty="0" smtClean="0">
                          <a:solidFill>
                            <a:schemeClr val="accent5"/>
                          </a:solidFill>
                          <a:sym typeface="Wingdings" panose="05000000000000000000" pitchFamily="2" charset="2"/>
                        </a:rPr>
                        <a:t> 3.04</a:t>
                      </a:r>
                      <a:endParaRPr lang="en-GB" dirty="0">
                        <a:solidFill>
                          <a:schemeClr val="accent5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-0.167%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10.24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0.174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Wire iteration 1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4.84 </a:t>
                      </a:r>
                      <a:r>
                        <a:rPr lang="en-GB" dirty="0" smtClean="0">
                          <a:solidFill>
                            <a:schemeClr val="accent5"/>
                          </a:solidFill>
                          <a:sym typeface="Wingdings" panose="05000000000000000000" pitchFamily="2" charset="2"/>
                        </a:rPr>
                        <a:t> 0.97</a:t>
                      </a:r>
                      <a:endParaRPr lang="en-GB" dirty="0">
                        <a:solidFill>
                          <a:schemeClr val="accent5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-0.023%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12.97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0.182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Wire iteration 2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7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4.80 </a:t>
                      </a:r>
                      <a:r>
                        <a:rPr lang="en-GB" dirty="0" smtClean="0">
                          <a:solidFill>
                            <a:schemeClr val="accent5"/>
                          </a:solidFill>
                          <a:sym typeface="Wingdings" panose="05000000000000000000" pitchFamily="2" charset="2"/>
                        </a:rPr>
                        <a:t> 0.91</a:t>
                      </a:r>
                      <a:endParaRPr lang="en-GB" dirty="0">
                        <a:solidFill>
                          <a:schemeClr val="accent5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-0.021%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12.93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0.183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Attempt electrical fix to coil roll</a:t>
                      </a:r>
                      <a:r>
                        <a:rPr lang="en-GB" baseline="0" dirty="0" smtClean="0"/>
                        <a:t> angle</a:t>
                      </a:r>
                      <a:endParaRPr lang="en-GB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3.41 </a:t>
                      </a:r>
                      <a:r>
                        <a:rPr lang="en-GB" dirty="0" smtClean="0">
                          <a:solidFill>
                            <a:schemeClr val="accent5"/>
                          </a:solidFill>
                          <a:sym typeface="Wingdings" panose="05000000000000000000" pitchFamily="2" charset="2"/>
                        </a:rPr>
                        <a:t> 0.99</a:t>
                      </a:r>
                      <a:endParaRPr lang="en-GB" dirty="0">
                        <a:solidFill>
                          <a:schemeClr val="accent5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+0.042%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11.61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0.167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Wire</a:t>
                      </a:r>
                      <a:r>
                        <a:rPr lang="en-GB" baseline="0" dirty="0" smtClean="0"/>
                        <a:t> iteration 3</a:t>
                      </a:r>
                      <a:endParaRPr lang="en-GB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3.44 </a:t>
                      </a:r>
                      <a:r>
                        <a:rPr lang="en-GB" dirty="0" smtClean="0">
                          <a:solidFill>
                            <a:schemeClr val="accent5"/>
                          </a:solidFill>
                          <a:sym typeface="Wingdings" panose="05000000000000000000" pitchFamily="2" charset="2"/>
                        </a:rPr>
                        <a:t> 1.03</a:t>
                      </a:r>
                      <a:endParaRPr lang="en-GB" dirty="0">
                        <a:solidFill>
                          <a:schemeClr val="accent5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+0.045%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11.62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0.167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E4E</a:t>
                      </a:r>
                      <a:r>
                        <a:rPr lang="en-GB" baseline="0" dirty="0" smtClean="0"/>
                        <a:t> normal survey</a:t>
                      </a:r>
                      <a:endParaRPr lang="en-GB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10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3.76 </a:t>
                      </a:r>
                      <a:r>
                        <a:rPr lang="en-GB" dirty="0" smtClean="0">
                          <a:solidFill>
                            <a:schemeClr val="accent5"/>
                          </a:solidFill>
                          <a:sym typeface="Wingdings" panose="05000000000000000000" pitchFamily="2" charset="2"/>
                        </a:rPr>
                        <a:t> 1.11</a:t>
                      </a:r>
                      <a:endParaRPr lang="en-GB" dirty="0">
                        <a:solidFill>
                          <a:schemeClr val="accent5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+0.045%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11.72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0.167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E4E</a:t>
                      </a:r>
                      <a:r>
                        <a:rPr lang="en-GB" baseline="0" dirty="0" smtClean="0"/>
                        <a:t> reversed</a:t>
                      </a:r>
                      <a:endParaRPr lang="en-GB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December 5, 2017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677334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are the Blue Numbers?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Old “max error” used magnet position and rotation based on getting 2,4-pole right at x=0</a:t>
            </a:r>
          </a:p>
          <a:p>
            <a:pPr lvl="1"/>
            <a:r>
              <a:rPr lang="en-GB" dirty="0" smtClean="0"/>
              <a:t>Possible to do better by optimising for error over the entire relevant orbit range on the </a:t>
            </a:r>
            <a:r>
              <a:rPr lang="en-GB" dirty="0" err="1" smtClean="0"/>
              <a:t>midplane</a:t>
            </a:r>
            <a:endParaRPr lang="en-GB" dirty="0" smtClean="0"/>
          </a:p>
          <a:p>
            <a:r>
              <a:rPr lang="en-GB" dirty="0" smtClean="0"/>
              <a:t>Shifts = norm, sk. dipole; rotation = sk</a:t>
            </a:r>
            <a:r>
              <a:rPr lang="en-GB" dirty="0"/>
              <a:t>.</a:t>
            </a:r>
            <a:r>
              <a:rPr lang="en-GB" dirty="0" smtClean="0"/>
              <a:t> quad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December 5, 2017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4</a:t>
            </a:fld>
            <a:endParaRPr lang="en-GB" altLang="en-US"/>
          </a:p>
        </p:txBody>
      </p:sp>
      <p:grpSp>
        <p:nvGrpSpPr>
          <p:cNvPr id="12" name="Group 11"/>
          <p:cNvGrpSpPr/>
          <p:nvPr/>
        </p:nvGrpSpPr>
        <p:grpSpPr>
          <a:xfrm>
            <a:off x="611560" y="4617132"/>
            <a:ext cx="1656184" cy="1656184"/>
            <a:chOff x="611560" y="4617132"/>
            <a:chExt cx="1656184" cy="1656184"/>
          </a:xfrm>
        </p:grpSpPr>
        <p:cxnSp>
          <p:nvCxnSpPr>
            <p:cNvPr id="8" name="Straight Arrow Connector 7"/>
            <p:cNvCxnSpPr/>
            <p:nvPr/>
          </p:nvCxnSpPr>
          <p:spPr>
            <a:xfrm>
              <a:off x="611560" y="5445224"/>
              <a:ext cx="1656184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 rot="-5400000">
              <a:off x="611560" y="5445224"/>
              <a:ext cx="1656184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Freeform 10"/>
          <p:cNvSpPr/>
          <p:nvPr/>
        </p:nvSpPr>
        <p:spPr>
          <a:xfrm>
            <a:off x="675118" y="4725824"/>
            <a:ext cx="1546789" cy="717864"/>
          </a:xfrm>
          <a:custGeom>
            <a:avLst/>
            <a:gdLst>
              <a:gd name="connsiteX0" fmla="*/ 0 w 1546789"/>
              <a:gd name="connsiteY0" fmla="*/ 0 h 717864"/>
              <a:gd name="connsiteX1" fmla="*/ 760575 w 1546789"/>
              <a:gd name="connsiteY1" fmla="*/ 717847 h 717864"/>
              <a:gd name="connsiteX2" fmla="*/ 1546789 w 1546789"/>
              <a:gd name="connsiteY2" fmla="*/ 17092 h 7178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46789" h="717864">
                <a:moveTo>
                  <a:pt x="0" y="0"/>
                </a:moveTo>
                <a:cubicBezTo>
                  <a:pt x="251388" y="357499"/>
                  <a:pt x="502777" y="714998"/>
                  <a:pt x="760575" y="717847"/>
                </a:cubicBezTo>
                <a:cubicBezTo>
                  <a:pt x="1018373" y="720696"/>
                  <a:pt x="1282581" y="368894"/>
                  <a:pt x="1546789" y="17092"/>
                </a:cubicBezTo>
              </a:path>
            </a:pathLst>
          </a:custGeom>
          <a:noFill/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3" name="Group 12"/>
          <p:cNvGrpSpPr/>
          <p:nvPr/>
        </p:nvGrpSpPr>
        <p:grpSpPr>
          <a:xfrm>
            <a:off x="2555776" y="4617132"/>
            <a:ext cx="1656184" cy="1656184"/>
            <a:chOff x="611560" y="4617132"/>
            <a:chExt cx="1656184" cy="1656184"/>
          </a:xfrm>
        </p:grpSpPr>
        <p:cxnSp>
          <p:nvCxnSpPr>
            <p:cNvPr id="14" name="Straight Arrow Connector 13"/>
            <p:cNvCxnSpPr/>
            <p:nvPr/>
          </p:nvCxnSpPr>
          <p:spPr>
            <a:xfrm>
              <a:off x="611560" y="5445224"/>
              <a:ext cx="1656184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/>
            <p:nvPr/>
          </p:nvCxnSpPr>
          <p:spPr>
            <a:xfrm rot="-5400000">
              <a:off x="611560" y="5445224"/>
              <a:ext cx="1656184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Freeform 15"/>
          <p:cNvSpPr/>
          <p:nvPr/>
        </p:nvSpPr>
        <p:spPr>
          <a:xfrm>
            <a:off x="2610473" y="5086292"/>
            <a:ext cx="1546789" cy="717864"/>
          </a:xfrm>
          <a:custGeom>
            <a:avLst/>
            <a:gdLst>
              <a:gd name="connsiteX0" fmla="*/ 0 w 1546789"/>
              <a:gd name="connsiteY0" fmla="*/ 0 h 717864"/>
              <a:gd name="connsiteX1" fmla="*/ 760575 w 1546789"/>
              <a:gd name="connsiteY1" fmla="*/ 717847 h 717864"/>
              <a:gd name="connsiteX2" fmla="*/ 1546789 w 1546789"/>
              <a:gd name="connsiteY2" fmla="*/ 17092 h 7178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46789" h="717864">
                <a:moveTo>
                  <a:pt x="0" y="0"/>
                </a:moveTo>
                <a:cubicBezTo>
                  <a:pt x="251388" y="357499"/>
                  <a:pt x="502777" y="714998"/>
                  <a:pt x="760575" y="717847"/>
                </a:cubicBezTo>
                <a:cubicBezTo>
                  <a:pt x="1018373" y="720696"/>
                  <a:pt x="1282581" y="368894"/>
                  <a:pt x="1546789" y="17092"/>
                </a:cubicBezTo>
              </a:path>
            </a:pathLst>
          </a:custGeom>
          <a:noFill/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xtBox 16"/>
          <p:cNvSpPr txBox="1"/>
          <p:nvPr/>
        </p:nvSpPr>
        <p:spPr>
          <a:xfrm>
            <a:off x="467544" y="4247800"/>
            <a:ext cx="8643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Before</a:t>
            </a:r>
            <a:endParaRPr lang="en-GB" dirty="0"/>
          </a:p>
        </p:txBody>
      </p:sp>
      <p:sp>
        <p:nvSpPr>
          <p:cNvPr id="18" name="TextBox 17"/>
          <p:cNvSpPr txBox="1"/>
          <p:nvPr/>
        </p:nvSpPr>
        <p:spPr>
          <a:xfrm>
            <a:off x="2610473" y="4264546"/>
            <a:ext cx="67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After</a:t>
            </a:r>
            <a:endParaRPr lang="en-GB" dirty="0"/>
          </a:p>
        </p:txBody>
      </p:sp>
      <p:grpSp>
        <p:nvGrpSpPr>
          <p:cNvPr id="19" name="Group 18"/>
          <p:cNvGrpSpPr/>
          <p:nvPr/>
        </p:nvGrpSpPr>
        <p:grpSpPr>
          <a:xfrm>
            <a:off x="4860032" y="4615596"/>
            <a:ext cx="1656184" cy="1656184"/>
            <a:chOff x="611560" y="4617132"/>
            <a:chExt cx="1656184" cy="1656184"/>
          </a:xfrm>
        </p:grpSpPr>
        <p:cxnSp>
          <p:nvCxnSpPr>
            <p:cNvPr id="20" name="Straight Arrow Connector 19"/>
            <p:cNvCxnSpPr/>
            <p:nvPr/>
          </p:nvCxnSpPr>
          <p:spPr>
            <a:xfrm>
              <a:off x="611560" y="5445224"/>
              <a:ext cx="1656184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/>
            <p:nvPr/>
          </p:nvCxnSpPr>
          <p:spPr>
            <a:xfrm rot="-5400000">
              <a:off x="611560" y="5445224"/>
              <a:ext cx="1656184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" name="Group 22"/>
          <p:cNvGrpSpPr/>
          <p:nvPr/>
        </p:nvGrpSpPr>
        <p:grpSpPr>
          <a:xfrm>
            <a:off x="6804248" y="4615596"/>
            <a:ext cx="1656184" cy="1656184"/>
            <a:chOff x="611560" y="4617132"/>
            <a:chExt cx="1656184" cy="1656184"/>
          </a:xfrm>
        </p:grpSpPr>
        <p:cxnSp>
          <p:nvCxnSpPr>
            <p:cNvPr id="24" name="Straight Arrow Connector 23"/>
            <p:cNvCxnSpPr/>
            <p:nvPr/>
          </p:nvCxnSpPr>
          <p:spPr>
            <a:xfrm>
              <a:off x="611560" y="5445224"/>
              <a:ext cx="1656184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/>
            <p:nvPr/>
          </p:nvCxnSpPr>
          <p:spPr>
            <a:xfrm rot="-5400000">
              <a:off x="611560" y="5445224"/>
              <a:ext cx="1656184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xtBox 26"/>
          <p:cNvSpPr txBox="1"/>
          <p:nvPr/>
        </p:nvSpPr>
        <p:spPr>
          <a:xfrm>
            <a:off x="4716016" y="4246264"/>
            <a:ext cx="8643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Before</a:t>
            </a:r>
            <a:endParaRPr lang="en-GB" dirty="0"/>
          </a:p>
        </p:txBody>
      </p:sp>
      <p:sp>
        <p:nvSpPr>
          <p:cNvPr id="28" name="TextBox 27"/>
          <p:cNvSpPr txBox="1"/>
          <p:nvPr/>
        </p:nvSpPr>
        <p:spPr>
          <a:xfrm>
            <a:off x="6858945" y="4263010"/>
            <a:ext cx="67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After</a:t>
            </a:r>
            <a:endParaRPr lang="en-GB" dirty="0"/>
          </a:p>
        </p:txBody>
      </p:sp>
      <p:sp>
        <p:nvSpPr>
          <p:cNvPr id="29" name="TextBox 28"/>
          <p:cNvSpPr txBox="1"/>
          <p:nvPr/>
        </p:nvSpPr>
        <p:spPr>
          <a:xfrm>
            <a:off x="1439652" y="4449212"/>
            <a:ext cx="6767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err="1" smtClean="0">
                <a:latin typeface="Symbol" panose="05050102010706020507" pitchFamily="18" charset="2"/>
              </a:rPr>
              <a:t>D</a:t>
            </a:r>
            <a:r>
              <a:rPr lang="en-GB" dirty="0" err="1" smtClean="0"/>
              <a:t>B</a:t>
            </a:r>
            <a:r>
              <a:rPr lang="en-GB" baseline="-25000" dirty="0" err="1" smtClean="0"/>
              <a:t>x,y</a:t>
            </a:r>
            <a:endParaRPr lang="en-GB" baseline="-25000" dirty="0"/>
          </a:p>
        </p:txBody>
      </p:sp>
      <p:sp>
        <p:nvSpPr>
          <p:cNvPr id="30" name="TextBox 29"/>
          <p:cNvSpPr txBox="1"/>
          <p:nvPr/>
        </p:nvSpPr>
        <p:spPr>
          <a:xfrm>
            <a:off x="1978612" y="5442152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x</a:t>
            </a:r>
            <a:endParaRPr lang="en-GB" dirty="0"/>
          </a:p>
        </p:txBody>
      </p:sp>
      <p:sp>
        <p:nvSpPr>
          <p:cNvPr id="31" name="TextBox 30"/>
          <p:cNvSpPr txBox="1"/>
          <p:nvPr/>
        </p:nvSpPr>
        <p:spPr>
          <a:xfrm>
            <a:off x="5696984" y="4449212"/>
            <a:ext cx="5565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err="1" smtClean="0">
                <a:latin typeface="Symbol" panose="05050102010706020507" pitchFamily="18" charset="2"/>
              </a:rPr>
              <a:t>D</a:t>
            </a:r>
            <a:r>
              <a:rPr lang="en-GB" dirty="0" err="1" smtClean="0"/>
              <a:t>B</a:t>
            </a:r>
            <a:r>
              <a:rPr lang="en-GB" baseline="-25000" dirty="0" err="1" smtClean="0"/>
              <a:t>x</a:t>
            </a:r>
            <a:endParaRPr lang="en-GB" baseline="-25000" dirty="0"/>
          </a:p>
        </p:txBody>
      </p:sp>
      <p:sp>
        <p:nvSpPr>
          <p:cNvPr id="32" name="TextBox 31"/>
          <p:cNvSpPr txBox="1"/>
          <p:nvPr/>
        </p:nvSpPr>
        <p:spPr>
          <a:xfrm>
            <a:off x="6216134" y="5445224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x</a:t>
            </a:r>
            <a:endParaRPr lang="en-GB" dirty="0"/>
          </a:p>
        </p:txBody>
      </p:sp>
      <p:sp>
        <p:nvSpPr>
          <p:cNvPr id="34" name="Freeform 33"/>
          <p:cNvSpPr/>
          <p:nvPr/>
        </p:nvSpPr>
        <p:spPr>
          <a:xfrm>
            <a:off x="4896740" y="4666004"/>
            <a:ext cx="1563881" cy="1572426"/>
          </a:xfrm>
          <a:custGeom>
            <a:avLst/>
            <a:gdLst>
              <a:gd name="connsiteX0" fmla="*/ 0 w 1563881"/>
              <a:gd name="connsiteY0" fmla="*/ 1572426 h 1572426"/>
              <a:gd name="connsiteX1" fmla="*/ 410198 w 1563881"/>
              <a:gd name="connsiteY1" fmla="*/ 863125 h 1572426"/>
              <a:gd name="connsiteX2" fmla="*/ 803305 w 1563881"/>
              <a:gd name="connsiteY2" fmla="*/ 777667 h 1572426"/>
              <a:gd name="connsiteX3" fmla="*/ 1187866 w 1563881"/>
              <a:gd name="connsiteY3" fmla="*/ 675117 h 1572426"/>
              <a:gd name="connsiteX4" fmla="*/ 1563881 w 1563881"/>
              <a:gd name="connsiteY4" fmla="*/ 0 h 1572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63881" h="1572426">
                <a:moveTo>
                  <a:pt x="0" y="1572426"/>
                </a:moveTo>
                <a:cubicBezTo>
                  <a:pt x="138157" y="1284005"/>
                  <a:pt x="276314" y="995585"/>
                  <a:pt x="410198" y="863125"/>
                </a:cubicBezTo>
                <a:cubicBezTo>
                  <a:pt x="544082" y="730665"/>
                  <a:pt x="673694" y="809002"/>
                  <a:pt x="803305" y="777667"/>
                </a:cubicBezTo>
                <a:cubicBezTo>
                  <a:pt x="932916" y="746332"/>
                  <a:pt x="1061103" y="804728"/>
                  <a:pt x="1187866" y="675117"/>
                </a:cubicBezTo>
                <a:cubicBezTo>
                  <a:pt x="1314629" y="545506"/>
                  <a:pt x="1439255" y="272753"/>
                  <a:pt x="1563881" y="0"/>
                </a:cubicBezTo>
              </a:path>
            </a:pathLst>
          </a:cu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Freeform 34"/>
          <p:cNvSpPr/>
          <p:nvPr/>
        </p:nvSpPr>
        <p:spPr>
          <a:xfrm>
            <a:off x="6849958" y="5136023"/>
            <a:ext cx="1546789" cy="675118"/>
          </a:xfrm>
          <a:custGeom>
            <a:avLst/>
            <a:gdLst>
              <a:gd name="connsiteX0" fmla="*/ 0 w 1563881"/>
              <a:gd name="connsiteY0" fmla="*/ 1572426 h 1572426"/>
              <a:gd name="connsiteX1" fmla="*/ 410198 w 1563881"/>
              <a:gd name="connsiteY1" fmla="*/ 863125 h 1572426"/>
              <a:gd name="connsiteX2" fmla="*/ 803305 w 1563881"/>
              <a:gd name="connsiteY2" fmla="*/ 777667 h 1572426"/>
              <a:gd name="connsiteX3" fmla="*/ 1187866 w 1563881"/>
              <a:gd name="connsiteY3" fmla="*/ 675117 h 1572426"/>
              <a:gd name="connsiteX4" fmla="*/ 1563881 w 1563881"/>
              <a:gd name="connsiteY4" fmla="*/ 0 h 1572426"/>
              <a:gd name="connsiteX0" fmla="*/ 0 w 1572427"/>
              <a:gd name="connsiteY0" fmla="*/ 1230594 h 1230594"/>
              <a:gd name="connsiteX1" fmla="*/ 410198 w 1572427"/>
              <a:gd name="connsiteY1" fmla="*/ 521293 h 1230594"/>
              <a:gd name="connsiteX2" fmla="*/ 803305 w 1572427"/>
              <a:gd name="connsiteY2" fmla="*/ 435835 h 1230594"/>
              <a:gd name="connsiteX3" fmla="*/ 1187866 w 1572427"/>
              <a:gd name="connsiteY3" fmla="*/ 333285 h 1230594"/>
              <a:gd name="connsiteX4" fmla="*/ 1572427 w 1572427"/>
              <a:gd name="connsiteY4" fmla="*/ 0 h 1230594"/>
              <a:gd name="connsiteX0" fmla="*/ 0 w 1563881"/>
              <a:gd name="connsiteY0" fmla="*/ 820396 h 820396"/>
              <a:gd name="connsiteX1" fmla="*/ 401652 w 1563881"/>
              <a:gd name="connsiteY1" fmla="*/ 521293 h 820396"/>
              <a:gd name="connsiteX2" fmla="*/ 794759 w 1563881"/>
              <a:gd name="connsiteY2" fmla="*/ 435835 h 820396"/>
              <a:gd name="connsiteX3" fmla="*/ 1179320 w 1563881"/>
              <a:gd name="connsiteY3" fmla="*/ 333285 h 820396"/>
              <a:gd name="connsiteX4" fmla="*/ 1563881 w 1563881"/>
              <a:gd name="connsiteY4" fmla="*/ 0 h 820396"/>
              <a:gd name="connsiteX0" fmla="*/ 0 w 1563881"/>
              <a:gd name="connsiteY0" fmla="*/ 820396 h 820396"/>
              <a:gd name="connsiteX1" fmla="*/ 452927 w 1563881"/>
              <a:gd name="connsiteY1" fmla="*/ 153823 h 820396"/>
              <a:gd name="connsiteX2" fmla="*/ 794759 w 1563881"/>
              <a:gd name="connsiteY2" fmla="*/ 435835 h 820396"/>
              <a:gd name="connsiteX3" fmla="*/ 1179320 w 1563881"/>
              <a:gd name="connsiteY3" fmla="*/ 333285 h 820396"/>
              <a:gd name="connsiteX4" fmla="*/ 1563881 w 1563881"/>
              <a:gd name="connsiteY4" fmla="*/ 0 h 820396"/>
              <a:gd name="connsiteX0" fmla="*/ 0 w 1563881"/>
              <a:gd name="connsiteY0" fmla="*/ 820396 h 820396"/>
              <a:gd name="connsiteX1" fmla="*/ 452927 w 1563881"/>
              <a:gd name="connsiteY1" fmla="*/ 153823 h 820396"/>
              <a:gd name="connsiteX2" fmla="*/ 794759 w 1563881"/>
              <a:gd name="connsiteY2" fmla="*/ 435835 h 820396"/>
              <a:gd name="connsiteX3" fmla="*/ 1179320 w 1563881"/>
              <a:gd name="connsiteY3" fmla="*/ 794758 h 820396"/>
              <a:gd name="connsiteX4" fmla="*/ 1563881 w 1563881"/>
              <a:gd name="connsiteY4" fmla="*/ 0 h 820396"/>
              <a:gd name="connsiteX0" fmla="*/ 0 w 1563881"/>
              <a:gd name="connsiteY0" fmla="*/ 820396 h 820396"/>
              <a:gd name="connsiteX1" fmla="*/ 452927 w 1563881"/>
              <a:gd name="connsiteY1" fmla="*/ 153823 h 820396"/>
              <a:gd name="connsiteX2" fmla="*/ 794759 w 1563881"/>
              <a:gd name="connsiteY2" fmla="*/ 435835 h 820396"/>
              <a:gd name="connsiteX3" fmla="*/ 1110954 w 1563881"/>
              <a:gd name="connsiteY3" fmla="*/ 794758 h 820396"/>
              <a:gd name="connsiteX4" fmla="*/ 1563881 w 1563881"/>
              <a:gd name="connsiteY4" fmla="*/ 0 h 820396"/>
              <a:gd name="connsiteX0" fmla="*/ 0 w 1563881"/>
              <a:gd name="connsiteY0" fmla="*/ 820396 h 820396"/>
              <a:gd name="connsiteX1" fmla="*/ 452927 w 1563881"/>
              <a:gd name="connsiteY1" fmla="*/ 153823 h 820396"/>
              <a:gd name="connsiteX2" fmla="*/ 794759 w 1563881"/>
              <a:gd name="connsiteY2" fmla="*/ 435835 h 820396"/>
              <a:gd name="connsiteX3" fmla="*/ 1110954 w 1563881"/>
              <a:gd name="connsiteY3" fmla="*/ 760575 h 820396"/>
              <a:gd name="connsiteX4" fmla="*/ 1563881 w 1563881"/>
              <a:gd name="connsiteY4" fmla="*/ 0 h 820396"/>
              <a:gd name="connsiteX0" fmla="*/ 0 w 1563881"/>
              <a:gd name="connsiteY0" fmla="*/ 726392 h 726392"/>
              <a:gd name="connsiteX1" fmla="*/ 452927 w 1563881"/>
              <a:gd name="connsiteY1" fmla="*/ 59819 h 726392"/>
              <a:gd name="connsiteX2" fmla="*/ 794759 w 1563881"/>
              <a:gd name="connsiteY2" fmla="*/ 341831 h 726392"/>
              <a:gd name="connsiteX3" fmla="*/ 1110954 w 1563881"/>
              <a:gd name="connsiteY3" fmla="*/ 666571 h 726392"/>
              <a:gd name="connsiteX4" fmla="*/ 1563881 w 1563881"/>
              <a:gd name="connsiteY4" fmla="*/ 0 h 726392"/>
              <a:gd name="connsiteX0" fmla="*/ 0 w 1555335"/>
              <a:gd name="connsiteY0" fmla="*/ 709301 h 709301"/>
              <a:gd name="connsiteX1" fmla="*/ 444381 w 1555335"/>
              <a:gd name="connsiteY1" fmla="*/ 59819 h 709301"/>
              <a:gd name="connsiteX2" fmla="*/ 786213 w 1555335"/>
              <a:gd name="connsiteY2" fmla="*/ 341831 h 709301"/>
              <a:gd name="connsiteX3" fmla="*/ 1102408 w 1555335"/>
              <a:gd name="connsiteY3" fmla="*/ 666571 h 709301"/>
              <a:gd name="connsiteX4" fmla="*/ 1555335 w 1555335"/>
              <a:gd name="connsiteY4" fmla="*/ 0 h 709301"/>
              <a:gd name="connsiteX0" fmla="*/ 0 w 1546789"/>
              <a:gd name="connsiteY0" fmla="*/ 675118 h 675118"/>
              <a:gd name="connsiteX1" fmla="*/ 444381 w 1546789"/>
              <a:gd name="connsiteY1" fmla="*/ 25636 h 675118"/>
              <a:gd name="connsiteX2" fmla="*/ 786213 w 1546789"/>
              <a:gd name="connsiteY2" fmla="*/ 307648 h 675118"/>
              <a:gd name="connsiteX3" fmla="*/ 1102408 w 1546789"/>
              <a:gd name="connsiteY3" fmla="*/ 632388 h 675118"/>
              <a:gd name="connsiteX4" fmla="*/ 1546789 w 1546789"/>
              <a:gd name="connsiteY4" fmla="*/ 0 h 6751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46789" h="675118">
                <a:moveTo>
                  <a:pt x="0" y="675118"/>
                </a:moveTo>
                <a:cubicBezTo>
                  <a:pt x="138157" y="386697"/>
                  <a:pt x="313346" y="86881"/>
                  <a:pt x="444381" y="25636"/>
                </a:cubicBezTo>
                <a:cubicBezTo>
                  <a:pt x="575417" y="-35609"/>
                  <a:pt x="676542" y="206523"/>
                  <a:pt x="786213" y="307648"/>
                </a:cubicBezTo>
                <a:cubicBezTo>
                  <a:pt x="895884" y="408773"/>
                  <a:pt x="975645" y="683663"/>
                  <a:pt x="1102408" y="632388"/>
                </a:cubicBezTo>
                <a:cubicBezTo>
                  <a:pt x="1229171" y="581113"/>
                  <a:pt x="1422163" y="272753"/>
                  <a:pt x="1546789" y="0"/>
                </a:cubicBezTo>
              </a:path>
            </a:pathLst>
          </a:cu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36666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BD4 </a:t>
            </a:r>
            <a:r>
              <a:rPr lang="en-GB" dirty="0" err="1" smtClean="0"/>
              <a:t>Midplane</a:t>
            </a:r>
            <a:r>
              <a:rPr lang="en-GB" dirty="0" smtClean="0"/>
              <a:t> Field Error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December 5, 2017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537" y="1600200"/>
            <a:ext cx="7992926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6606126" y="1196752"/>
            <a:ext cx="253787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Only -15mm to +25mm</a:t>
            </a:r>
          </a:p>
          <a:p>
            <a:r>
              <a:rPr lang="en-GB" dirty="0" smtClean="0"/>
              <a:t>(BD beam range)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18545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BD4 Comments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 thought we were having trouble but perhaps even iteration 2 (Run 6) was passable?</a:t>
            </a:r>
          </a:p>
          <a:p>
            <a:pPr lvl="1"/>
            <a:r>
              <a:rPr lang="en-GB" dirty="0" smtClean="0"/>
              <a:t>Iteration 1 was dealing with large strength error</a:t>
            </a:r>
          </a:p>
          <a:p>
            <a:r>
              <a:rPr lang="en-GB" dirty="0" smtClean="0"/>
              <a:t>While going through history, found that over Thanksgiving between runs on BD3, the coil calibration angle changed from ~0.075rad to ~0.010rad</a:t>
            </a:r>
          </a:p>
          <a:p>
            <a:pPr lvl="1"/>
            <a:r>
              <a:rPr lang="en-GB" dirty="0" smtClean="0"/>
              <a:t>Another reason to do the E4E survey run on BD4 as it seems stable since then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December 5, 2017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6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933855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1501 / FG QF1 History</a:t>
            </a:r>
            <a:endParaRPr lang="en-GB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5191444"/>
              </p:ext>
            </p:extLst>
          </p:nvPr>
        </p:nvGraphicFramePr>
        <p:xfrm>
          <a:off x="457200" y="1600200"/>
          <a:ext cx="8219256" cy="2839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5018"/>
                <a:gridCol w="1683598"/>
                <a:gridCol w="1512168"/>
                <a:gridCol w="1368152"/>
                <a:gridCol w="922482"/>
                <a:gridCol w="1957838"/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Run #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Max</a:t>
                      </a:r>
                      <a:r>
                        <a:rPr lang="en-GB" baseline="0" dirty="0" smtClean="0"/>
                        <a:t> error on </a:t>
                      </a:r>
                      <a:r>
                        <a:rPr lang="en-GB" baseline="0" dirty="0" err="1" smtClean="0"/>
                        <a:t>midplane</a:t>
                      </a:r>
                      <a:r>
                        <a:rPr lang="en-GB" baseline="0" dirty="0" smtClean="0"/>
                        <a:t> (Gauss)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Quad strength</a:t>
                      </a:r>
                      <a:r>
                        <a:rPr lang="en-GB" baseline="0" dirty="0" smtClean="0"/>
                        <a:t> error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Multipole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sqrt</a:t>
                      </a:r>
                      <a:r>
                        <a:rPr lang="en-GB" baseline="0" dirty="0" smtClean="0"/>
                        <a:t>(</a:t>
                      </a:r>
                      <a:r>
                        <a:rPr lang="en-GB" baseline="0" dirty="0" err="1" smtClean="0"/>
                        <a:t>sumsq</a:t>
                      </a:r>
                      <a:r>
                        <a:rPr lang="en-GB" baseline="0" dirty="0" smtClean="0"/>
                        <a:t>) (units)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CBETA FOM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Notes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?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rgbClr val="FF0000"/>
                          </a:solidFill>
                        </a:rPr>
                        <a:t>Wrong</a:t>
                      </a:r>
                      <a:r>
                        <a:rPr lang="en-GB" baseline="0" dirty="0" smtClean="0">
                          <a:solidFill>
                            <a:srgbClr val="FF0000"/>
                          </a:solidFill>
                        </a:rPr>
                        <a:t> temperature</a:t>
                      </a:r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3.38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0.114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aseline="0" dirty="0" smtClean="0"/>
                        <a:t>Iteration 1 but at wrong temp. with 63mil shims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21.74</a:t>
                      </a:r>
                      <a:r>
                        <a:rPr lang="en-GB" dirty="0" smtClean="0">
                          <a:solidFill>
                            <a:schemeClr val="accent5"/>
                          </a:solidFill>
                        </a:rPr>
                        <a:t> </a:t>
                      </a:r>
                      <a:r>
                        <a:rPr lang="en-GB" dirty="0" smtClean="0">
                          <a:solidFill>
                            <a:schemeClr val="accent5"/>
                          </a:solidFill>
                          <a:sym typeface="Wingdings" panose="05000000000000000000" pitchFamily="2" charset="2"/>
                        </a:rPr>
                        <a:t> 12.85</a:t>
                      </a:r>
                      <a:endParaRPr lang="en-GB" dirty="0">
                        <a:solidFill>
                          <a:schemeClr val="accent5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+0.519%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62.66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2.043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Bare magnet </a:t>
                      </a:r>
                      <a:r>
                        <a:rPr lang="en-GB" dirty="0" err="1" smtClean="0"/>
                        <a:t>remeasured</a:t>
                      </a:r>
                      <a:r>
                        <a:rPr lang="en-GB" dirty="0" smtClean="0"/>
                        <a:t> at 85F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3.44</a:t>
                      </a:r>
                      <a:r>
                        <a:rPr lang="en-GB" dirty="0" smtClean="0">
                          <a:solidFill>
                            <a:schemeClr val="accent5"/>
                          </a:solidFill>
                        </a:rPr>
                        <a:t> </a:t>
                      </a:r>
                      <a:r>
                        <a:rPr lang="en-GB" dirty="0" smtClean="0">
                          <a:solidFill>
                            <a:schemeClr val="accent5"/>
                          </a:solidFill>
                          <a:sym typeface="Wingdings" panose="05000000000000000000" pitchFamily="2" charset="2"/>
                        </a:rPr>
                        <a:t> 1.81</a:t>
                      </a:r>
                      <a:endParaRPr lang="en-GB" dirty="0" smtClean="0">
                        <a:solidFill>
                          <a:schemeClr val="accent5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+0.048%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6.62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0.168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Wire iteration 1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December 5, 2017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7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834417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QF1 Comments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Removed the old 63mil shims</a:t>
            </a:r>
          </a:p>
          <a:p>
            <a:pPr lvl="1"/>
            <a:r>
              <a:rPr lang="en-GB" dirty="0" smtClean="0"/>
              <a:t>Wrong wire size and falling out</a:t>
            </a:r>
          </a:p>
          <a:p>
            <a:r>
              <a:rPr lang="en-GB" dirty="0" smtClean="0"/>
              <a:t>Iteration 1 is big improvement, not quite at 1 Gauss level by new method </a:t>
            </a:r>
            <a:r>
              <a:rPr lang="en-GB" dirty="0" smtClean="0"/>
              <a:t>yet</a:t>
            </a:r>
          </a:p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December 5, 2017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8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753596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Harmonics BD4, QF1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December 5, 2017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9</a:t>
            </a:fld>
            <a:endParaRPr lang="en-GB" altLang="en-US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84556158"/>
              </p:ext>
            </p:extLst>
          </p:nvPr>
        </p:nvGraphicFramePr>
        <p:xfrm>
          <a:off x="2987824" y="1600203"/>
          <a:ext cx="1019936" cy="4525956"/>
        </p:xfrm>
        <a:graphic>
          <a:graphicData uri="http://schemas.openxmlformats.org/drawingml/2006/table">
            <a:tbl>
              <a:tblPr/>
              <a:tblGrid>
                <a:gridCol w="509968"/>
                <a:gridCol w="509968"/>
              </a:tblGrid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1.360612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-11050.9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6.64E-13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10000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9.70E-15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-1.127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-7.63624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-2.39637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-6.82503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0.359779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3.90476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1.761732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-1.88512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-0.1728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0.337291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-0.62196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0.349857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-0.1618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0.124287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0.04354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0.045593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-0.14602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-0.26831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-0.22012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-0.29377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0.165124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-0.00127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0.046115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0.072098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0.088711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-0.02312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0.055706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-0.03886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0.030746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0.0606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0.027049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0.099092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0.10783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-0.02541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0.057361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-0.08214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7098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Displaced magnet by DX (m)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-0.00069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DY (m)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-0.0014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7098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Rotated A/C by (rad)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0.011035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(deg)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0.632261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290956"/>
              </p:ext>
            </p:extLst>
          </p:nvPr>
        </p:nvGraphicFramePr>
        <p:xfrm>
          <a:off x="5136240" y="1628800"/>
          <a:ext cx="1019936" cy="4525956"/>
        </p:xfrm>
        <a:graphic>
          <a:graphicData uri="http://schemas.openxmlformats.org/drawingml/2006/table">
            <a:tbl>
              <a:tblPr/>
              <a:tblGrid>
                <a:gridCol w="509968"/>
                <a:gridCol w="509968"/>
              </a:tblGrid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-1.53854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-5.70E-61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-6.37E-61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10000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1.22E-12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-5.57456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-2.87231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1.001928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0.384225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-1.09271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0.031152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0.54862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0.680538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-0.15007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-0.72066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-0.40661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-0.3567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0.341819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0.28695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-0.38685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0.08611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0.277603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0.132149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-0.07543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-0.08855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0.125711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0.05831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-0.09969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-0.07516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0.100032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0.114031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-0.06289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-0.1353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-0.0961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0.02307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-0.00076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-0.03197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0.023362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0.074221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0.058155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-0.00737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7098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Displaced magnet by DX (m)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0.000257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DY (m)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-0.00142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7098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Rotated A/C by (rad)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0.007622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(deg)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0.436706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243818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55169</TotalTime>
  <Words>939</Words>
  <Application>Microsoft Office PowerPoint</Application>
  <PresentationFormat>On-screen Show (4:3)</PresentationFormat>
  <Paragraphs>322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Office Theme</vt:lpstr>
      <vt:lpstr>1_Office Theme</vt:lpstr>
      <vt:lpstr>CBETA Magnets 1304, 1501</vt:lpstr>
      <vt:lpstr>Last Week</vt:lpstr>
      <vt:lpstr>1304 / FG BD4 History</vt:lpstr>
      <vt:lpstr>What are the Blue Numbers?</vt:lpstr>
      <vt:lpstr>BD4 Midplane Field Error</vt:lpstr>
      <vt:lpstr>BD4 Comments</vt:lpstr>
      <vt:lpstr>1501 / FG QF1 History</vt:lpstr>
      <vt:lpstr>QF1 Comments</vt:lpstr>
      <vt:lpstr>Harmonics BD4, QF1</vt:lpstr>
      <vt:lpstr>All FG Magnets Status</vt:lpstr>
      <vt:lpstr>Next Week</vt:lpstr>
    </vt:vector>
  </TitlesOfParts>
  <Company>STFC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Magnet?</dc:title>
  <dc:creator>Stephen Brooks</dc:creator>
  <cp:lastModifiedBy>Stephen Brooks</cp:lastModifiedBy>
  <cp:revision>1172</cp:revision>
  <dcterms:created xsi:type="dcterms:W3CDTF">2012-11-14T19:21:06Z</dcterms:created>
  <dcterms:modified xsi:type="dcterms:W3CDTF">2017-12-05T14:50:58Z</dcterms:modified>
</cp:coreProperties>
</file>