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6"/>
  </p:notesMasterIdLst>
  <p:handoutMasterIdLst>
    <p:handoutMasterId r:id="rId17"/>
  </p:handoutMasterIdLst>
  <p:sldIdLst>
    <p:sldId id="636" r:id="rId3"/>
    <p:sldId id="658" r:id="rId4"/>
    <p:sldId id="655" r:id="rId5"/>
    <p:sldId id="644" r:id="rId6"/>
    <p:sldId id="649" r:id="rId7"/>
    <p:sldId id="665" r:id="rId8"/>
    <p:sldId id="642" r:id="rId9"/>
    <p:sldId id="661" r:id="rId10"/>
    <p:sldId id="663" r:id="rId11"/>
    <p:sldId id="662" r:id="rId12"/>
    <p:sldId id="659" r:id="rId13"/>
    <p:sldId id="660" r:id="rId14"/>
    <p:sldId id="651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DAEFC3"/>
    <a:srgbClr val="C4E59F"/>
    <a:srgbClr val="CCECFF"/>
    <a:srgbClr val="9900FF"/>
    <a:srgbClr val="C000C0"/>
    <a:srgbClr val="0000FF"/>
    <a:srgbClr val="FFFFFF"/>
    <a:srgbClr val="66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>
        <p:scale>
          <a:sx n="96" d="100"/>
          <a:sy n="96" d="100"/>
        </p:scale>
        <p:origin x="-211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2017-Dec-18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18/12/2017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19,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19,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19,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December 19,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CBETA Magnet 1504 and Survey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First girder QF4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BDH almost done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647" y="1600200"/>
            <a:ext cx="6034617" cy="45259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8" name="TextBox 7"/>
          <p:cNvSpPr txBox="1"/>
          <p:nvPr/>
        </p:nvSpPr>
        <p:spPr>
          <a:xfrm>
            <a:off x="7092280" y="1700808"/>
            <a:ext cx="15121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Thanks to George for putting this together on </a:t>
            </a:r>
            <a:r>
              <a:rPr lang="en-GB" dirty="0" smtClean="0"/>
              <a:t>Saturday</a:t>
            </a:r>
          </a:p>
          <a:p>
            <a:endParaRPr lang="en-GB" dirty="0"/>
          </a:p>
          <a:p>
            <a:r>
              <a:rPr lang="en-GB" dirty="0" smtClean="0"/>
              <a:t>Pinned on Monday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740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Raw Survey Data Files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940152" y="1700808"/>
            <a:ext cx="26642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Have these for all magnets now, double for the four E4E runs (QF1,4, BD1,4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dirty="0" smtClean="0"/>
              <a:t>Fairly minimal: just the magnet and baseplate fiducials, the coil axis and magnet </a:t>
            </a:r>
            <a:r>
              <a:rPr lang="en-GB" dirty="0" err="1" smtClean="0"/>
              <a:t>endplanes</a:t>
            </a:r>
            <a:r>
              <a:rPr lang="en-GB" dirty="0" smtClean="0"/>
              <a:t>.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45" y="1600200"/>
            <a:ext cx="606578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5782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PM_CoilRoll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47" y="1628800"/>
            <a:ext cx="7161905" cy="1777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617263"/>
            <a:ext cx="7200800" cy="1827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779912" y="1700808"/>
            <a:ext cx="4272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sym typeface="Wingdings" panose="05000000000000000000" pitchFamily="2" charset="2"/>
              </a:rPr>
              <a:t> </a:t>
            </a:r>
            <a:r>
              <a:rPr lang="en-GB" dirty="0" smtClean="0">
                <a:solidFill>
                  <a:schemeClr val="bg1"/>
                </a:solidFill>
              </a:rPr>
              <a:t>Currently filling in this data structure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702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Tue</a:t>
            </a:r>
            <a:r>
              <a:rPr lang="en-GB" dirty="0" smtClean="0"/>
              <a:t>: BDH measurement</a:t>
            </a:r>
            <a:endParaRPr lang="en-GB" dirty="0" smtClean="0"/>
          </a:p>
          <a:p>
            <a:r>
              <a:rPr lang="en-GB" dirty="0" smtClean="0"/>
              <a:t>Wed: </a:t>
            </a:r>
            <a:r>
              <a:rPr lang="en-GB" dirty="0" smtClean="0"/>
              <a:t>BDH tuning</a:t>
            </a:r>
            <a:endParaRPr lang="en-GB" dirty="0" smtClean="0"/>
          </a:p>
          <a:p>
            <a:r>
              <a:rPr lang="en-GB" dirty="0" smtClean="0"/>
              <a:t>Thu, Fri, Mon: Back to finishing BD1, BD2</a:t>
            </a:r>
          </a:p>
          <a:p>
            <a:pPr lvl="1"/>
            <a:r>
              <a:rPr lang="en-GB" dirty="0" smtClean="0"/>
              <a:t>And then we’ll be done for magnet fields</a:t>
            </a:r>
          </a:p>
          <a:p>
            <a:pPr lvl="1"/>
            <a:r>
              <a:rPr lang="en-GB" dirty="0" smtClean="0"/>
              <a:t>I’ll continue to develop survey software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3126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Tue: one iteration on QF4, was OK, surveyed plus E4E survey</a:t>
            </a:r>
            <a:endParaRPr lang="en-GB" dirty="0"/>
          </a:p>
          <a:p>
            <a:r>
              <a:rPr lang="en-GB" dirty="0" smtClean="0"/>
              <a:t>Wed: George unmount QF4</a:t>
            </a:r>
          </a:p>
          <a:p>
            <a:r>
              <a:rPr lang="en-GB" dirty="0" smtClean="0"/>
              <a:t>Thu: (Weds and today John C. out sick)</a:t>
            </a:r>
          </a:p>
          <a:p>
            <a:r>
              <a:rPr lang="en-GB" dirty="0" smtClean="0"/>
              <a:t>Fri: </a:t>
            </a:r>
            <a:r>
              <a:rPr lang="en-GB" dirty="0"/>
              <a:t>Earth’s magnetic </a:t>
            </a:r>
            <a:r>
              <a:rPr lang="en-GB" dirty="0" smtClean="0"/>
              <a:t>field &amp; amplifier </a:t>
            </a:r>
            <a:r>
              <a:rPr lang="en-GB" dirty="0" smtClean="0"/>
              <a:t>test</a:t>
            </a:r>
          </a:p>
          <a:p>
            <a:pPr lvl="1"/>
            <a:r>
              <a:rPr lang="en-GB" dirty="0" smtClean="0"/>
              <a:t>Sat: BDH assembled</a:t>
            </a:r>
            <a:endParaRPr lang="en-GB" dirty="0" smtClean="0"/>
          </a:p>
          <a:p>
            <a:r>
              <a:rPr lang="en-GB" dirty="0" smtClean="0"/>
              <a:t>Mon: BD1 iteration with 105mil </a:t>
            </a:r>
            <a:r>
              <a:rPr lang="en-GB" dirty="0" smtClean="0"/>
              <a:t>wire</a:t>
            </a:r>
          </a:p>
          <a:p>
            <a:pPr lvl="1"/>
            <a:r>
              <a:rPr lang="en-GB" dirty="0" smtClean="0"/>
              <a:t>Drilled pins into BDH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037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1504 / FG QF4 History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332174"/>
              </p:ext>
            </p:extLst>
          </p:nvPr>
        </p:nvGraphicFramePr>
        <p:xfrm>
          <a:off x="457200" y="1600200"/>
          <a:ext cx="8219256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018"/>
                <a:gridCol w="1683598"/>
                <a:gridCol w="1512168"/>
                <a:gridCol w="1368152"/>
                <a:gridCol w="922482"/>
                <a:gridCol w="195783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*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</a:t>
                      </a:r>
                      <a:r>
                        <a:rPr lang="en-GB" baseline="0" dirty="0" smtClean="0">
                          <a:solidFill>
                            <a:srgbClr val="FF0000"/>
                          </a:solidFill>
                        </a:rPr>
                        <a:t> temperature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21.25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Iteration 1 but at wrong temp. and reassembled badly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-0.170%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28.49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1.123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Bare magnet </a:t>
                      </a:r>
                      <a:r>
                        <a:rPr lang="en-GB" dirty="0" err="1" smtClean="0"/>
                        <a:t>remeasured</a:t>
                      </a:r>
                      <a:r>
                        <a:rPr lang="en-GB" baseline="0" dirty="0" smtClean="0"/>
                        <a:t> at 85F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+0.068%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6.48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Wire iteration 1, surveyed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+0.076%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0.204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E4E survey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611560" y="5877272"/>
            <a:ext cx="396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 New definition with retuned position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3946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QF4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Did quite well in a single iteration</a:t>
            </a:r>
          </a:p>
          <a:p>
            <a:pPr lvl="1"/>
            <a:r>
              <a:rPr lang="en-GB" dirty="0" smtClean="0"/>
              <a:t>Didn’t quite get to 1 Gauss error, but close</a:t>
            </a:r>
          </a:p>
          <a:p>
            <a:pPr lvl="1"/>
            <a:r>
              <a:rPr lang="en-GB" dirty="0" smtClean="0"/>
              <a:t>One of our best bare magnets too</a:t>
            </a:r>
          </a:p>
          <a:p>
            <a:r>
              <a:rPr lang="en-GB" dirty="0" smtClean="0"/>
              <a:t>Finished off with an E4E to check coil roll angle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93385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Harmonics QF4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062032" y="1600203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-1.53884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-1.31E-61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-2.46E-61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1.24E-12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-1.86477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2.610895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-3.18878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-1.90281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3.02891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-1.348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0.195031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0.410219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-1.09532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0.305111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1.196406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-1.16666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0.757533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0.79611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-0.96574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-0.02911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0.019095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-0.43973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0.38387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0.175195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-0.16887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0.143262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-0.12216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-0.17685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0.133611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0.004752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-0.02808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0.070035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-0.05599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-0.08572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0.145224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0.058035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0.004062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-0.00866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-0.04747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0.006167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-0.00041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-0.00142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0.008458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0.484594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381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1301 </a:t>
            </a:r>
            <a:r>
              <a:rPr lang="en-GB" dirty="0" smtClean="0"/>
              <a:t>/ FG </a:t>
            </a:r>
            <a:r>
              <a:rPr lang="en-GB" dirty="0" smtClean="0"/>
              <a:t>BD1 History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291121"/>
              </p:ext>
            </p:extLst>
          </p:nvPr>
        </p:nvGraphicFramePr>
        <p:xfrm>
          <a:off x="457200" y="1247616"/>
          <a:ext cx="8219256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018"/>
                <a:gridCol w="1683598"/>
                <a:gridCol w="1512168"/>
                <a:gridCol w="1368152"/>
                <a:gridCol w="922482"/>
                <a:gridCol w="195783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* (</a:t>
                      </a:r>
                      <a:r>
                        <a:rPr lang="en-GB" baseline="0" dirty="0" smtClean="0"/>
                        <a:t>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+3.436%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175.68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5.131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Very large panel</a:t>
                      </a:r>
                      <a:r>
                        <a:rPr lang="en-GB" baseline="0" dirty="0" smtClean="0"/>
                        <a:t> gap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26.64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-0.334%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105.15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3.441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Rebuilt for alignment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+0.060%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23.79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0.780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Wire tuning iteration </a:t>
                      </a:r>
                      <a:r>
                        <a:rPr lang="en-GB" baseline="0" dirty="0" smtClean="0"/>
                        <a:t>1 (80mil)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+0.058%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Redone</a:t>
                      </a:r>
                      <a:r>
                        <a:rPr lang="en-GB" baseline="0" dirty="0" smtClean="0"/>
                        <a:t> on Friday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4.23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23.43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End-for-end</a:t>
                      </a:r>
                      <a:r>
                        <a:rPr lang="en-GB" baseline="0" dirty="0" smtClean="0"/>
                        <a:t> rotated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3.64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-0.267%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20.54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105mil</a:t>
                      </a:r>
                      <a:r>
                        <a:rPr lang="en-GB" baseline="0" dirty="0" smtClean="0"/>
                        <a:t> iteration based on run 20, possible error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611560" y="6011996"/>
            <a:ext cx="396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 New definition with retuned position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025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All FG Magnets Status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676261"/>
              </p:ext>
            </p:extLst>
          </p:nvPr>
        </p:nvGraphicFramePr>
        <p:xfrm>
          <a:off x="457200" y="1564104"/>
          <a:ext cx="8229599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/>
                <a:gridCol w="1584176"/>
                <a:gridCol w="1368152"/>
                <a:gridCol w="1368152"/>
                <a:gridCol w="864096"/>
                <a:gridCol w="1296144"/>
                <a:gridCol w="730423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Magnet name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* (Gauss)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BD1 (</a:t>
                      </a:r>
                      <a:r>
                        <a:rPr lang="en-GB" dirty="0" err="1" smtClean="0"/>
                        <a:t>rb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4.07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+0.058%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2.63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-0.196%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19.28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105mil</a:t>
                      </a:r>
                      <a:r>
                        <a:rPr lang="en-GB" baseline="0" dirty="0" smtClean="0"/>
                        <a:t> wire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BD3</a:t>
                      </a:r>
                      <a:r>
                        <a:rPr lang="en-GB" baseline="0" dirty="0" smtClean="0"/>
                        <a:t> (</a:t>
                      </a:r>
                      <a:r>
                        <a:rPr lang="en-GB" baseline="0" dirty="0" err="1" smtClean="0"/>
                        <a:t>rb</a:t>
                      </a:r>
                      <a:r>
                        <a:rPr lang="en-GB" baseline="0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0.98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+0.030%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1.03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11.62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0.167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1.82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-0.036%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-0.047%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7.22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34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QF3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-0.006%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QF4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+0.068%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6.48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New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467544" y="5734997"/>
            <a:ext cx="47628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* New definition with retuned </a:t>
            </a:r>
            <a:r>
              <a:rPr lang="en-GB" dirty="0" smtClean="0"/>
              <a:t>position</a:t>
            </a:r>
          </a:p>
          <a:p>
            <a:r>
              <a:rPr lang="en-GB" dirty="0" smtClean="0"/>
              <a:t>(</a:t>
            </a:r>
            <a:r>
              <a:rPr lang="en-GB" dirty="0" err="1" smtClean="0"/>
              <a:t>rb</a:t>
            </a:r>
            <a:r>
              <a:rPr lang="en-GB" dirty="0" smtClean="0"/>
              <a:t>) = rebuilt, (</a:t>
            </a:r>
            <a:r>
              <a:rPr lang="en-GB" dirty="0" err="1" smtClean="0"/>
              <a:t>ra</a:t>
            </a:r>
            <a:r>
              <a:rPr lang="en-GB" dirty="0" smtClean="0"/>
              <a:t>) = reassembled from halves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015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Earth’s Field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931" y="1600200"/>
            <a:ext cx="684413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580113" y="1700808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Nominal length is 1m so harmonic values that follow are just in Tesla, Tesla/m etc.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0129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Earth’s Field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062032" y="1600203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-5.84E-05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-1.37E-12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-236.242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79.30331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10.62145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22.1937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-1.74972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5.823054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-1.58629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0.106668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5.185104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3.909303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0.684718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0.384219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-0.52332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-1.20218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-0.38583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0.588972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0.196431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-1.66913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-0.68447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-0.42182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0.443626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-1.16287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0.817974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-1.71284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0.569647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0.820994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1.055952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-0.33229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-0.29859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1.958616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-1.15328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-1.70581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0.111302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-2.13486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2.093805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-0.82845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-0.82551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-0.78096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-0.44327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-25.3977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19,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580113" y="1700808"/>
            <a:ext cx="33123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0.584 Gauss field pointing at 25.4 degrees from vertically downward</a:t>
            </a:r>
          </a:p>
          <a:p>
            <a:endParaRPr lang="en-GB" dirty="0"/>
          </a:p>
          <a:p>
            <a:r>
              <a:rPr lang="en-GB" dirty="0" smtClean="0"/>
              <a:t>Coil gets 0.584 </a:t>
            </a:r>
            <a:r>
              <a:rPr lang="en-GB" dirty="0" err="1" smtClean="0"/>
              <a:t>Gauss.m</a:t>
            </a:r>
            <a:endParaRPr lang="en-GB" dirty="0"/>
          </a:p>
          <a:p>
            <a:r>
              <a:rPr lang="en-GB" dirty="0" smtClean="0"/>
              <a:t>Our integrated gradients are ~1.35 T for BD for example (NB: short magnets!)</a:t>
            </a:r>
          </a:p>
          <a:p>
            <a:endParaRPr lang="en-GB" dirty="0"/>
          </a:p>
          <a:p>
            <a:r>
              <a:rPr lang="en-GB" dirty="0" smtClean="0"/>
              <a:t>Corresponds to displacement of 0.584e-4/1.35 = 43 microns</a:t>
            </a:r>
          </a:p>
          <a:p>
            <a:endParaRPr lang="en-GB" dirty="0"/>
          </a:p>
          <a:p>
            <a:r>
              <a:rPr lang="en-GB" dirty="0" smtClean="0"/>
              <a:t>Of course we don’t know what the Earth’s field is in the L0E hall but at least we can subtract it here.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1765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57023</TotalTime>
  <Words>934</Words>
  <Application>Microsoft Office PowerPoint</Application>
  <PresentationFormat>On-screen Show (4:3)</PresentationFormat>
  <Paragraphs>324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1_Office Theme</vt:lpstr>
      <vt:lpstr>CBETA Magnet 1504 and Survey</vt:lpstr>
      <vt:lpstr>Last Week</vt:lpstr>
      <vt:lpstr>1504 / FG QF4 History</vt:lpstr>
      <vt:lpstr>QF4 Comments</vt:lpstr>
      <vt:lpstr>Harmonics QF4</vt:lpstr>
      <vt:lpstr>1301 / FG BD1 History</vt:lpstr>
      <vt:lpstr>All FG Magnets Status</vt:lpstr>
      <vt:lpstr>Earth’s Field</vt:lpstr>
      <vt:lpstr>Earth’s Field</vt:lpstr>
      <vt:lpstr>BDH almost done</vt:lpstr>
      <vt:lpstr>Raw Survey Data Files</vt:lpstr>
      <vt:lpstr>PM_CoilRoll</vt:lpstr>
      <vt:lpstr>Next Week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Stephen Brooks</cp:lastModifiedBy>
  <cp:revision>1220</cp:revision>
  <dcterms:created xsi:type="dcterms:W3CDTF">2012-11-14T19:21:06Z</dcterms:created>
  <dcterms:modified xsi:type="dcterms:W3CDTF">2017-12-18T21:35:05Z</dcterms:modified>
</cp:coreProperties>
</file>