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16"/>
  </p:notesMasterIdLst>
  <p:handoutMasterIdLst>
    <p:handoutMasterId r:id="rId17"/>
  </p:handoutMasterIdLst>
  <p:sldIdLst>
    <p:sldId id="636" r:id="rId3"/>
    <p:sldId id="651" r:id="rId4"/>
    <p:sldId id="652" r:id="rId5"/>
    <p:sldId id="653" r:id="rId6"/>
    <p:sldId id="644" r:id="rId7"/>
    <p:sldId id="645" r:id="rId8"/>
    <p:sldId id="646" r:id="rId9"/>
    <p:sldId id="647" r:id="rId10"/>
    <p:sldId id="655" r:id="rId11"/>
    <p:sldId id="648" r:id="rId12"/>
    <p:sldId id="642" r:id="rId13"/>
    <p:sldId id="656" r:id="rId14"/>
    <p:sldId id="657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D0D8E8"/>
    <a:srgbClr val="DAEFC3"/>
    <a:srgbClr val="E9EDF4"/>
    <a:srgbClr val="9BBB59"/>
    <a:srgbClr val="C4E59F"/>
    <a:srgbClr val="CCECFF"/>
    <a:srgbClr val="9900FF"/>
    <a:srgbClr val="C000C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7" autoAdjust="0"/>
    <p:restoredTop sz="94433" autoAdjust="0"/>
  </p:normalViewPr>
  <p:slideViewPr>
    <p:cSldViewPr>
      <p:cViewPr varScale="1">
        <p:scale>
          <a:sx n="70" d="100"/>
          <a:sy n="70" d="100"/>
        </p:scale>
        <p:origin x="62" y="33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11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301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8CE96F-9641-4202-B9F0-B2E2AD14F4BD}" type="datetimeFigureOut">
              <a:rPr lang="en-US"/>
              <a:pPr>
                <a:defRPr/>
              </a:pPr>
              <a:t>2018-Oct-01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2F2E411-6695-4ACB-AE03-92CB8347E1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437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3A463C-B3F1-4D95-AAE7-A01F53C12740}" type="datetimeFigureOut">
              <a:rPr lang="en-GB"/>
              <a:pPr>
                <a:defRPr/>
              </a:pPr>
              <a:t>01/10/2018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967DA4B-B3FA-4324-8CF5-89A932D868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0071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67DA4B-B3FA-4324-8CF5-89A932D8686A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0153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67DA4B-B3FA-4324-8CF5-89A932D8686A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4111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67DA4B-B3FA-4324-8CF5-89A932D8686A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4684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67DA4B-B3FA-4324-8CF5-89A932D8686A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5566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2,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Stephen Brooks, CBETA HMAC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AA19B-55B7-43F6-A431-B5698B9D34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901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2,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Stephen Brooks, CBETA HMAC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9DEF3-38EA-44F2-924B-3AA3B76DF1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165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2, 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Stephen Brooks, CBETA HMAC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6EC0D4-8825-4044-B0BB-F1A0F464E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20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86200" y="0"/>
            <a:ext cx="5257800" cy="1066800"/>
          </a:xfrm>
          <a:prstGeom prst="rect">
            <a:avLst/>
          </a:prstGeom>
          <a:noFill/>
          <a:effectLst/>
          <a:scene3d>
            <a:camera prst="orthographicFron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dk1">
                <a:satMod val="300000"/>
              </a:schemeClr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none"/>
        </p:style>
        <p:txBody>
          <a:bodyPr anchor="t">
            <a:normAutofit/>
          </a:bodyPr>
          <a:lstStyle>
            <a:lvl1pPr algn="r">
              <a:defRPr sz="3200">
                <a:ln>
                  <a:noFill/>
                </a:ln>
                <a:solidFill>
                  <a:srgbClr val="FFFFC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077200" y="6492875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99FF9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CC"/>
                </a:solidFill>
                <a:latin typeface="+mj-lt"/>
              </a:rPr>
              <a:t> Page </a:t>
            </a:r>
            <a:fld id="{77AA60D7-E052-4FF8-8EB3-82792E6B1490}" type="slidenum">
              <a:rPr lang="en-US" smtClean="0">
                <a:solidFill>
                  <a:srgbClr val="FFFFCC"/>
                </a:solidFill>
                <a:latin typeface="+mj-lt"/>
              </a:rPr>
              <a:pPr/>
              <a:t>‹#›</a:t>
            </a:fld>
            <a:endParaRPr lang="en-US" dirty="0">
              <a:solidFill>
                <a:srgbClr val="FFFF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9880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2,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Stephen Brooks, CBETA HMAC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EC404-890E-41D9-B785-78F74B1E75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2317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08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DC64"/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2,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Stephen Brooks, CBETA HMAC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E1426-49D9-4400-AE85-1D8D350657F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138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7596188" y="0"/>
            <a:ext cx="1547812" cy="685800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47813" cy="685800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October 2,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Stephen Brooks, CBETA HMAC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D7176B4-3FF4-42B2-A64D-8907BC728C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2" r:id="rId3"/>
    <p:sldLayoutId id="2147483663" r:id="rId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4400" kern="1200" dirty="0">
          <a:solidFill>
            <a:srgbClr val="7030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800" kern="1200" dirty="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400" kern="1200" dirty="0">
          <a:solidFill>
            <a:srgbClr val="00B05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000" kern="1200" dirty="0">
          <a:solidFill>
            <a:srgbClr val="E46C0A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GB" sz="2000" kern="1200" dirty="0">
          <a:solidFill>
            <a:srgbClr val="C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7596188" y="0"/>
            <a:ext cx="1547812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47813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October 2,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Stephen Brooks, CBETA HMAC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 Light" pitchFamily="34" charset="0"/>
              </a:defRPr>
            </a:lvl1pPr>
          </a:lstStyle>
          <a:p>
            <a:pPr>
              <a:defRPr/>
            </a:pPr>
            <a:fld id="{6FD7CC7B-9D0C-4FC1-993A-D4FA53C1AD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4400" kern="1200" dirty="0">
          <a:solidFill>
            <a:srgbClr val="A080C0"/>
          </a:solidFill>
          <a:latin typeface="Calibri Light" panose="020F03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800" kern="1200" dirty="0">
          <a:solidFill>
            <a:srgbClr val="00B0F0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400" kern="1200" dirty="0">
          <a:solidFill>
            <a:srgbClr val="00DC64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000" kern="1200" dirty="0">
          <a:solidFill>
            <a:srgbClr val="E46C0A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GB" sz="2000" kern="1200" dirty="0">
          <a:solidFill>
            <a:srgbClr val="C00000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CBETA Production Magnets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/>
              <a:t>QD 2427*</a:t>
            </a:r>
          </a:p>
          <a:p>
            <a:r>
              <a:rPr lang="en-GB"/>
              <a:t>QF 2570, 2572*, 2579-2585</a:t>
            </a:r>
          </a:p>
          <a:p>
            <a:r>
              <a:rPr lang="en-GB"/>
              <a:t>QFH 2751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2,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CBETA HMAC Meeting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AA19B-55B7-43F6-A431-B5698B9D349F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B23C59-2E97-4995-BCBD-4A2FBA884166}"/>
              </a:ext>
            </a:extLst>
          </p:cNvPr>
          <p:cNvSpPr txBox="1"/>
          <p:nvPr/>
        </p:nvSpPr>
        <p:spPr>
          <a:xfrm>
            <a:off x="755576" y="5808582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898989"/>
                </a:solidFill>
              </a:rPr>
              <a:t>* Remade from halves</a:t>
            </a:r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633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Tuned Magnets Criteria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6638312"/>
              </p:ext>
            </p:extLst>
          </p:nvPr>
        </p:nvGraphicFramePr>
        <p:xfrm>
          <a:off x="1828800" y="1556792"/>
          <a:ext cx="54864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Midplane error (G)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Units FOM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CBETA FOM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Quad error at x=0 (rel.)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≤ 1.5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≤ 10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≤ 0.375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≤ 0.05% (Q)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2,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CBETA HMAC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524328-4E72-447F-BB26-CC144459DF08}"/>
              </a:ext>
            </a:extLst>
          </p:cNvPr>
          <p:cNvSpPr txBox="1">
            <a:spLocks/>
          </p:cNvSpPr>
          <p:nvPr/>
        </p:nvSpPr>
        <p:spPr bwMode="auto">
          <a:xfrm>
            <a:off x="457200" y="2706866"/>
            <a:ext cx="8229600" cy="341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n-US"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en-GB"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For full data see spreadsheets “initialmagnets” “finalmagnets”</a:t>
            </a:r>
          </a:p>
          <a:p>
            <a:r>
              <a:rPr lang="en-GB"/>
              <a:t>Midplane error generally hardest to achieve</a:t>
            </a:r>
          </a:p>
          <a:p>
            <a:pPr lvl="1"/>
            <a:r>
              <a:rPr lang="en-GB"/>
              <a:t>May go in and out of spec slightly (~0.5G) due to chiller cycle</a:t>
            </a:r>
          </a:p>
          <a:p>
            <a:r>
              <a:rPr lang="en-GB"/>
              <a:t>Achieving all the above triggers “quick accept”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89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Slightly reduced coil rate last 2 weeks</a:t>
            </a:r>
          </a:p>
          <a:p>
            <a:pPr lvl="1"/>
            <a:r>
              <a:rPr lang="en-GB"/>
              <a:t>Slower period waiting for BD crate to arrive</a:t>
            </a:r>
          </a:p>
          <a:p>
            <a:pPr lvl="1"/>
            <a:r>
              <a:rPr lang="en-GB"/>
              <a:t>Coil #76 electronics problem last week Weds-Fri</a:t>
            </a:r>
          </a:p>
          <a:p>
            <a:r>
              <a:rPr lang="en-GB"/>
              <a:t>QFH magnet is made (counted as QF in stats)</a:t>
            </a:r>
          </a:p>
          <a:p>
            <a:r>
              <a:rPr lang="en-GB"/>
              <a:t>Two magnets made &amp; tuned from good halves</a:t>
            </a:r>
          </a:p>
          <a:p>
            <a:pPr lvl="1"/>
            <a:r>
              <a:rPr lang="en-GB"/>
              <a:t>QF 2572 from 2572 and 2509’s good half</a:t>
            </a:r>
          </a:p>
          <a:p>
            <a:pPr lvl="1"/>
            <a:r>
              <a:rPr lang="en-GB"/>
              <a:t>QD 2427 from 2427 good half + new half</a:t>
            </a:r>
          </a:p>
          <a:p>
            <a:r>
              <a:rPr lang="en-GB"/>
              <a:t>QF 2523, BD 2310 glue failures, repaired OK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2,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CBETA HMAC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5714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D2078-4022-4C7F-A5A7-CF657468A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Rotating Coil Failed Circuit Board</a:t>
            </a:r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57DBA06-1373-44BD-A883-F6E5C405E2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88" y="1417636"/>
            <a:ext cx="8748300" cy="491416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4B353-61E3-4FDB-8F61-4A0230D48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2, 2018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22B94-13E3-46E8-ABE3-2934794DE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CBETA HMAC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BFF37-AADA-4F1A-8A99-9475F6699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4547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211D6-98D2-4389-9AE1-26F5C4938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Girders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0422A-08A6-4605-8526-F23433674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We are mostly going to be making FA and FB arc girders, when tuned BD magnets are ready</a:t>
            </a:r>
          </a:p>
          <a:p>
            <a:r>
              <a:rPr lang="en-GB"/>
              <a:t>Might make one transition girder using existing two each of BDT1, BDT2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C0A4A-854A-4C22-8FEC-8FD057B0E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2, 2018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53242-F621-4527-A676-65D057D75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CBETA HMAC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A8B57-D369-4FAE-8B98-A7E0C381F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B1013E-9503-41F4-899C-2D96518AA1A6}"/>
              </a:ext>
            </a:extLst>
          </p:cNvPr>
          <p:cNvSpPr txBox="1"/>
          <p:nvPr/>
        </p:nvSpPr>
        <p:spPr>
          <a:xfrm>
            <a:off x="467544" y="4293096"/>
            <a:ext cx="14800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5"/>
                </a:solidFill>
              </a:rPr>
              <a:t>FA GD1 old</a:t>
            </a:r>
          </a:p>
          <a:p>
            <a:r>
              <a:rPr lang="en-GB"/>
              <a:t>FA GD1 new</a:t>
            </a:r>
          </a:p>
          <a:p>
            <a:r>
              <a:rPr lang="en-GB">
                <a:solidFill>
                  <a:schemeClr val="accent5"/>
                </a:solidFill>
              </a:rPr>
              <a:t>FA GD2</a:t>
            </a:r>
          </a:p>
          <a:p>
            <a:r>
              <a:rPr lang="en-GB">
                <a:solidFill>
                  <a:schemeClr val="accent6"/>
                </a:solidFill>
              </a:rPr>
              <a:t>FA GD3</a:t>
            </a:r>
          </a:p>
          <a:p>
            <a:r>
              <a:rPr lang="en-GB">
                <a:solidFill>
                  <a:schemeClr val="accent6"/>
                </a:solidFill>
              </a:rPr>
              <a:t>FA GD4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3676D7-4769-4D43-915A-BADD51967B8F}"/>
              </a:ext>
            </a:extLst>
          </p:cNvPr>
          <p:cNvSpPr txBox="1"/>
          <p:nvPr/>
        </p:nvSpPr>
        <p:spPr>
          <a:xfrm>
            <a:off x="1979712" y="4293096"/>
            <a:ext cx="10182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FB GD1</a:t>
            </a:r>
          </a:p>
          <a:p>
            <a:r>
              <a:rPr lang="en-GB">
                <a:solidFill>
                  <a:schemeClr val="accent3"/>
                </a:solidFill>
              </a:rPr>
              <a:t>FB GD2</a:t>
            </a:r>
          </a:p>
          <a:p>
            <a:r>
              <a:rPr lang="en-GB"/>
              <a:t>FB GD3</a:t>
            </a:r>
          </a:p>
          <a:p>
            <a:r>
              <a:rPr lang="en-GB"/>
              <a:t>FB GD4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F8F4FE-81C6-4303-B761-040B55E23A76}"/>
              </a:ext>
            </a:extLst>
          </p:cNvPr>
          <p:cNvSpPr txBox="1"/>
          <p:nvPr/>
        </p:nvSpPr>
        <p:spPr>
          <a:xfrm>
            <a:off x="3158091" y="4299722"/>
            <a:ext cx="102682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TA GD1</a:t>
            </a:r>
          </a:p>
          <a:p>
            <a:r>
              <a:rPr lang="en-GB"/>
              <a:t>TA GD2</a:t>
            </a:r>
          </a:p>
          <a:p>
            <a:r>
              <a:rPr lang="en-GB"/>
              <a:t>TA GD3</a:t>
            </a:r>
          </a:p>
          <a:p>
            <a:r>
              <a:rPr lang="en-GB"/>
              <a:t>TA GD4</a:t>
            </a:r>
          </a:p>
          <a:p>
            <a:r>
              <a:rPr lang="en-GB"/>
              <a:t>TA GD5</a:t>
            </a:r>
          </a:p>
          <a:p>
            <a:r>
              <a:rPr lang="en-GB"/>
              <a:t>TA GD6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34B1CC-4717-439F-BAFA-892414DFCA59}"/>
              </a:ext>
            </a:extLst>
          </p:cNvPr>
          <p:cNvSpPr txBox="1"/>
          <p:nvPr/>
        </p:nvSpPr>
        <p:spPr>
          <a:xfrm>
            <a:off x="4203122" y="4293096"/>
            <a:ext cx="102682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TB GD1</a:t>
            </a:r>
          </a:p>
          <a:p>
            <a:r>
              <a:rPr lang="en-GB"/>
              <a:t>TB GD2</a:t>
            </a:r>
          </a:p>
          <a:p>
            <a:r>
              <a:rPr lang="en-GB"/>
              <a:t>TB GD3</a:t>
            </a:r>
          </a:p>
          <a:p>
            <a:r>
              <a:rPr lang="en-GB"/>
              <a:t>TB GD4</a:t>
            </a:r>
          </a:p>
          <a:p>
            <a:r>
              <a:rPr lang="en-GB"/>
              <a:t>TB GD5</a:t>
            </a:r>
          </a:p>
          <a:p>
            <a:r>
              <a:rPr lang="en-GB"/>
              <a:t>TB GD6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DE7828-B4E8-4332-B5BE-385A5BAE5180}"/>
              </a:ext>
            </a:extLst>
          </p:cNvPr>
          <p:cNvSpPr txBox="1"/>
          <p:nvPr/>
        </p:nvSpPr>
        <p:spPr>
          <a:xfrm>
            <a:off x="5425981" y="4154596"/>
            <a:ext cx="101822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5"/>
                </a:solidFill>
              </a:rPr>
              <a:t>ZA GD1</a:t>
            </a:r>
          </a:p>
          <a:p>
            <a:r>
              <a:rPr lang="en-GB">
                <a:solidFill>
                  <a:schemeClr val="accent5"/>
                </a:solidFill>
              </a:rPr>
              <a:t>ZA GD2</a:t>
            </a:r>
          </a:p>
          <a:p>
            <a:r>
              <a:rPr lang="en-GB">
                <a:solidFill>
                  <a:schemeClr val="accent5"/>
                </a:solidFill>
              </a:rPr>
              <a:t>ZA GD3</a:t>
            </a:r>
          </a:p>
          <a:p>
            <a:r>
              <a:rPr lang="en-GB">
                <a:solidFill>
                  <a:schemeClr val="accent3"/>
                </a:solidFill>
              </a:rPr>
              <a:t>ZM GD</a:t>
            </a:r>
          </a:p>
          <a:p>
            <a:r>
              <a:rPr lang="en-GB">
                <a:solidFill>
                  <a:schemeClr val="accent3"/>
                </a:solidFill>
              </a:rPr>
              <a:t>ZB GD1</a:t>
            </a:r>
          </a:p>
          <a:p>
            <a:r>
              <a:rPr lang="en-GB">
                <a:solidFill>
                  <a:schemeClr val="accent3"/>
                </a:solidFill>
              </a:rPr>
              <a:t>ZB GD2</a:t>
            </a:r>
          </a:p>
          <a:p>
            <a:r>
              <a:rPr lang="en-GB">
                <a:solidFill>
                  <a:schemeClr val="accent3"/>
                </a:solidFill>
              </a:rPr>
              <a:t>ZB GD3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8543F1-83E5-4907-BC5B-08ED7A60EA0C}"/>
              </a:ext>
            </a:extLst>
          </p:cNvPr>
          <p:cNvSpPr txBox="1"/>
          <p:nvPr/>
        </p:nvSpPr>
        <p:spPr>
          <a:xfrm flipH="1">
            <a:off x="6769697" y="4299722"/>
            <a:ext cx="2309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Not started</a:t>
            </a:r>
          </a:p>
          <a:p>
            <a:r>
              <a:rPr lang="en-GB">
                <a:solidFill>
                  <a:schemeClr val="accent6"/>
                </a:solidFill>
              </a:rPr>
              <a:t>Under construction</a:t>
            </a:r>
            <a:endParaRPr lang="en-US">
              <a:solidFill>
                <a:schemeClr val="accent6"/>
              </a:solidFill>
            </a:endParaRPr>
          </a:p>
          <a:p>
            <a:r>
              <a:rPr lang="en-GB">
                <a:solidFill>
                  <a:schemeClr val="accent3"/>
                </a:solidFill>
              </a:rPr>
              <a:t>Complete at BNL</a:t>
            </a:r>
          </a:p>
          <a:p>
            <a:r>
              <a:rPr lang="en-GB">
                <a:solidFill>
                  <a:schemeClr val="accent5"/>
                </a:solidFill>
              </a:rPr>
              <a:t>Delivered to Cornell</a:t>
            </a:r>
          </a:p>
        </p:txBody>
      </p:sp>
    </p:spTree>
    <p:extLst>
      <p:ext uri="{BB962C8B-B14F-4D97-AF65-F5344CB8AC3E}">
        <p14:creationId xmlns:p14="http://schemas.microsoft.com/office/powerpoint/2010/main" val="1257084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6FE90E9-930A-44BF-BABF-FE803F2D3B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89308"/>
            <a:ext cx="8640000" cy="626704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18F8F-CB80-4F80-B802-2F6181EC9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2, 2018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3FDB9-9809-4010-B5F9-CC6FEB7DB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CBETA HMAC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E3A16-8078-4D54-88AD-000AF805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EF524F-BA2A-458E-8C4D-33C29E6644D7}"/>
              </a:ext>
            </a:extLst>
          </p:cNvPr>
          <p:cNvSpPr txBox="1"/>
          <p:nvPr/>
        </p:nvSpPr>
        <p:spPr>
          <a:xfrm>
            <a:off x="1619672" y="1124744"/>
            <a:ext cx="3647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61% complete</a:t>
            </a:r>
          </a:p>
          <a:p>
            <a:r>
              <a:rPr lang="en-GB"/>
              <a:t>132 / 214 magnets (82 remaining)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89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B9FF4D-865F-45E8-BA1B-F36F380F2B7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89308"/>
            <a:ext cx="8640000" cy="626704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3EFC7-EBDC-4FFC-95D0-67F07F5FD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2, 2018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DDD9E-88F9-45AC-AD39-2E5B73482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CBETA HMAC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BCD3B-CD20-4546-9640-8410B44A2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1D33BC-F85E-484C-81B7-6B6B09C8B615}"/>
              </a:ext>
            </a:extLst>
          </p:cNvPr>
          <p:cNvSpPr txBox="1"/>
          <p:nvPr/>
        </p:nvSpPr>
        <p:spPr>
          <a:xfrm>
            <a:off x="1043608" y="764704"/>
            <a:ext cx="40318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C000"/>
                </a:solidFill>
              </a:rPr>
              <a:t>BDT1  2 / 28 magnets (26 remaining)</a:t>
            </a:r>
          </a:p>
          <a:p>
            <a:r>
              <a:rPr lang="en-US">
                <a:solidFill>
                  <a:schemeClr val="accent6"/>
                </a:solidFill>
              </a:rPr>
              <a:t>BDT2  2 / 20 magnets (18 remaining)</a:t>
            </a:r>
          </a:p>
          <a:p>
            <a:r>
              <a:rPr lang="en-US">
                <a:solidFill>
                  <a:schemeClr val="accent5"/>
                </a:solidFill>
              </a:rPr>
              <a:t>BD  10 / 32 magnets (22 remaining)</a:t>
            </a:r>
          </a:p>
          <a:p>
            <a:r>
              <a:rPr lang="en-US">
                <a:solidFill>
                  <a:schemeClr val="accent3"/>
                </a:solidFill>
              </a:rPr>
              <a:t>QD  27 / 27 magnets (0 remaining)</a:t>
            </a:r>
          </a:p>
          <a:p>
            <a:r>
              <a:rPr lang="en-US"/>
              <a:t>QF  91 / 107 magnets (16 remaining) </a:t>
            </a:r>
          </a:p>
        </p:txBody>
      </p:sp>
    </p:spTree>
    <p:extLst>
      <p:ext uri="{BB962C8B-B14F-4D97-AF65-F5344CB8AC3E}">
        <p14:creationId xmlns:p14="http://schemas.microsoft.com/office/powerpoint/2010/main" val="1848675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BAE35-4F78-4D52-B2E9-395FB5344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Projections</a:t>
            </a:r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A5C9A9C-451E-4672-BDAF-783EE76E0C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0279219"/>
              </p:ext>
            </p:extLst>
          </p:nvPr>
        </p:nvGraphicFramePr>
        <p:xfrm>
          <a:off x="457200" y="1600200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104275948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40142513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9205955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839452387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30519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Method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Rotating Coil Measurements per Week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Magnets Tuned per Week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Projected Finish Date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Speed-up Required to Finish Nov-30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050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Magnets rate since main production start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10.23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Nov-26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4 calendar days spare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617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Rotating coil rate last 3 weeks plus model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23.0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7.99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Dec-11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19.7%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125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Rotating coil rate since start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26.0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9.12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Dec-02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4.9%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87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Required to hit deadline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27.2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9.57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Nov-30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0%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461678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5480F-7309-4C6B-9473-91C62B997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2, 2018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CFF37-BDDA-4FBA-B669-636C6FC31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CBETA HMAC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A2301-529D-46E9-8156-DB20A2428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4752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E16040-6FAF-4692-A422-7F8D19BF4C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426" y="188640"/>
            <a:ext cx="8657070" cy="627942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CBETA HMAC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179512" y="548680"/>
            <a:ext cx="216024" cy="16561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82561" y="2204864"/>
            <a:ext cx="216024" cy="108012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79512" y="3284984"/>
            <a:ext cx="216024" cy="259228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FFF098-6C95-4A21-9397-B93DEF835880}"/>
              </a:ext>
            </a:extLst>
          </p:cNvPr>
          <p:cNvSpPr txBox="1"/>
          <p:nvPr/>
        </p:nvSpPr>
        <p:spPr>
          <a:xfrm>
            <a:off x="1640662" y="141277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1"/>
                </a:solidFill>
              </a:rPr>
              <a:t>BD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ECA395-5F00-4FDD-A6D7-2086864DA495}"/>
              </a:ext>
            </a:extLst>
          </p:cNvPr>
          <p:cNvSpPr txBox="1"/>
          <p:nvPr/>
        </p:nvSpPr>
        <p:spPr>
          <a:xfrm>
            <a:off x="6309878" y="141277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1"/>
                </a:solidFill>
              </a:rPr>
              <a:t>QF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AE3B36-71DC-4E4F-A8F1-0350761A4DDF}"/>
              </a:ext>
            </a:extLst>
          </p:cNvPr>
          <p:cNvSpPr txBox="1"/>
          <p:nvPr/>
        </p:nvSpPr>
        <p:spPr>
          <a:xfrm>
            <a:off x="2661801" y="141277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1"/>
                </a:solidFill>
              </a:rPr>
              <a:t>QD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E8E34C-4C1E-4F2E-A171-FA8043B7030B}"/>
              </a:ext>
            </a:extLst>
          </p:cNvPr>
          <p:cNvSpPr txBox="1"/>
          <p:nvPr/>
        </p:nvSpPr>
        <p:spPr>
          <a:xfrm>
            <a:off x="5046986" y="66003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/>
              <a:t>All magnets are shown</a:t>
            </a:r>
            <a:endParaRPr lang="en-US" sz="10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4BBE98-595E-4A5F-8D1D-ADC0E505014D}"/>
              </a:ext>
            </a:extLst>
          </p:cNvPr>
          <p:cNvSpPr txBox="1"/>
          <p:nvPr/>
        </p:nvSpPr>
        <p:spPr>
          <a:xfrm>
            <a:off x="827584" y="1393612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accent1"/>
                </a:solidFill>
              </a:rPr>
              <a:t>BDT1</a:t>
            </a:r>
          </a:p>
          <a:p>
            <a:r>
              <a:rPr lang="en-GB" sz="1400">
                <a:solidFill>
                  <a:schemeClr val="accent1"/>
                </a:solidFill>
              </a:rPr>
              <a:t>BDT2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FE566C-29CF-42D7-8F32-9F96116DA7EA}"/>
              </a:ext>
            </a:extLst>
          </p:cNvPr>
          <p:cNvSpPr txBox="1"/>
          <p:nvPr/>
        </p:nvSpPr>
        <p:spPr>
          <a:xfrm rot="5400000">
            <a:off x="1264388" y="885759"/>
            <a:ext cx="668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>
                <a:solidFill>
                  <a:srgbClr val="FF0000"/>
                </a:solidFill>
              </a:rPr>
              <a:t>Reject</a:t>
            </a:r>
            <a:endParaRPr lang="en-US" sz="100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FB65F7E-A3F8-4D69-9A59-2AE1D5319AF5}"/>
              </a:ext>
            </a:extLst>
          </p:cNvPr>
          <p:cNvSpPr txBox="1"/>
          <p:nvPr/>
        </p:nvSpPr>
        <p:spPr>
          <a:xfrm rot="5400000">
            <a:off x="2783603" y="1568595"/>
            <a:ext cx="20344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>
                <a:solidFill>
                  <a:schemeClr val="accent5"/>
                </a:solidFill>
              </a:rPr>
              <a:t>Reject/have replaced half</a:t>
            </a:r>
            <a:endParaRPr lang="en-US" sz="1000">
              <a:solidFill>
                <a:schemeClr val="accent5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6EA7A5B-5845-41A8-839C-E0A771A04692}"/>
              </a:ext>
            </a:extLst>
          </p:cNvPr>
          <p:cNvSpPr txBox="1"/>
          <p:nvPr/>
        </p:nvSpPr>
        <p:spPr>
          <a:xfrm rot="5400000">
            <a:off x="3305703" y="1577697"/>
            <a:ext cx="2016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>
                <a:solidFill>
                  <a:schemeClr val="accent6"/>
                </a:solidFill>
              </a:rPr>
              <a:t>Reject/com,bined with 2572</a:t>
            </a:r>
            <a:endParaRPr lang="en-US" sz="1000">
              <a:solidFill>
                <a:schemeClr val="accent6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BBE73FC-E80C-40D4-9E9B-1B5675215690}"/>
              </a:ext>
            </a:extLst>
          </p:cNvPr>
          <p:cNvSpPr txBox="1"/>
          <p:nvPr/>
        </p:nvSpPr>
        <p:spPr>
          <a:xfrm rot="5400000">
            <a:off x="6744042" y="1658809"/>
            <a:ext cx="2178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>
                <a:solidFill>
                  <a:schemeClr val="accent5"/>
                </a:solidFill>
              </a:rPr>
              <a:t>Reject/have replaced half</a:t>
            </a:r>
            <a:endParaRPr lang="en-US" sz="1000">
              <a:solidFill>
                <a:schemeClr val="accent5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3EF17F-F040-4CDD-9B06-DD5DB7BF5048}"/>
              </a:ext>
            </a:extLst>
          </p:cNvPr>
          <p:cNvSpPr txBox="1"/>
          <p:nvPr/>
        </p:nvSpPr>
        <p:spPr>
          <a:xfrm>
            <a:off x="8508533" y="4059749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1"/>
                </a:solidFill>
              </a:rPr>
              <a:t>QFH</a:t>
            </a:r>
          </a:p>
        </p:txBody>
      </p:sp>
    </p:spTree>
    <p:extLst>
      <p:ext uri="{BB962C8B-B14F-4D97-AF65-F5344CB8AC3E}">
        <p14:creationId xmlns:p14="http://schemas.microsoft.com/office/powerpoint/2010/main" val="2268828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58D4B77-5A7B-4FDB-8FBF-6CCE6DFEAE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82718"/>
            <a:ext cx="8644930" cy="62706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CBETA HMAC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  <p:sp>
        <p:nvSpPr>
          <p:cNvPr id="14" name="Rectangle 13"/>
          <p:cNvSpPr/>
          <p:nvPr/>
        </p:nvSpPr>
        <p:spPr>
          <a:xfrm>
            <a:off x="179512" y="620688"/>
            <a:ext cx="216024" cy="583264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82561" y="1772816"/>
            <a:ext cx="216024" cy="352839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79511" y="2420888"/>
            <a:ext cx="233541" cy="223224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563162-B8E3-4498-A8C5-B46DE32885C6}"/>
              </a:ext>
            </a:extLst>
          </p:cNvPr>
          <p:cNvSpPr txBox="1"/>
          <p:nvPr/>
        </p:nvSpPr>
        <p:spPr>
          <a:xfrm>
            <a:off x="1749653" y="1124744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1"/>
                </a:solidFill>
              </a:rPr>
              <a:t>BD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54602F-2766-4074-AFD9-B922237EB12B}"/>
              </a:ext>
            </a:extLst>
          </p:cNvPr>
          <p:cNvSpPr txBox="1"/>
          <p:nvPr/>
        </p:nvSpPr>
        <p:spPr>
          <a:xfrm>
            <a:off x="5940152" y="112474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1"/>
                </a:solidFill>
              </a:rPr>
              <a:t>QF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456A86-DAC8-4493-86DF-BB5A101F052F}"/>
              </a:ext>
            </a:extLst>
          </p:cNvPr>
          <p:cNvSpPr txBox="1"/>
          <p:nvPr/>
        </p:nvSpPr>
        <p:spPr>
          <a:xfrm>
            <a:off x="2627784" y="112474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1"/>
                </a:solidFill>
              </a:rPr>
              <a:t>QD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613863-1537-4B43-8D2A-013BC517EA19}"/>
              </a:ext>
            </a:extLst>
          </p:cNvPr>
          <p:cNvSpPr txBox="1"/>
          <p:nvPr/>
        </p:nvSpPr>
        <p:spPr>
          <a:xfrm>
            <a:off x="1043608" y="112474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1"/>
                </a:solidFill>
              </a:rPr>
              <a:t>BDT1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E6C735-AF48-41E5-9B23-44C5C32FF75E}"/>
              </a:ext>
            </a:extLst>
          </p:cNvPr>
          <p:cNvSpPr txBox="1"/>
          <p:nvPr/>
        </p:nvSpPr>
        <p:spPr>
          <a:xfrm>
            <a:off x="1133133" y="140035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1"/>
                </a:solidFill>
              </a:rPr>
              <a:t>BDT2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55BC8B-E64B-4375-B138-F94EF521E61C}"/>
              </a:ext>
            </a:extLst>
          </p:cNvPr>
          <p:cNvSpPr txBox="1"/>
          <p:nvPr/>
        </p:nvSpPr>
        <p:spPr>
          <a:xfrm>
            <a:off x="4067944" y="796642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/>
              <a:t>All magnets are shown</a:t>
            </a:r>
            <a:endParaRPr lang="en-US" sz="10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7E7425-6E09-41F6-BE7A-9F6A75907E88}"/>
              </a:ext>
            </a:extLst>
          </p:cNvPr>
          <p:cNvSpPr txBox="1"/>
          <p:nvPr/>
        </p:nvSpPr>
        <p:spPr>
          <a:xfrm rot="5400000">
            <a:off x="1846092" y="4802402"/>
            <a:ext cx="1071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>
                <a:solidFill>
                  <a:schemeClr val="accent3"/>
                </a:solidFill>
              </a:rPr>
              <a:t>Correcteed in aluminium</a:t>
            </a:r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57E2E87-4512-4E5A-A396-4AA1B4CFA87F}"/>
              </a:ext>
            </a:extLst>
          </p:cNvPr>
          <p:cNvSpPr txBox="1"/>
          <p:nvPr/>
        </p:nvSpPr>
        <p:spPr>
          <a:xfrm rot="5400000">
            <a:off x="1383000" y="5311288"/>
            <a:ext cx="668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>
                <a:solidFill>
                  <a:srgbClr val="FF0000"/>
                </a:solidFill>
              </a:rPr>
              <a:t>Reject</a:t>
            </a:r>
            <a:endParaRPr lang="en-US" sz="100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030324-4B17-475C-BC1F-E57FC3B175EF}"/>
              </a:ext>
            </a:extLst>
          </p:cNvPr>
          <p:cNvSpPr txBox="1"/>
          <p:nvPr/>
        </p:nvSpPr>
        <p:spPr>
          <a:xfrm rot="5400000">
            <a:off x="2760736" y="5293974"/>
            <a:ext cx="20344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>
                <a:solidFill>
                  <a:schemeClr val="accent5"/>
                </a:solidFill>
              </a:rPr>
              <a:t>Reject/have replaced half</a:t>
            </a:r>
            <a:endParaRPr lang="en-US" sz="1000">
              <a:solidFill>
                <a:schemeClr val="accent5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7B7D4C-3607-436E-88CF-30193B654AF7}"/>
              </a:ext>
            </a:extLst>
          </p:cNvPr>
          <p:cNvSpPr txBox="1"/>
          <p:nvPr/>
        </p:nvSpPr>
        <p:spPr>
          <a:xfrm rot="5400000">
            <a:off x="3417564" y="5456183"/>
            <a:ext cx="2016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>
                <a:solidFill>
                  <a:schemeClr val="accent6"/>
                </a:solidFill>
              </a:rPr>
              <a:t>Reject/com,bined with 2572</a:t>
            </a:r>
            <a:endParaRPr lang="en-US" sz="1000">
              <a:solidFill>
                <a:schemeClr val="accent6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B9A894-F3DA-4EF6-85F9-50FD5D73426C}"/>
              </a:ext>
            </a:extLst>
          </p:cNvPr>
          <p:cNvSpPr txBox="1"/>
          <p:nvPr/>
        </p:nvSpPr>
        <p:spPr>
          <a:xfrm rot="5400000">
            <a:off x="6774239" y="5645667"/>
            <a:ext cx="2178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>
                <a:solidFill>
                  <a:schemeClr val="accent5"/>
                </a:solidFill>
              </a:rPr>
              <a:t>Reject/have replaced half</a:t>
            </a:r>
            <a:endParaRPr lang="en-US" sz="1000">
              <a:solidFill>
                <a:schemeClr val="accent5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3F5D8FB-FDBA-4230-8816-F9DAFE75F4BE}"/>
              </a:ext>
            </a:extLst>
          </p:cNvPr>
          <p:cNvSpPr txBox="1"/>
          <p:nvPr/>
        </p:nvSpPr>
        <p:spPr>
          <a:xfrm>
            <a:off x="8488230" y="2437589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1"/>
                </a:solidFill>
              </a:rPr>
              <a:t>QFH</a:t>
            </a:r>
          </a:p>
        </p:txBody>
      </p:sp>
    </p:spTree>
    <p:extLst>
      <p:ext uri="{BB962C8B-B14F-4D97-AF65-F5344CB8AC3E}">
        <p14:creationId xmlns:p14="http://schemas.microsoft.com/office/powerpoint/2010/main" val="1865044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E4DF769-E70F-4240-9A77-663FB212D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448" y="136525"/>
            <a:ext cx="8640000" cy="627312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CBETA HMAC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sp>
        <p:nvSpPr>
          <p:cNvPr id="14" name="Rectangle 13"/>
          <p:cNvSpPr/>
          <p:nvPr/>
        </p:nvSpPr>
        <p:spPr>
          <a:xfrm>
            <a:off x="179512" y="476672"/>
            <a:ext cx="216024" cy="295232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82561" y="3429000"/>
            <a:ext cx="216024" cy="79208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79512" y="4221088"/>
            <a:ext cx="216024" cy="158417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46C752-C92D-40AD-9F89-9D33B933AF43}"/>
              </a:ext>
            </a:extLst>
          </p:cNvPr>
          <p:cNvSpPr txBox="1"/>
          <p:nvPr/>
        </p:nvSpPr>
        <p:spPr>
          <a:xfrm>
            <a:off x="1907704" y="191683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1"/>
                </a:solidFill>
              </a:rPr>
              <a:t>BD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0154FC-AF62-4B9B-8C84-558F8EA93874}"/>
              </a:ext>
            </a:extLst>
          </p:cNvPr>
          <p:cNvSpPr txBox="1"/>
          <p:nvPr/>
        </p:nvSpPr>
        <p:spPr>
          <a:xfrm>
            <a:off x="6012160" y="191683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1"/>
                </a:solidFill>
              </a:rPr>
              <a:t>QF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C8184E-F822-4C1C-B5BD-8E71F746F41D}"/>
              </a:ext>
            </a:extLst>
          </p:cNvPr>
          <p:cNvSpPr txBox="1"/>
          <p:nvPr/>
        </p:nvSpPr>
        <p:spPr>
          <a:xfrm>
            <a:off x="2699792" y="191683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1"/>
                </a:solidFill>
              </a:rPr>
              <a:t>QD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947852C-2C2A-4751-92A9-C92D658AA01F}"/>
              </a:ext>
            </a:extLst>
          </p:cNvPr>
          <p:cNvSpPr txBox="1"/>
          <p:nvPr/>
        </p:nvSpPr>
        <p:spPr>
          <a:xfrm>
            <a:off x="2627784" y="714762"/>
            <a:ext cx="1440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/>
              <a:t>Only tuned magnets shown (2 “rejects” also removed)</a:t>
            </a:r>
            <a:endParaRPr lang="en-US" sz="1000" b="1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F1E045C-5A98-4679-96D1-BB2D9B39F8D6}"/>
              </a:ext>
            </a:extLst>
          </p:cNvPr>
          <p:cNvSpPr txBox="1"/>
          <p:nvPr/>
        </p:nvSpPr>
        <p:spPr>
          <a:xfrm>
            <a:off x="1133133" y="1916832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1"/>
                </a:solidFill>
              </a:rPr>
              <a:t>BDT1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B9C61AD-B2D3-4517-B69B-8089EA2EA1B6}"/>
              </a:ext>
            </a:extLst>
          </p:cNvPr>
          <p:cNvSpPr txBox="1"/>
          <p:nvPr/>
        </p:nvSpPr>
        <p:spPr>
          <a:xfrm>
            <a:off x="1259632" y="2192439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1"/>
                </a:solidFill>
              </a:rPr>
              <a:t>BDT2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A06AFD-774C-4ACF-AC24-51EE8235CB98}"/>
              </a:ext>
            </a:extLst>
          </p:cNvPr>
          <p:cNvSpPr txBox="1"/>
          <p:nvPr/>
        </p:nvSpPr>
        <p:spPr>
          <a:xfrm>
            <a:off x="8554356" y="482851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1"/>
                </a:solidFill>
              </a:rPr>
              <a:t>QFH</a:t>
            </a:r>
          </a:p>
        </p:txBody>
      </p:sp>
    </p:spTree>
    <p:extLst>
      <p:ext uri="{BB962C8B-B14F-4D97-AF65-F5344CB8AC3E}">
        <p14:creationId xmlns:p14="http://schemas.microsoft.com/office/powerpoint/2010/main" val="3783048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AE5D0AB-33F7-401C-A213-E9530FF76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89308"/>
            <a:ext cx="8640000" cy="626704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CBETA HMAC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sp>
        <p:nvSpPr>
          <p:cNvPr id="14" name="Rectangle 13"/>
          <p:cNvSpPr/>
          <p:nvPr/>
        </p:nvSpPr>
        <p:spPr>
          <a:xfrm>
            <a:off x="179512" y="434909"/>
            <a:ext cx="216024" cy="156211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82561" y="1997019"/>
            <a:ext cx="216024" cy="189427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79512" y="3891293"/>
            <a:ext cx="216024" cy="187220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FB31F8-FAC3-480F-857D-00AF9939EA0D}"/>
              </a:ext>
            </a:extLst>
          </p:cNvPr>
          <p:cNvSpPr txBox="1"/>
          <p:nvPr/>
        </p:nvSpPr>
        <p:spPr>
          <a:xfrm>
            <a:off x="1674163" y="191683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1"/>
                </a:solidFill>
              </a:rPr>
              <a:t>BD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3375CA-5F52-4BD0-ABFC-3F0E20DDDF7E}"/>
              </a:ext>
            </a:extLst>
          </p:cNvPr>
          <p:cNvSpPr txBox="1"/>
          <p:nvPr/>
        </p:nvSpPr>
        <p:spPr>
          <a:xfrm>
            <a:off x="5796136" y="191683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1"/>
                </a:solidFill>
              </a:rPr>
              <a:t>QF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608C9B-CD93-4A20-B1B3-1330FAAC0792}"/>
              </a:ext>
            </a:extLst>
          </p:cNvPr>
          <p:cNvSpPr txBox="1"/>
          <p:nvPr/>
        </p:nvSpPr>
        <p:spPr>
          <a:xfrm>
            <a:off x="2456909" y="191683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1"/>
                </a:solidFill>
              </a:rPr>
              <a:t>QD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E2FF4B-5A49-4B2D-B290-4B9935A0542E}"/>
              </a:ext>
            </a:extLst>
          </p:cNvPr>
          <p:cNvSpPr txBox="1"/>
          <p:nvPr/>
        </p:nvSpPr>
        <p:spPr>
          <a:xfrm>
            <a:off x="2627784" y="677818"/>
            <a:ext cx="1440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/>
              <a:t>Only tuned magnets shown (2 “rejects” also removed)</a:t>
            </a:r>
            <a:endParaRPr lang="en-US" sz="1000" b="1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9F064D-7C27-42B4-B433-1FA1A818EE7A}"/>
              </a:ext>
            </a:extLst>
          </p:cNvPr>
          <p:cNvSpPr txBox="1"/>
          <p:nvPr/>
        </p:nvSpPr>
        <p:spPr>
          <a:xfrm>
            <a:off x="899592" y="1916832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1"/>
                </a:solidFill>
              </a:rPr>
              <a:t>BDT1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C72B854-8ACD-49FD-BF60-6330A79C0D81}"/>
              </a:ext>
            </a:extLst>
          </p:cNvPr>
          <p:cNvSpPr txBox="1"/>
          <p:nvPr/>
        </p:nvSpPr>
        <p:spPr>
          <a:xfrm>
            <a:off x="1026091" y="2192439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1"/>
                </a:solidFill>
              </a:rPr>
              <a:t>BDT2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4FFE35-5853-47B8-BBD8-22826BFB61C6}"/>
              </a:ext>
            </a:extLst>
          </p:cNvPr>
          <p:cNvSpPr txBox="1"/>
          <p:nvPr/>
        </p:nvSpPr>
        <p:spPr>
          <a:xfrm>
            <a:off x="8535007" y="494116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1"/>
                </a:solidFill>
              </a:rPr>
              <a:t>QFH</a:t>
            </a:r>
          </a:p>
        </p:txBody>
      </p:sp>
    </p:spTree>
    <p:extLst>
      <p:ext uri="{BB962C8B-B14F-4D97-AF65-F5344CB8AC3E}">
        <p14:creationId xmlns:p14="http://schemas.microsoft.com/office/powerpoint/2010/main" val="3059047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A07354A-5976-4D68-94DF-7B815853A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49512"/>
            <a:ext cx="8640000" cy="626704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8F2B7-B76E-443E-8493-85422CD38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2, 2018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95DE9-542D-4D2B-BB11-37D9AF40C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CBETA HMAC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600AC-C828-47EF-854B-A84AA518D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D416B8-43CF-4367-B293-5C8090789A4D}"/>
              </a:ext>
            </a:extLst>
          </p:cNvPr>
          <p:cNvSpPr/>
          <p:nvPr/>
        </p:nvSpPr>
        <p:spPr>
          <a:xfrm>
            <a:off x="179512" y="620688"/>
            <a:ext cx="216024" cy="583264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66B08D-C6AB-4926-B4A9-79C514DDBB81}"/>
              </a:ext>
            </a:extLst>
          </p:cNvPr>
          <p:cNvSpPr/>
          <p:nvPr/>
        </p:nvSpPr>
        <p:spPr>
          <a:xfrm>
            <a:off x="179513" y="2564904"/>
            <a:ext cx="216024" cy="18002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F47372-EB05-4D3F-AC65-285EAAFF9215}"/>
              </a:ext>
            </a:extLst>
          </p:cNvPr>
          <p:cNvSpPr/>
          <p:nvPr/>
        </p:nvSpPr>
        <p:spPr>
          <a:xfrm>
            <a:off x="179512" y="2852936"/>
            <a:ext cx="216024" cy="122413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922C41-054F-4131-AEF0-4A7FA2D76044}"/>
              </a:ext>
            </a:extLst>
          </p:cNvPr>
          <p:cNvSpPr txBox="1"/>
          <p:nvPr/>
        </p:nvSpPr>
        <p:spPr>
          <a:xfrm>
            <a:off x="1821661" y="1484784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1"/>
                </a:solidFill>
              </a:rPr>
              <a:t>BD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02818A-AE44-459F-A8ED-8B6C0DAC6947}"/>
              </a:ext>
            </a:extLst>
          </p:cNvPr>
          <p:cNvSpPr txBox="1"/>
          <p:nvPr/>
        </p:nvSpPr>
        <p:spPr>
          <a:xfrm>
            <a:off x="5938941" y="148478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1"/>
                </a:solidFill>
              </a:rPr>
              <a:t>QF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E7E65E-2C28-464D-9104-FEC507CF5F39}"/>
              </a:ext>
            </a:extLst>
          </p:cNvPr>
          <p:cNvSpPr txBox="1"/>
          <p:nvPr/>
        </p:nvSpPr>
        <p:spPr>
          <a:xfrm>
            <a:off x="2699792" y="148478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1"/>
                </a:solidFill>
              </a:rPr>
              <a:t>QD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C43FD7-0C2A-4250-BFA1-6CC7CCB998DC}"/>
              </a:ext>
            </a:extLst>
          </p:cNvPr>
          <p:cNvSpPr txBox="1"/>
          <p:nvPr/>
        </p:nvSpPr>
        <p:spPr>
          <a:xfrm>
            <a:off x="2627784" y="714762"/>
            <a:ext cx="1440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/>
              <a:t>Only tuned magnets shown (2 “rejects” also removed)</a:t>
            </a:r>
            <a:endParaRPr lang="en-US" sz="1000" b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374682-F70B-4342-9B9F-FBF34628F300}"/>
              </a:ext>
            </a:extLst>
          </p:cNvPr>
          <p:cNvSpPr txBox="1"/>
          <p:nvPr/>
        </p:nvSpPr>
        <p:spPr>
          <a:xfrm>
            <a:off x="1115616" y="148478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1"/>
                </a:solidFill>
              </a:rPr>
              <a:t>BDT1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D4FE0E-A5F6-4047-9266-DA4734FAD99B}"/>
              </a:ext>
            </a:extLst>
          </p:cNvPr>
          <p:cNvSpPr txBox="1"/>
          <p:nvPr/>
        </p:nvSpPr>
        <p:spPr>
          <a:xfrm>
            <a:off x="1115616" y="176039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1"/>
                </a:solidFill>
              </a:rPr>
              <a:t>BDT2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3CD53-AB56-430F-A497-1DF67553AD5C}"/>
              </a:ext>
            </a:extLst>
          </p:cNvPr>
          <p:cNvSpPr txBox="1"/>
          <p:nvPr/>
        </p:nvSpPr>
        <p:spPr>
          <a:xfrm>
            <a:off x="8536037" y="2883599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1"/>
                </a:solidFill>
              </a:rPr>
              <a:t>QFH</a:t>
            </a:r>
          </a:p>
        </p:txBody>
      </p:sp>
    </p:spTree>
    <p:extLst>
      <p:ext uri="{BB962C8B-B14F-4D97-AF65-F5344CB8AC3E}">
        <p14:creationId xmlns:p14="http://schemas.microsoft.com/office/powerpoint/2010/main" val="3552572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58882</TotalTime>
  <Words>647</Words>
  <Application>Microsoft Office PowerPoint</Application>
  <PresentationFormat>On-screen Show (4:3)</PresentationFormat>
  <Paragraphs>182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1_Office Theme</vt:lpstr>
      <vt:lpstr>CBETA Production Magnets</vt:lpstr>
      <vt:lpstr>PowerPoint Presentation</vt:lpstr>
      <vt:lpstr>PowerPoint Presentation</vt:lpstr>
      <vt:lpstr>Projections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Tuned Magnets Criteria</vt:lpstr>
      <vt:lpstr>Status</vt:lpstr>
      <vt:lpstr>Rotating Coil Failed Circuit Board</vt:lpstr>
      <vt:lpstr>Girders</vt:lpstr>
    </vt:vector>
  </TitlesOfParts>
  <Company>STFC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Magnet?</dc:title>
  <dc:creator>Stephen Brooks</dc:creator>
  <cp:lastModifiedBy>Brooks, Stephen</cp:lastModifiedBy>
  <cp:revision>1378</cp:revision>
  <dcterms:created xsi:type="dcterms:W3CDTF">2012-11-14T19:21:06Z</dcterms:created>
  <dcterms:modified xsi:type="dcterms:W3CDTF">2018-10-01T18:23:57Z</dcterms:modified>
</cp:coreProperties>
</file>