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6"/>
  </p:notesMasterIdLst>
  <p:handoutMasterIdLst>
    <p:handoutMasterId r:id="rId17"/>
  </p:handoutMasterIdLst>
  <p:sldIdLst>
    <p:sldId id="636" r:id="rId3"/>
    <p:sldId id="651" r:id="rId4"/>
    <p:sldId id="652" r:id="rId5"/>
    <p:sldId id="653" r:id="rId6"/>
    <p:sldId id="658" r:id="rId7"/>
    <p:sldId id="644" r:id="rId8"/>
    <p:sldId id="645" r:id="rId9"/>
    <p:sldId id="646" r:id="rId10"/>
    <p:sldId id="647" r:id="rId11"/>
    <p:sldId id="655" r:id="rId12"/>
    <p:sldId id="648" r:id="rId13"/>
    <p:sldId id="642" r:id="rId14"/>
    <p:sldId id="65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D0D8E8"/>
    <a:srgbClr val="DAEFC3"/>
    <a:srgbClr val="E9EDF4"/>
    <a:srgbClr val="9BBB59"/>
    <a:srgbClr val="C4E59F"/>
    <a:srgbClr val="CCECFF"/>
    <a:srgbClr val="9900FF"/>
    <a:srgbClr val="C000C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7" autoAdjust="0"/>
    <p:restoredTop sz="94433" autoAdjust="0"/>
  </p:normalViewPr>
  <p:slideViewPr>
    <p:cSldViewPr>
      <p:cViewPr varScale="1">
        <p:scale>
          <a:sx n="70" d="100"/>
          <a:sy n="70" d="100"/>
        </p:scale>
        <p:origin x="62" y="3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1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301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E8CE96F-9641-4202-B9F0-B2E2AD14F4BD}" type="datetimeFigureOut">
              <a:rPr lang="en-US"/>
              <a:pPr>
                <a:defRPr/>
              </a:pPr>
              <a:t>2018-Nov-05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2F2E411-6695-4ACB-AE03-92CB8347E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437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3A463C-B3F1-4D95-AAE7-A01F53C12740}" type="datetimeFigureOut">
              <a:rPr lang="en-GB"/>
              <a:pPr>
                <a:defRPr/>
              </a:pPr>
              <a:t>05/11/2018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67DA4B-B3FA-4324-8CF5-89A932D868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71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67DA4B-B3FA-4324-8CF5-89A932D8686A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0153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67DA4B-B3FA-4324-8CF5-89A932D8686A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4111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67DA4B-B3FA-4324-8CF5-89A932D8686A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4684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67DA4B-B3FA-4324-8CF5-89A932D8686A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691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67DA4B-B3FA-4324-8CF5-89A932D8686A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556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6,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A19B-55B7-43F6-A431-B5698B9D34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90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6,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DEF3-38EA-44F2-924B-3AA3B76DF1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16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6,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HMAC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6EC0D4-8825-4044-B0BB-F1A0F464E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2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86200" y="0"/>
            <a:ext cx="5257800" cy="1066800"/>
          </a:xfrm>
          <a:prstGeom prst="rect">
            <a:avLst/>
          </a:prstGeom>
          <a:noFill/>
          <a:effectLst/>
          <a:scene3d>
            <a:camera prst="orthographicFront"/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dk1">
                <a:satMod val="300000"/>
              </a:schemeClr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none"/>
        </p:style>
        <p:txBody>
          <a:bodyPr anchor="t">
            <a:normAutofit/>
          </a:bodyPr>
          <a:lstStyle>
            <a:lvl1pPr algn="r">
              <a:defRPr sz="3200">
                <a:ln>
                  <a:noFill/>
                </a:ln>
                <a:solidFill>
                  <a:srgbClr val="FFFF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99FF9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CC"/>
                </a:solidFill>
                <a:latin typeface="+mj-lt"/>
              </a:rPr>
              <a:t> Page </a:t>
            </a:r>
            <a:fld id="{77AA60D7-E052-4FF8-8EB3-82792E6B1490}" type="slidenum">
              <a:rPr lang="en-US" smtClean="0">
                <a:solidFill>
                  <a:srgbClr val="FFFFCC"/>
                </a:solidFill>
                <a:latin typeface="+mj-lt"/>
              </a:rPr>
              <a:pPr/>
              <a:t>‹#›</a:t>
            </a:fld>
            <a:endParaRPr lang="en-US" dirty="0">
              <a:solidFill>
                <a:srgbClr val="FFFF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988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6,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C404-890E-41D9-B785-78F74B1E75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31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08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DC64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6,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1426-49D9-4400-AE85-1D8D350657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38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6,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D7176B4-3FF4-42B2-A64D-8907BC728C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2" r:id="rId3"/>
    <p:sldLayoutId id="214748366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703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6,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 Light" pitchFamily="34" charset="0"/>
              </a:defRPr>
            </a:lvl1pPr>
          </a:lstStyle>
          <a:p>
            <a:pPr>
              <a:defRPr/>
            </a:pPr>
            <a:fld id="{6FD7CC7B-9D0C-4FC1-993A-D4FA53C1AD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A080C0"/>
          </a:solidFill>
          <a:latin typeface="Calibri Light" panose="020F03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B0F0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DC64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CBETA Production Magnets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/>
              <a:t>BDT1 2107-2128</a:t>
            </a:r>
          </a:p>
          <a:p>
            <a:r>
              <a:rPr lang="en-GB"/>
              <a:t>QF 2594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6,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AA19B-55B7-43F6-A431-B5698B9D349F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5633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5C4BFBD-F07A-4260-A97D-35733F7EAF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5252" y="136525"/>
            <a:ext cx="8640000" cy="626704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8F2B7-B76E-443E-8493-85422CD38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6,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95DE9-542D-4D2B-BB11-37D9AF40C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600AC-C828-47EF-854B-A84AA518D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8D416B8-43CF-4367-B293-5C8090789A4D}"/>
              </a:ext>
            </a:extLst>
          </p:cNvPr>
          <p:cNvSpPr/>
          <p:nvPr/>
        </p:nvSpPr>
        <p:spPr>
          <a:xfrm>
            <a:off x="179512" y="620688"/>
            <a:ext cx="216024" cy="58326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66B08D-C6AB-4926-B4A9-79C514DDBB81}"/>
              </a:ext>
            </a:extLst>
          </p:cNvPr>
          <p:cNvSpPr/>
          <p:nvPr/>
        </p:nvSpPr>
        <p:spPr>
          <a:xfrm>
            <a:off x="179513" y="2564904"/>
            <a:ext cx="216024" cy="18002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F47372-EB05-4D3F-AC65-285EAAFF9215}"/>
              </a:ext>
            </a:extLst>
          </p:cNvPr>
          <p:cNvSpPr/>
          <p:nvPr/>
        </p:nvSpPr>
        <p:spPr>
          <a:xfrm>
            <a:off x="179512" y="2852936"/>
            <a:ext cx="216024" cy="122413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66974DC-1CEE-409A-A181-C1CB8A7CEB6F}"/>
              </a:ext>
            </a:extLst>
          </p:cNvPr>
          <p:cNvSpPr txBox="1"/>
          <p:nvPr/>
        </p:nvSpPr>
        <p:spPr>
          <a:xfrm>
            <a:off x="2802011" y="185967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DC4AA5-765A-43AF-8991-B6F6CA652796}"/>
              </a:ext>
            </a:extLst>
          </p:cNvPr>
          <p:cNvSpPr txBox="1"/>
          <p:nvPr/>
        </p:nvSpPr>
        <p:spPr>
          <a:xfrm>
            <a:off x="6371616" y="185984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D974DB-2B92-42A5-A63D-411FA69D1D7E}"/>
              </a:ext>
            </a:extLst>
          </p:cNvPr>
          <p:cNvSpPr txBox="1"/>
          <p:nvPr/>
        </p:nvSpPr>
        <p:spPr>
          <a:xfrm>
            <a:off x="4041085" y="185967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1A0E46-2D6F-4B06-9991-818ADDA0F1CC}"/>
              </a:ext>
            </a:extLst>
          </p:cNvPr>
          <p:cNvSpPr txBox="1"/>
          <p:nvPr/>
        </p:nvSpPr>
        <p:spPr>
          <a:xfrm>
            <a:off x="1403648" y="692696"/>
            <a:ext cx="1440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/>
              <a:t>Only tuned magnets shown (2 “rejects” also removed)</a:t>
            </a:r>
            <a:endParaRPr lang="en-US" sz="1000" b="1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7DFBF11-379A-4CCD-A044-6C389E0642F4}"/>
              </a:ext>
            </a:extLst>
          </p:cNvPr>
          <p:cNvSpPr txBox="1"/>
          <p:nvPr/>
        </p:nvSpPr>
        <p:spPr>
          <a:xfrm>
            <a:off x="1115597" y="185984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1B565E5-B431-4D75-BB2D-93E417922189}"/>
              </a:ext>
            </a:extLst>
          </p:cNvPr>
          <p:cNvSpPr txBox="1"/>
          <p:nvPr/>
        </p:nvSpPr>
        <p:spPr>
          <a:xfrm>
            <a:off x="2081028" y="1900404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>
                <a:solidFill>
                  <a:schemeClr val="accent1"/>
                </a:solidFill>
              </a:rPr>
              <a:t>BDT2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A8910D7-9FC3-413E-80B1-684664DCB151}"/>
              </a:ext>
            </a:extLst>
          </p:cNvPr>
          <p:cNvSpPr txBox="1"/>
          <p:nvPr/>
        </p:nvSpPr>
        <p:spPr>
          <a:xfrm>
            <a:off x="8452758" y="285293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QFH</a:t>
            </a:r>
          </a:p>
        </p:txBody>
      </p:sp>
    </p:spTree>
    <p:extLst>
      <p:ext uri="{BB962C8B-B14F-4D97-AF65-F5344CB8AC3E}">
        <p14:creationId xmlns:p14="http://schemas.microsoft.com/office/powerpoint/2010/main" val="3552572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Tuned Magnets Criteria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638312"/>
              </p:ext>
            </p:extLst>
          </p:nvPr>
        </p:nvGraphicFramePr>
        <p:xfrm>
          <a:off x="1828800" y="1556792"/>
          <a:ext cx="54864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Midplane error (G)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Units FOM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CBETA FOM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Quad error at x=0 (rel.)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≤ 1.5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≤ 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≤ 0.375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≤ 0.05% (Q)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6,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8524328-4E72-447F-BB26-CC144459DF08}"/>
              </a:ext>
            </a:extLst>
          </p:cNvPr>
          <p:cNvSpPr txBox="1">
            <a:spLocks/>
          </p:cNvSpPr>
          <p:nvPr/>
        </p:nvSpPr>
        <p:spPr bwMode="auto">
          <a:xfrm>
            <a:off x="457200" y="2706866"/>
            <a:ext cx="8229600" cy="3419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lang="en-US" sz="2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en-US" sz="24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lang="en-US"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lang="en-GB"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For full data see spreadsheets “initialmagnets” “finalmagnets”</a:t>
            </a:r>
          </a:p>
          <a:p>
            <a:r>
              <a:rPr lang="en-GB"/>
              <a:t>Midplane error generally hardest to achieve</a:t>
            </a:r>
          </a:p>
          <a:p>
            <a:pPr lvl="1"/>
            <a:r>
              <a:rPr lang="en-GB"/>
              <a:t>May go in and out of spec slightly (~0.5G) due to chiller cycle</a:t>
            </a:r>
          </a:p>
          <a:p>
            <a:r>
              <a:rPr lang="en-GB"/>
              <a:t>Achieving all the above triggers “quick accept”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89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Last week</a:t>
            </a:r>
          </a:p>
          <a:p>
            <a:pPr lvl="1"/>
            <a:r>
              <a:rPr lang="en-GB"/>
              <a:t>Chiller on coil #71 broke</a:t>
            </a:r>
          </a:p>
          <a:p>
            <a:pPr lvl="2"/>
            <a:r>
              <a:rPr lang="en-GB"/>
              <a:t>Replaced by other coil’s chiller</a:t>
            </a:r>
          </a:p>
          <a:p>
            <a:pPr lvl="2"/>
            <a:r>
              <a:rPr lang="en-GB"/>
              <a:t>Recalibrated strength vs. previously measured magnet</a:t>
            </a:r>
          </a:p>
          <a:p>
            <a:pPr lvl="1"/>
            <a:r>
              <a:rPr lang="en-GB"/>
              <a:t>Coil #76 was then fixed</a:t>
            </a:r>
          </a:p>
          <a:p>
            <a:pPr lvl="2"/>
            <a:r>
              <a:rPr lang="en-GB"/>
              <a:t>Original repaired chiller from #71 used there</a:t>
            </a:r>
          </a:p>
          <a:p>
            <a:pPr lvl="2"/>
            <a:r>
              <a:rPr lang="en-GB"/>
              <a:t>Recalibrated strength for this coil too</a:t>
            </a:r>
          </a:p>
          <a:p>
            <a:r>
              <a:rPr lang="en-GB"/>
              <a:t>Both coils now working on remaining ~7 QF and ~17 BDT2 magnets required for deadline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6,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714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211D6-98D2-4389-9AE1-26F5C4938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Girders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0422A-08A6-4605-8526-F23433674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Need vacuum chambers FB GD4 and TB GD1</a:t>
            </a:r>
          </a:p>
          <a:p>
            <a:pPr lvl="1"/>
            <a:r>
              <a:rPr lang="en-GB"/>
              <a:t>Also waiting for vacuum pipe support legs</a:t>
            </a:r>
          </a:p>
          <a:p>
            <a:r>
              <a:rPr lang="en-GB"/>
              <a:t>Rest are waiting for QF and BDT2 magnets</a:t>
            </a:r>
          </a:p>
          <a:p>
            <a:pPr lvl="1"/>
            <a:r>
              <a:rPr lang="en-GB"/>
              <a:t>And some more QF-type corrector frames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C0A4A-854A-4C22-8FEC-8FD057B0E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6,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53242-F621-4527-A676-65D057D75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A8B57-D369-4FAE-8B98-A7E0C381F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B1013E-9503-41F4-899C-2D96518AA1A6}"/>
              </a:ext>
            </a:extLst>
          </p:cNvPr>
          <p:cNvSpPr txBox="1"/>
          <p:nvPr/>
        </p:nvSpPr>
        <p:spPr>
          <a:xfrm>
            <a:off x="467544" y="4293096"/>
            <a:ext cx="14800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5"/>
                </a:solidFill>
              </a:rPr>
              <a:t>FA GD1 old</a:t>
            </a:r>
          </a:p>
          <a:p>
            <a:r>
              <a:rPr lang="en-GB"/>
              <a:t>FA GD1 new</a:t>
            </a:r>
          </a:p>
          <a:p>
            <a:r>
              <a:rPr lang="en-GB">
                <a:solidFill>
                  <a:schemeClr val="accent5"/>
                </a:solidFill>
              </a:rPr>
              <a:t>FA GD2</a:t>
            </a:r>
          </a:p>
          <a:p>
            <a:r>
              <a:rPr lang="en-GB">
                <a:solidFill>
                  <a:schemeClr val="accent3"/>
                </a:solidFill>
              </a:rPr>
              <a:t>FA GD3</a:t>
            </a:r>
          </a:p>
          <a:p>
            <a:r>
              <a:rPr lang="en-GB">
                <a:solidFill>
                  <a:schemeClr val="accent3"/>
                </a:solidFill>
              </a:rPr>
              <a:t>FA GD4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3676D7-4769-4D43-915A-BADD51967B8F}"/>
              </a:ext>
            </a:extLst>
          </p:cNvPr>
          <p:cNvSpPr txBox="1"/>
          <p:nvPr/>
        </p:nvSpPr>
        <p:spPr>
          <a:xfrm>
            <a:off x="1979712" y="4293096"/>
            <a:ext cx="1018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3"/>
                </a:solidFill>
              </a:rPr>
              <a:t>FB GD1</a:t>
            </a:r>
          </a:p>
          <a:p>
            <a:r>
              <a:rPr lang="en-GB">
                <a:solidFill>
                  <a:schemeClr val="accent3"/>
                </a:solidFill>
              </a:rPr>
              <a:t>FB GD2</a:t>
            </a:r>
          </a:p>
          <a:p>
            <a:r>
              <a:rPr lang="en-GB">
                <a:solidFill>
                  <a:schemeClr val="accent3"/>
                </a:solidFill>
              </a:rPr>
              <a:t>FB GD3</a:t>
            </a:r>
          </a:p>
          <a:p>
            <a:r>
              <a:rPr lang="en-GB"/>
              <a:t>FB GD4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F8F4FE-81C6-4303-B761-040B55E23A76}"/>
              </a:ext>
            </a:extLst>
          </p:cNvPr>
          <p:cNvSpPr txBox="1"/>
          <p:nvPr/>
        </p:nvSpPr>
        <p:spPr>
          <a:xfrm>
            <a:off x="3158091" y="4299722"/>
            <a:ext cx="10268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6"/>
                </a:solidFill>
              </a:rPr>
              <a:t>TA GD1</a:t>
            </a:r>
          </a:p>
          <a:p>
            <a:r>
              <a:rPr lang="en-GB">
                <a:solidFill>
                  <a:schemeClr val="accent6"/>
                </a:solidFill>
              </a:rPr>
              <a:t>TA GD2</a:t>
            </a:r>
          </a:p>
          <a:p>
            <a:r>
              <a:rPr lang="en-GB">
                <a:solidFill>
                  <a:schemeClr val="accent3"/>
                </a:solidFill>
              </a:rPr>
              <a:t>TA GD3</a:t>
            </a:r>
          </a:p>
          <a:p>
            <a:r>
              <a:rPr lang="en-GB">
                <a:solidFill>
                  <a:schemeClr val="accent3"/>
                </a:solidFill>
              </a:rPr>
              <a:t>TA GD4</a:t>
            </a:r>
          </a:p>
          <a:p>
            <a:r>
              <a:rPr lang="en-GB">
                <a:solidFill>
                  <a:schemeClr val="accent3"/>
                </a:solidFill>
              </a:rPr>
              <a:t>TA GD5</a:t>
            </a:r>
          </a:p>
          <a:p>
            <a:r>
              <a:rPr lang="en-GB">
                <a:solidFill>
                  <a:schemeClr val="accent3"/>
                </a:solidFill>
              </a:rPr>
              <a:t>TA GD6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34B1CC-4717-439F-BAFA-892414DFCA59}"/>
              </a:ext>
            </a:extLst>
          </p:cNvPr>
          <p:cNvSpPr txBox="1"/>
          <p:nvPr/>
        </p:nvSpPr>
        <p:spPr>
          <a:xfrm>
            <a:off x="4203122" y="4293096"/>
            <a:ext cx="10268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TB GD1</a:t>
            </a:r>
          </a:p>
          <a:p>
            <a:r>
              <a:rPr lang="en-GB">
                <a:solidFill>
                  <a:schemeClr val="accent3"/>
                </a:solidFill>
              </a:rPr>
              <a:t>TB GD2</a:t>
            </a:r>
          </a:p>
          <a:p>
            <a:r>
              <a:rPr lang="en-GB">
                <a:solidFill>
                  <a:schemeClr val="accent3"/>
                </a:solidFill>
              </a:rPr>
              <a:t>TB GD3</a:t>
            </a:r>
          </a:p>
          <a:p>
            <a:r>
              <a:rPr lang="en-GB">
                <a:solidFill>
                  <a:schemeClr val="accent6"/>
                </a:solidFill>
              </a:rPr>
              <a:t>TB GD4</a:t>
            </a:r>
          </a:p>
          <a:p>
            <a:r>
              <a:rPr lang="en-GB">
                <a:solidFill>
                  <a:schemeClr val="accent2"/>
                </a:solidFill>
              </a:rPr>
              <a:t>TB GD5</a:t>
            </a:r>
          </a:p>
          <a:p>
            <a:r>
              <a:rPr lang="en-GB">
                <a:solidFill>
                  <a:schemeClr val="accent2"/>
                </a:solidFill>
              </a:rPr>
              <a:t>TB GD6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E7828-B4E8-4332-B5BE-385A5BAE5180}"/>
              </a:ext>
            </a:extLst>
          </p:cNvPr>
          <p:cNvSpPr txBox="1"/>
          <p:nvPr/>
        </p:nvSpPr>
        <p:spPr>
          <a:xfrm>
            <a:off x="5425981" y="4154596"/>
            <a:ext cx="101822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5"/>
                </a:solidFill>
              </a:rPr>
              <a:t>ZA GD1</a:t>
            </a:r>
          </a:p>
          <a:p>
            <a:r>
              <a:rPr lang="en-GB">
                <a:solidFill>
                  <a:schemeClr val="accent5"/>
                </a:solidFill>
              </a:rPr>
              <a:t>ZA GD2</a:t>
            </a:r>
          </a:p>
          <a:p>
            <a:r>
              <a:rPr lang="en-GB">
                <a:solidFill>
                  <a:schemeClr val="accent5"/>
                </a:solidFill>
              </a:rPr>
              <a:t>ZA GD3</a:t>
            </a:r>
          </a:p>
          <a:p>
            <a:r>
              <a:rPr lang="en-GB">
                <a:solidFill>
                  <a:schemeClr val="accent3"/>
                </a:solidFill>
              </a:rPr>
              <a:t>ZM GD</a:t>
            </a:r>
          </a:p>
          <a:p>
            <a:r>
              <a:rPr lang="en-GB">
                <a:solidFill>
                  <a:schemeClr val="accent3"/>
                </a:solidFill>
              </a:rPr>
              <a:t>ZB GD1</a:t>
            </a:r>
          </a:p>
          <a:p>
            <a:r>
              <a:rPr lang="en-GB">
                <a:solidFill>
                  <a:schemeClr val="accent3"/>
                </a:solidFill>
              </a:rPr>
              <a:t>ZB GD2</a:t>
            </a:r>
          </a:p>
          <a:p>
            <a:r>
              <a:rPr lang="en-GB">
                <a:solidFill>
                  <a:schemeClr val="accent3"/>
                </a:solidFill>
              </a:rPr>
              <a:t>ZB GD3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8543F1-83E5-4907-BC5B-08ED7A60EA0C}"/>
              </a:ext>
            </a:extLst>
          </p:cNvPr>
          <p:cNvSpPr txBox="1"/>
          <p:nvPr/>
        </p:nvSpPr>
        <p:spPr>
          <a:xfrm flipH="1">
            <a:off x="6769697" y="4299722"/>
            <a:ext cx="23099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Not started</a:t>
            </a:r>
          </a:p>
          <a:p>
            <a:r>
              <a:rPr lang="en-GB">
                <a:solidFill>
                  <a:schemeClr val="accent2"/>
                </a:solidFill>
              </a:rPr>
              <a:t>U/C Chamber only</a:t>
            </a:r>
          </a:p>
          <a:p>
            <a:r>
              <a:rPr lang="en-GB">
                <a:solidFill>
                  <a:schemeClr val="accent6"/>
                </a:solidFill>
              </a:rPr>
              <a:t>Under construction</a:t>
            </a:r>
            <a:endParaRPr lang="en-GB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GB">
                <a:solidFill>
                  <a:schemeClr val="accent3"/>
                </a:solidFill>
              </a:rPr>
              <a:t>Complete at BNL</a:t>
            </a:r>
          </a:p>
          <a:p>
            <a:r>
              <a:rPr lang="en-GB">
                <a:solidFill>
                  <a:schemeClr val="accent5"/>
                </a:solidFill>
              </a:rPr>
              <a:t>Delivered to Cornell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94CE7D-BEC9-4E22-A5C6-AD5D1DF5131F}"/>
              </a:ext>
            </a:extLst>
          </p:cNvPr>
          <p:cNvSpPr/>
          <p:nvPr/>
        </p:nvSpPr>
        <p:spPr>
          <a:xfrm>
            <a:off x="5425981" y="5013176"/>
            <a:ext cx="1009144" cy="843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A2768C-CB58-47D4-881B-4D3D09D4355D}"/>
              </a:ext>
            </a:extLst>
          </p:cNvPr>
          <p:cNvSpPr txBox="1"/>
          <p:nvPr/>
        </p:nvSpPr>
        <p:spPr>
          <a:xfrm>
            <a:off x="6396046" y="5698906"/>
            <a:ext cx="792088" cy="252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/>
              <a:t>In crates</a:t>
            </a:r>
            <a:endParaRPr lang="en-US" sz="1000" b="1"/>
          </a:p>
        </p:txBody>
      </p:sp>
    </p:spTree>
    <p:extLst>
      <p:ext uri="{BB962C8B-B14F-4D97-AF65-F5344CB8AC3E}">
        <p14:creationId xmlns:p14="http://schemas.microsoft.com/office/powerpoint/2010/main" val="125708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CF8CF85-6012-4FBC-A5E1-B2DC5898F2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000" y="89308"/>
            <a:ext cx="8640000" cy="626704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18F8F-CB80-4F80-B802-2F6181EC9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6,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3FDB9-9809-4010-B5F9-CC6FEB7DB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E3A16-8078-4D54-88AD-000AF8057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EF524F-BA2A-458E-8C4D-33C29E6644D7}"/>
              </a:ext>
            </a:extLst>
          </p:cNvPr>
          <p:cNvSpPr txBox="1"/>
          <p:nvPr/>
        </p:nvSpPr>
        <p:spPr>
          <a:xfrm>
            <a:off x="1619672" y="1124744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85% complete</a:t>
            </a:r>
          </a:p>
          <a:p>
            <a:r>
              <a:rPr lang="en-GB"/>
              <a:t>184 / 215 magnets (31 remaining*)</a:t>
            </a:r>
          </a:p>
          <a:p>
            <a:r>
              <a:rPr lang="en-GB">
                <a:solidFill>
                  <a:schemeClr val="accent5"/>
                </a:solidFill>
              </a:rPr>
              <a:t>* Includes 4 “spare” QFs, 2 BDs for replacing first girder magnets</a:t>
            </a:r>
            <a:endParaRPr 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58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84034E-5BD3-4F43-9B1E-7BCF10EF1A4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3465" y="70829"/>
            <a:ext cx="8657070" cy="6285521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3EFC7-EBDC-4FFC-95D0-67F07F5FD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6,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DDD9E-88F9-45AC-AD39-2E5B73482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BCD3B-CD20-4546-9640-8410B44A2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1D33BC-F85E-484C-81B7-6B6B09C8B615}"/>
              </a:ext>
            </a:extLst>
          </p:cNvPr>
          <p:cNvSpPr txBox="1"/>
          <p:nvPr/>
        </p:nvSpPr>
        <p:spPr>
          <a:xfrm>
            <a:off x="1043608" y="692696"/>
            <a:ext cx="410881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BDT1  28 / 28 magnets (0 remaining)</a:t>
            </a:r>
          </a:p>
          <a:p>
            <a:r>
              <a:rPr lang="en-US">
                <a:solidFill>
                  <a:schemeClr val="accent6"/>
                </a:solidFill>
              </a:rPr>
              <a:t>BDT2  2 / 20 magnets (18 remaining)</a:t>
            </a:r>
          </a:p>
          <a:p>
            <a:r>
              <a:rPr lang="en-US">
                <a:solidFill>
                  <a:schemeClr val="accent5"/>
                </a:solidFill>
              </a:rPr>
              <a:t>BD  30 / 32 magnets (2 remaining)</a:t>
            </a:r>
          </a:p>
          <a:p>
            <a:r>
              <a:rPr lang="en-US">
                <a:solidFill>
                  <a:schemeClr val="accent3"/>
                </a:solidFill>
              </a:rPr>
              <a:t>QD  27 / 27 magnets (0 remaining)</a:t>
            </a:r>
          </a:p>
          <a:p>
            <a:r>
              <a:rPr lang="en-US"/>
              <a:t>QF  97 / 107 magnets (10 remaining) </a:t>
            </a:r>
          </a:p>
          <a:p>
            <a:r>
              <a:rPr lang="en-GB">
                <a:solidFill>
                  <a:schemeClr val="bg1">
                    <a:lumMod val="65000"/>
                  </a:schemeClr>
                </a:solidFill>
              </a:rPr>
              <a:t>Q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FH 1 / 1 magnet (0 remaining)</a:t>
            </a:r>
          </a:p>
        </p:txBody>
      </p:sp>
    </p:spTree>
    <p:extLst>
      <p:ext uri="{BB962C8B-B14F-4D97-AF65-F5344CB8AC3E}">
        <p14:creationId xmlns:p14="http://schemas.microsoft.com/office/powerpoint/2010/main" val="1848675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BAE35-4F78-4D52-B2E9-395FB5344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Projections (NB: does not account for holidays in November)</a:t>
            </a:r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A5C9A9C-451E-4672-BDAF-783EE76E0C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911882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1042759484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0142513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9205955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83945238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305190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Method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Rotating Coil Measurements per Week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Magnets Tuned per Week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Projected Finish Date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Speed-up Required to Finish Nov-30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050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Magnets rate since main production start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10.12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Nov-25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5 calendar days spare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617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Rotating coil rate last 3 weeks plus model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31.3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11.24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Nov-23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7 calendar days spare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125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Rotating coil rate since start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26.9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9.57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Nov-26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4 calendar days spare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87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Required to hit deadline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23.9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8.40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Nov-30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0%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461678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5480F-7309-4C6B-9473-91C62B997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6,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CFF37-BDDA-4FBA-B669-636C6FC31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A2301-529D-46E9-8156-DB20A2428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4752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43F592E-647C-412C-9EB1-BEF0CB0E4A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000" y="79893"/>
            <a:ext cx="8640000" cy="6276457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AA98A-0AF7-4CA8-9F94-F1875800F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6,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01C37-CC0F-450E-ADDD-EEDABB5D9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5A71E-F270-44EB-9E7F-CEE0885F9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9961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1A974A9-3398-44E1-B47A-51C2960FAE5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7530" y="116632"/>
            <a:ext cx="8806470" cy="639399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6,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179512" y="548680"/>
            <a:ext cx="216024" cy="165618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82561" y="2204864"/>
            <a:ext cx="216024" cy="108012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79512" y="3284984"/>
            <a:ext cx="216024" cy="259228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FFF098-6C95-4A21-9397-B93DEF835880}"/>
              </a:ext>
            </a:extLst>
          </p:cNvPr>
          <p:cNvSpPr txBox="1"/>
          <p:nvPr/>
        </p:nvSpPr>
        <p:spPr>
          <a:xfrm>
            <a:off x="2971889" y="119210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ECA395-5F00-4FDD-A6D7-2086864DA495}"/>
              </a:ext>
            </a:extLst>
          </p:cNvPr>
          <p:cNvSpPr txBox="1"/>
          <p:nvPr/>
        </p:nvSpPr>
        <p:spPr>
          <a:xfrm>
            <a:off x="6309878" y="141277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AE3B36-71DC-4E4F-A8F1-0350761A4DDF}"/>
              </a:ext>
            </a:extLst>
          </p:cNvPr>
          <p:cNvSpPr txBox="1"/>
          <p:nvPr/>
        </p:nvSpPr>
        <p:spPr>
          <a:xfrm>
            <a:off x="4082829" y="239099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5E8E34C-4C1E-4F2E-A171-FA8043B7030B}"/>
              </a:ext>
            </a:extLst>
          </p:cNvPr>
          <p:cNvSpPr txBox="1"/>
          <p:nvPr/>
        </p:nvSpPr>
        <p:spPr>
          <a:xfrm>
            <a:off x="1078007" y="708013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/>
              <a:t>All magnets are shown</a:t>
            </a:r>
            <a:endParaRPr lang="en-US" sz="10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54BBE98-595E-4A5F-8D1D-ADC0E505014D}"/>
              </a:ext>
            </a:extLst>
          </p:cNvPr>
          <p:cNvSpPr txBox="1"/>
          <p:nvPr/>
        </p:nvSpPr>
        <p:spPr>
          <a:xfrm>
            <a:off x="1893814" y="173124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1FE566C-29CF-42D7-8F32-9F96116DA7EA}"/>
              </a:ext>
            </a:extLst>
          </p:cNvPr>
          <p:cNvSpPr txBox="1"/>
          <p:nvPr/>
        </p:nvSpPr>
        <p:spPr>
          <a:xfrm rot="5400000">
            <a:off x="2474895" y="919282"/>
            <a:ext cx="6687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rgbClr val="FF0000"/>
                </a:solidFill>
              </a:rPr>
              <a:t>Reject</a:t>
            </a:r>
            <a:endParaRPr lang="en-US" sz="1000">
              <a:solidFill>
                <a:srgbClr val="FF000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FB65F7E-A3F8-4D69-9A59-2AE1D5319AF5}"/>
              </a:ext>
            </a:extLst>
          </p:cNvPr>
          <p:cNvSpPr txBox="1"/>
          <p:nvPr/>
        </p:nvSpPr>
        <p:spPr>
          <a:xfrm rot="5400000">
            <a:off x="3717471" y="1618814"/>
            <a:ext cx="20344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accent5"/>
                </a:solidFill>
              </a:rPr>
              <a:t>Reject/have replaced half</a:t>
            </a:r>
            <a:endParaRPr lang="en-US" sz="1000">
              <a:solidFill>
                <a:schemeClr val="accent5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EA7A5B-5845-41A8-839C-E0A771A04692}"/>
              </a:ext>
            </a:extLst>
          </p:cNvPr>
          <p:cNvSpPr txBox="1"/>
          <p:nvPr/>
        </p:nvSpPr>
        <p:spPr>
          <a:xfrm rot="5400000">
            <a:off x="4362487" y="1588381"/>
            <a:ext cx="2016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accent6"/>
                </a:solidFill>
              </a:rPr>
              <a:t>Reject/com,bined with 2572</a:t>
            </a:r>
            <a:endParaRPr lang="en-US" sz="1000">
              <a:solidFill>
                <a:schemeClr val="accent6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BBE73FC-E80C-40D4-9E9B-1B5675215690}"/>
              </a:ext>
            </a:extLst>
          </p:cNvPr>
          <p:cNvSpPr txBox="1"/>
          <p:nvPr/>
        </p:nvSpPr>
        <p:spPr>
          <a:xfrm rot="5400000">
            <a:off x="6844652" y="1690823"/>
            <a:ext cx="21784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accent5"/>
                </a:solidFill>
              </a:rPr>
              <a:t>Reject/have replaced half</a:t>
            </a:r>
            <a:endParaRPr lang="en-US" sz="1000">
              <a:solidFill>
                <a:schemeClr val="accent5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23EF17F-F040-4CDD-9B06-DD5DB7BF5048}"/>
              </a:ext>
            </a:extLst>
          </p:cNvPr>
          <p:cNvSpPr txBox="1"/>
          <p:nvPr/>
        </p:nvSpPr>
        <p:spPr>
          <a:xfrm>
            <a:off x="8530304" y="3602549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DA0185-CABE-421B-8583-F2DD4AAF8EFF}"/>
              </a:ext>
            </a:extLst>
          </p:cNvPr>
          <p:cNvSpPr txBox="1"/>
          <p:nvPr/>
        </p:nvSpPr>
        <p:spPr>
          <a:xfrm>
            <a:off x="1102902" y="173145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0684F1-947C-40F3-AE75-0A7FC42344A5}"/>
              </a:ext>
            </a:extLst>
          </p:cNvPr>
          <p:cNvSpPr txBox="1"/>
          <p:nvPr/>
        </p:nvSpPr>
        <p:spPr>
          <a:xfrm rot="5400000">
            <a:off x="286635" y="3282336"/>
            <a:ext cx="20344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accent3"/>
                </a:solidFill>
              </a:rPr>
              <a:t>Tuned with 96 shims</a:t>
            </a:r>
            <a:endParaRPr lang="en-US" sz="1000">
              <a:solidFill>
                <a:schemeClr val="accent3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A9B0527-C2D0-4668-B034-7E1FE9AE8168}"/>
              </a:ext>
            </a:extLst>
          </p:cNvPr>
          <p:cNvSpPr txBox="1"/>
          <p:nvPr/>
        </p:nvSpPr>
        <p:spPr>
          <a:xfrm rot="5400000">
            <a:off x="2388396" y="2452546"/>
            <a:ext cx="20344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accent3"/>
                </a:solidFill>
              </a:rPr>
              <a:t>80 shims</a:t>
            </a:r>
            <a:endParaRPr lang="en-US" sz="100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828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52554E5-F22F-47F3-BABB-FD6F841934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3052" y="180413"/>
            <a:ext cx="8640000" cy="626704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6,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14" name="Rectangle 13"/>
          <p:cNvSpPr/>
          <p:nvPr/>
        </p:nvSpPr>
        <p:spPr>
          <a:xfrm>
            <a:off x="179512" y="620688"/>
            <a:ext cx="216024" cy="58326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82561" y="1772816"/>
            <a:ext cx="216024" cy="352839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79511" y="2420888"/>
            <a:ext cx="233541" cy="223224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563162-B8E3-4498-A8C5-B46DE32885C6}"/>
              </a:ext>
            </a:extLst>
          </p:cNvPr>
          <p:cNvSpPr txBox="1"/>
          <p:nvPr/>
        </p:nvSpPr>
        <p:spPr>
          <a:xfrm>
            <a:off x="3121093" y="112474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354602F-2766-4074-AFD9-B922237EB12B}"/>
              </a:ext>
            </a:extLst>
          </p:cNvPr>
          <p:cNvSpPr txBox="1"/>
          <p:nvPr/>
        </p:nvSpPr>
        <p:spPr>
          <a:xfrm>
            <a:off x="6402049" y="112474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2456A86-DAC8-4493-86DF-BB5A101F052F}"/>
              </a:ext>
            </a:extLst>
          </p:cNvPr>
          <p:cNvSpPr txBox="1"/>
          <p:nvPr/>
        </p:nvSpPr>
        <p:spPr>
          <a:xfrm>
            <a:off x="4072909" y="112474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2613863-1537-4B43-8D2A-013BC517EA19}"/>
              </a:ext>
            </a:extLst>
          </p:cNvPr>
          <p:cNvSpPr txBox="1"/>
          <p:nvPr/>
        </p:nvSpPr>
        <p:spPr>
          <a:xfrm>
            <a:off x="1043608" y="112474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FE6C735-AF48-41E5-9B23-44C5C32FF75E}"/>
              </a:ext>
            </a:extLst>
          </p:cNvPr>
          <p:cNvSpPr txBox="1"/>
          <p:nvPr/>
        </p:nvSpPr>
        <p:spPr>
          <a:xfrm>
            <a:off x="2071743" y="1120173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055BC8B-E64B-4375-B138-F94EF521E61C}"/>
              </a:ext>
            </a:extLst>
          </p:cNvPr>
          <p:cNvSpPr txBox="1"/>
          <p:nvPr/>
        </p:nvSpPr>
        <p:spPr>
          <a:xfrm>
            <a:off x="1299912" y="78768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/>
              <a:t>All magnets are shown</a:t>
            </a:r>
            <a:endParaRPr lang="en-US" sz="10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7E7425-6E09-41F6-BE7A-9F6A75907E88}"/>
              </a:ext>
            </a:extLst>
          </p:cNvPr>
          <p:cNvSpPr txBox="1"/>
          <p:nvPr/>
        </p:nvSpPr>
        <p:spPr>
          <a:xfrm rot="5400000">
            <a:off x="3408468" y="4840431"/>
            <a:ext cx="1071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accent3"/>
                </a:solidFill>
              </a:rPr>
              <a:t>Correcteed in aluminium</a:t>
            </a:r>
            <a:endParaRPr lang="en-US" sz="1000">
              <a:solidFill>
                <a:schemeClr val="accent3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57E2E87-4512-4E5A-A396-4AA1B4CFA87F}"/>
              </a:ext>
            </a:extLst>
          </p:cNvPr>
          <p:cNvSpPr txBox="1"/>
          <p:nvPr/>
        </p:nvSpPr>
        <p:spPr>
          <a:xfrm rot="5400000">
            <a:off x="2622365" y="5311288"/>
            <a:ext cx="6687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rgbClr val="FF0000"/>
                </a:solidFill>
              </a:rPr>
              <a:t>Reject</a:t>
            </a:r>
            <a:endParaRPr lang="en-US" sz="1000">
              <a:solidFill>
                <a:srgbClr val="FF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D030324-4B17-475C-BC1F-E57FC3B175EF}"/>
              </a:ext>
            </a:extLst>
          </p:cNvPr>
          <p:cNvSpPr txBox="1"/>
          <p:nvPr/>
        </p:nvSpPr>
        <p:spPr>
          <a:xfrm rot="5400000">
            <a:off x="3906889" y="5277477"/>
            <a:ext cx="20344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accent5"/>
                </a:solidFill>
              </a:rPr>
              <a:t>Reject/have replaced half</a:t>
            </a:r>
            <a:endParaRPr lang="en-US" sz="1000">
              <a:solidFill>
                <a:schemeClr val="accent5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37B7D4C-3607-436E-88CF-30193B654AF7}"/>
              </a:ext>
            </a:extLst>
          </p:cNvPr>
          <p:cNvSpPr txBox="1"/>
          <p:nvPr/>
        </p:nvSpPr>
        <p:spPr>
          <a:xfrm rot="5400000">
            <a:off x="4420691" y="5453242"/>
            <a:ext cx="2016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accent6"/>
                </a:solidFill>
              </a:rPr>
              <a:t>Reject/com,bined with 2572</a:t>
            </a:r>
            <a:endParaRPr lang="en-US" sz="1000">
              <a:solidFill>
                <a:schemeClr val="accent6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B9A894-F3DA-4EF6-85F9-50FD5D73426C}"/>
              </a:ext>
            </a:extLst>
          </p:cNvPr>
          <p:cNvSpPr txBox="1"/>
          <p:nvPr/>
        </p:nvSpPr>
        <p:spPr>
          <a:xfrm rot="5400000">
            <a:off x="6810042" y="5645667"/>
            <a:ext cx="21784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accent5"/>
                </a:solidFill>
              </a:rPr>
              <a:t>Reject/have replaced half</a:t>
            </a:r>
            <a:endParaRPr lang="en-US" sz="1000">
              <a:solidFill>
                <a:schemeClr val="accent5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3F5D8FB-FDBA-4230-8816-F9DAFE75F4BE}"/>
              </a:ext>
            </a:extLst>
          </p:cNvPr>
          <p:cNvSpPr txBox="1"/>
          <p:nvPr/>
        </p:nvSpPr>
        <p:spPr>
          <a:xfrm>
            <a:off x="8488230" y="2437589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QFH</a:t>
            </a:r>
          </a:p>
        </p:txBody>
      </p:sp>
    </p:spTree>
    <p:extLst>
      <p:ext uri="{BB962C8B-B14F-4D97-AF65-F5344CB8AC3E}">
        <p14:creationId xmlns:p14="http://schemas.microsoft.com/office/powerpoint/2010/main" val="1865044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6F678D2-9890-49B2-9463-8679693DF7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6213" y="136525"/>
            <a:ext cx="8640000" cy="626704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6,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14" name="Rectangle 13"/>
          <p:cNvSpPr/>
          <p:nvPr/>
        </p:nvSpPr>
        <p:spPr>
          <a:xfrm>
            <a:off x="179512" y="476672"/>
            <a:ext cx="216024" cy="29523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82561" y="3429000"/>
            <a:ext cx="216024" cy="79208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79512" y="4221088"/>
            <a:ext cx="216024" cy="158417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46C752-C92D-40AD-9F89-9D33B933AF43}"/>
              </a:ext>
            </a:extLst>
          </p:cNvPr>
          <p:cNvSpPr txBox="1"/>
          <p:nvPr/>
        </p:nvSpPr>
        <p:spPr>
          <a:xfrm>
            <a:off x="3025139" y="191683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0154FC-AF62-4B9B-8C84-558F8EA93874}"/>
              </a:ext>
            </a:extLst>
          </p:cNvPr>
          <p:cNvSpPr txBox="1"/>
          <p:nvPr/>
        </p:nvSpPr>
        <p:spPr>
          <a:xfrm>
            <a:off x="6389152" y="191683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FC8184E-F822-4C1C-B5BD-8E71F746F41D}"/>
              </a:ext>
            </a:extLst>
          </p:cNvPr>
          <p:cNvSpPr txBox="1"/>
          <p:nvPr/>
        </p:nvSpPr>
        <p:spPr>
          <a:xfrm>
            <a:off x="4222273" y="191683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47852C-2C2A-4751-92A9-C92D658AA01F}"/>
              </a:ext>
            </a:extLst>
          </p:cNvPr>
          <p:cNvSpPr txBox="1"/>
          <p:nvPr/>
        </p:nvSpPr>
        <p:spPr>
          <a:xfrm>
            <a:off x="1421184" y="749680"/>
            <a:ext cx="1440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/>
              <a:t>Only tuned magnets shown (2 “rejects” also removed)</a:t>
            </a:r>
            <a:endParaRPr lang="en-US" sz="1000" b="1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F1E045C-5A98-4679-96D1-BB2D9B39F8D6}"/>
              </a:ext>
            </a:extLst>
          </p:cNvPr>
          <p:cNvSpPr txBox="1"/>
          <p:nvPr/>
        </p:nvSpPr>
        <p:spPr>
          <a:xfrm>
            <a:off x="1133133" y="191683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B9C61AD-B2D3-4517-B69B-8089EA2EA1B6}"/>
              </a:ext>
            </a:extLst>
          </p:cNvPr>
          <p:cNvSpPr txBox="1"/>
          <p:nvPr/>
        </p:nvSpPr>
        <p:spPr>
          <a:xfrm>
            <a:off x="2218219" y="1979333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>
                <a:solidFill>
                  <a:schemeClr val="accent1"/>
                </a:solidFill>
              </a:rPr>
              <a:t>BDT2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A06AFD-774C-4ACF-AC24-51EE8235CB98}"/>
              </a:ext>
            </a:extLst>
          </p:cNvPr>
          <p:cNvSpPr txBox="1"/>
          <p:nvPr/>
        </p:nvSpPr>
        <p:spPr>
          <a:xfrm>
            <a:off x="8472021" y="461862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QFH</a:t>
            </a:r>
          </a:p>
        </p:txBody>
      </p:sp>
    </p:spTree>
    <p:extLst>
      <p:ext uri="{BB962C8B-B14F-4D97-AF65-F5344CB8AC3E}">
        <p14:creationId xmlns:p14="http://schemas.microsoft.com/office/powerpoint/2010/main" val="3783048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7AF8448-CEB0-465F-9C64-8C547094CF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2021" y="100241"/>
            <a:ext cx="8640000" cy="626704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6,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14" name="Rectangle 13"/>
          <p:cNvSpPr/>
          <p:nvPr/>
        </p:nvSpPr>
        <p:spPr>
          <a:xfrm>
            <a:off x="179512" y="434909"/>
            <a:ext cx="216024" cy="156211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82561" y="1997019"/>
            <a:ext cx="216024" cy="18942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79512" y="3891293"/>
            <a:ext cx="216024" cy="187220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4FFE35-5853-47B8-BBD8-22826BFB61C6}"/>
              </a:ext>
            </a:extLst>
          </p:cNvPr>
          <p:cNvSpPr txBox="1"/>
          <p:nvPr/>
        </p:nvSpPr>
        <p:spPr>
          <a:xfrm>
            <a:off x="8535007" y="494116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70638E-4CE1-4A08-AC11-12EEF08055E1}"/>
              </a:ext>
            </a:extLst>
          </p:cNvPr>
          <p:cNvSpPr txBox="1"/>
          <p:nvPr/>
        </p:nvSpPr>
        <p:spPr>
          <a:xfrm>
            <a:off x="2642630" y="185984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5BE810-AAAA-436E-9531-13B054B24039}"/>
              </a:ext>
            </a:extLst>
          </p:cNvPr>
          <p:cNvSpPr txBox="1"/>
          <p:nvPr/>
        </p:nvSpPr>
        <p:spPr>
          <a:xfrm>
            <a:off x="6371616" y="185984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72333F-6987-4AA1-8D92-D601170450E7}"/>
              </a:ext>
            </a:extLst>
          </p:cNvPr>
          <p:cNvSpPr txBox="1"/>
          <p:nvPr/>
        </p:nvSpPr>
        <p:spPr>
          <a:xfrm>
            <a:off x="4041085" y="185967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QD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4B097D6-368B-4FE6-9235-4403E207F275}"/>
              </a:ext>
            </a:extLst>
          </p:cNvPr>
          <p:cNvSpPr txBox="1"/>
          <p:nvPr/>
        </p:nvSpPr>
        <p:spPr>
          <a:xfrm>
            <a:off x="1403648" y="692696"/>
            <a:ext cx="1440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/>
              <a:t>Only tuned magnets shown (2 “rejects” also removed)</a:t>
            </a:r>
            <a:endParaRPr lang="en-US" sz="1000" b="1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85989F-271D-462A-8FE9-8113519DDA9C}"/>
              </a:ext>
            </a:extLst>
          </p:cNvPr>
          <p:cNvSpPr txBox="1"/>
          <p:nvPr/>
        </p:nvSpPr>
        <p:spPr>
          <a:xfrm>
            <a:off x="1115597" y="185984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BDT1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04CF682-4CF2-4EAA-9280-DE53ADBCA6A4}"/>
              </a:ext>
            </a:extLst>
          </p:cNvPr>
          <p:cNvSpPr txBox="1"/>
          <p:nvPr/>
        </p:nvSpPr>
        <p:spPr>
          <a:xfrm>
            <a:off x="1868059" y="1921229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>
                <a:solidFill>
                  <a:schemeClr val="accent1"/>
                </a:solidFill>
              </a:rPr>
              <a:t>BDT2</a:t>
            </a:r>
          </a:p>
        </p:txBody>
      </p:sp>
    </p:spTree>
    <p:extLst>
      <p:ext uri="{BB962C8B-B14F-4D97-AF65-F5344CB8AC3E}">
        <p14:creationId xmlns:p14="http://schemas.microsoft.com/office/powerpoint/2010/main" val="3059047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59093</TotalTime>
  <Words>670</Words>
  <Application>Microsoft Office PowerPoint</Application>
  <PresentationFormat>On-screen Show (4:3)</PresentationFormat>
  <Paragraphs>188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1_Office Theme</vt:lpstr>
      <vt:lpstr>CBETA Production Magnets</vt:lpstr>
      <vt:lpstr>PowerPoint Presentation</vt:lpstr>
      <vt:lpstr>PowerPoint Presentation</vt:lpstr>
      <vt:lpstr>Projections (NB: does not account for holidays in November)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Tuned Magnets Criteria</vt:lpstr>
      <vt:lpstr>Status</vt:lpstr>
      <vt:lpstr>Girders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Magnet?</dc:title>
  <dc:creator>Stephen Brooks</dc:creator>
  <cp:lastModifiedBy>Brooks, Stephen</cp:lastModifiedBy>
  <cp:revision>1415</cp:revision>
  <dcterms:created xsi:type="dcterms:W3CDTF">2012-11-14T19:21:06Z</dcterms:created>
  <dcterms:modified xsi:type="dcterms:W3CDTF">2018-11-05T20:46:41Z</dcterms:modified>
</cp:coreProperties>
</file>