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2"/>
  </p:notesMasterIdLst>
  <p:handoutMasterIdLst>
    <p:handoutMasterId r:id="rId23"/>
  </p:handoutMasterIdLst>
  <p:sldIdLst>
    <p:sldId id="340" r:id="rId3"/>
    <p:sldId id="356" r:id="rId4"/>
    <p:sldId id="364" r:id="rId5"/>
    <p:sldId id="366" r:id="rId6"/>
    <p:sldId id="368" r:id="rId7"/>
    <p:sldId id="369" r:id="rId8"/>
    <p:sldId id="365" r:id="rId9"/>
    <p:sldId id="367" r:id="rId10"/>
    <p:sldId id="370" r:id="rId11"/>
    <p:sldId id="358" r:id="rId12"/>
    <p:sldId id="359" r:id="rId13"/>
    <p:sldId id="363" r:id="rId14"/>
    <p:sldId id="371" r:id="rId15"/>
    <p:sldId id="375" r:id="rId16"/>
    <p:sldId id="360" r:id="rId17"/>
    <p:sldId id="362" r:id="rId18"/>
    <p:sldId id="373" r:id="rId19"/>
    <p:sldId id="372" r:id="rId20"/>
    <p:sldId id="37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  <a:srgbClr val="66FFFF"/>
    <a:srgbClr val="C000C0"/>
    <a:srgbClr val="C0C0C0"/>
    <a:srgbClr val="A080C0"/>
    <a:srgbClr val="C080FF"/>
    <a:srgbClr val="00D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433" autoAdjust="0"/>
  </p:normalViewPr>
  <p:slideViewPr>
    <p:cSldViewPr>
      <p:cViewPr>
        <p:scale>
          <a:sx n="100" d="100"/>
          <a:sy n="100" d="100"/>
        </p:scale>
        <p:origin x="-125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301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CEE564C-4471-4606-9C8E-CD88AFE87B72}" type="datetimeFigureOut">
              <a:rPr lang="en-US"/>
              <a:pPr>
                <a:defRPr/>
              </a:pPr>
              <a:t>2017-Jan-04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AC7E472-0998-4AFA-B838-F01241B2A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126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9AE4D4B-4C62-44FD-B369-6573D85776D2}" type="datetimeFigureOut">
              <a:rPr lang="en-GB"/>
              <a:pPr>
                <a:defRPr/>
              </a:pPr>
              <a:t>04/01/2017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A6E6A9-5FE4-4DED-B59B-525C3481A5A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4668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6E6A9-5FE4-4DED-B59B-525C3481A5AB}" type="slidenum">
              <a:rPr lang="en-GB" altLang="en-US" smtClean="0"/>
              <a:pPr/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734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AB5D9-044D-447E-8D54-D921DEA7FD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490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5B448C-33FC-450F-A69A-6C64B22D18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913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6,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5E93B-85CF-4127-A817-FF4943D8EA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57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08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DC64"/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6,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F8DE6-796D-4427-A4EC-BC8AB79BC0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733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BCE31D7-E3E7-4BD4-80D0-0A4D842B898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7030A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030A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>
            <a:off x="7596188" y="0"/>
            <a:ext cx="1547812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 6,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 Light" pitchFamily="34" charset="0"/>
              </a:defRPr>
            </a:lvl1pPr>
          </a:lstStyle>
          <a:p>
            <a:fld id="{65ACD699-18DE-4406-866C-B373EC31C0E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GB" sz="4400" kern="1200" dirty="0">
          <a:solidFill>
            <a:srgbClr val="A080C0"/>
          </a:solidFill>
          <a:latin typeface="Calibri Light" panose="020F03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080C0"/>
          </a:solidFill>
          <a:latin typeface="Calibri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Calibri Light" panose="020F03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800" kern="1200" dirty="0">
          <a:solidFill>
            <a:srgbClr val="00B0F0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rgbClr val="00DC64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en-US" sz="2000" kern="1200" dirty="0">
          <a:solidFill>
            <a:srgbClr val="E46C0A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en-GB" sz="2000" kern="1200" dirty="0">
          <a:solidFill>
            <a:srgbClr val="C00000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altLang="en-US" dirty="0" err="1" smtClean="0"/>
              <a:t>eRHIC</a:t>
            </a:r>
            <a:r>
              <a:rPr altLang="en-US" dirty="0" smtClean="0"/>
              <a:t> </a:t>
            </a:r>
            <a:r>
              <a:rPr altLang="en-US" dirty="0" smtClean="0"/>
              <a:t>Source Merging Schemes</a:t>
            </a:r>
            <a:endParaRPr alt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Summary of various options for converting bunch charge and rep. rate from polarised electron source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Stephen </a:t>
            </a:r>
            <a:r>
              <a:rPr lang="en-US" dirty="0" smtClean="0"/>
              <a:t>Brooks, </a:t>
            </a:r>
            <a:r>
              <a:rPr lang="en-US" dirty="0" err="1" smtClean="0"/>
              <a:t>eRHIC</a:t>
            </a:r>
            <a:r>
              <a:rPr lang="en-US" dirty="0" smtClean="0"/>
              <a:t> meeting</a:t>
            </a:r>
            <a:endParaRPr lang="en-GB" dirty="0"/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0070C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00B050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E46C0A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F3DFF8-701A-4D6F-BA92-EDE5DCD55345}" type="slidenum">
              <a:rPr lang="en-GB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GB" dirty="0" smtClean="0"/>
              <a:t>DC Multi-way Septum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4525963"/>
          </a:xfrm>
        </p:spPr>
        <p:txBody>
          <a:bodyPr/>
          <a:lstStyle/>
          <a:p>
            <a:r>
              <a:rPr lang="en-GB" dirty="0" smtClean="0"/>
              <a:t>Sources are synchronised, put bunches side-by-side in X and Y simultaneously</a:t>
            </a:r>
          </a:p>
          <a:p>
            <a:pPr lvl="1"/>
            <a:r>
              <a:rPr lang="en-GB" dirty="0" smtClean="0"/>
              <a:t>But don’t make anything out of permanent magnets due to losses in this region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10</a:t>
            </a:fld>
            <a:endParaRPr lang="en-GB" alt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67544" y="3212976"/>
            <a:ext cx="1152128" cy="864096"/>
            <a:chOff x="1043608" y="3284984"/>
            <a:chExt cx="1152128" cy="864096"/>
          </a:xfrm>
        </p:grpSpPr>
        <p:sp>
          <p:nvSpPr>
            <p:cNvPr id="7" name="Rectangle 6"/>
            <p:cNvSpPr/>
            <p:nvPr/>
          </p:nvSpPr>
          <p:spPr>
            <a:xfrm>
              <a:off x="1043608" y="3284984"/>
              <a:ext cx="936104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3608" y="3933056"/>
              <a:ext cx="936104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79712" y="3284984"/>
              <a:ext cx="216024" cy="8640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57693" y="3501008"/>
              <a:ext cx="216024" cy="43204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763688" y="3501008"/>
              <a:ext cx="216024" cy="4320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509313" y="357301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118033" y="3212976"/>
            <a:ext cx="1152128" cy="864096"/>
            <a:chOff x="1043608" y="3284984"/>
            <a:chExt cx="1152128" cy="864096"/>
          </a:xfrm>
        </p:grpSpPr>
        <p:sp>
          <p:nvSpPr>
            <p:cNvPr id="18" name="Rectangle 17"/>
            <p:cNvSpPr/>
            <p:nvPr/>
          </p:nvSpPr>
          <p:spPr>
            <a:xfrm>
              <a:off x="1043608" y="3284984"/>
              <a:ext cx="936104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43608" y="3933056"/>
              <a:ext cx="936104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79712" y="3284984"/>
              <a:ext cx="216024" cy="8640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57693" y="3501008"/>
              <a:ext cx="216024" cy="43204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763688" y="3501008"/>
              <a:ext cx="216024" cy="4320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1509313" y="357301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0800000">
            <a:off x="2519772" y="3212976"/>
            <a:ext cx="1152128" cy="864096"/>
            <a:chOff x="1043608" y="3284984"/>
            <a:chExt cx="1152128" cy="864096"/>
          </a:xfrm>
        </p:grpSpPr>
        <p:sp>
          <p:nvSpPr>
            <p:cNvPr id="25" name="Rectangle 24"/>
            <p:cNvSpPr/>
            <p:nvPr/>
          </p:nvSpPr>
          <p:spPr>
            <a:xfrm>
              <a:off x="1043608" y="3284984"/>
              <a:ext cx="936104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43608" y="3933056"/>
              <a:ext cx="936104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979712" y="3284984"/>
              <a:ext cx="216024" cy="8640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57693" y="3501008"/>
              <a:ext cx="216024" cy="43204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763688" y="3501008"/>
              <a:ext cx="216024" cy="4320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V="1">
              <a:off x="1509313" y="357301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668344" y="3212976"/>
            <a:ext cx="1152128" cy="864096"/>
            <a:chOff x="1043608" y="3284984"/>
            <a:chExt cx="1152128" cy="864096"/>
          </a:xfrm>
        </p:grpSpPr>
        <p:sp>
          <p:nvSpPr>
            <p:cNvPr id="33" name="Rectangle 32"/>
            <p:cNvSpPr/>
            <p:nvPr/>
          </p:nvSpPr>
          <p:spPr>
            <a:xfrm>
              <a:off x="1043608" y="3284984"/>
              <a:ext cx="936104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043608" y="3933056"/>
              <a:ext cx="936104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979712" y="3284984"/>
              <a:ext cx="216024" cy="8640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057693" y="3501008"/>
              <a:ext cx="216024" cy="43204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763688" y="3501008"/>
              <a:ext cx="216024" cy="4320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1509313" y="357301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rot="10800000">
            <a:off x="6070083" y="3212976"/>
            <a:ext cx="1152128" cy="864096"/>
            <a:chOff x="1043608" y="3284984"/>
            <a:chExt cx="1152128" cy="864096"/>
          </a:xfrm>
        </p:grpSpPr>
        <p:sp>
          <p:nvSpPr>
            <p:cNvPr id="40" name="Rectangle 39"/>
            <p:cNvSpPr/>
            <p:nvPr/>
          </p:nvSpPr>
          <p:spPr>
            <a:xfrm>
              <a:off x="1043608" y="3284984"/>
              <a:ext cx="936104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043608" y="3933056"/>
              <a:ext cx="936104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979712" y="3284984"/>
              <a:ext cx="216024" cy="86409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57693" y="3501008"/>
              <a:ext cx="216024" cy="43204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763688" y="3501008"/>
              <a:ext cx="216024" cy="43204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V="1">
              <a:off x="1509313" y="3573016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 rot="10800000">
            <a:off x="7214377" y="3212977"/>
            <a:ext cx="453967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 rot="10800000">
            <a:off x="7208876" y="3862743"/>
            <a:ext cx="468052" cy="21602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827584" y="4453756"/>
            <a:ext cx="1720358" cy="1711548"/>
            <a:chOff x="455806" y="3429000"/>
            <a:chExt cx="2750389" cy="2736304"/>
          </a:xfrm>
        </p:grpSpPr>
        <p:sp>
          <p:nvSpPr>
            <p:cNvPr id="66" name="Rectangle 65"/>
            <p:cNvSpPr/>
            <p:nvPr/>
          </p:nvSpPr>
          <p:spPr>
            <a:xfrm>
              <a:off x="671829" y="3429000"/>
              <a:ext cx="231834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71830" y="5949280"/>
              <a:ext cx="231834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990171" y="3429000"/>
              <a:ext cx="216024" cy="27363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068152" y="3645024"/>
              <a:ext cx="216024" cy="23042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774147" y="3645024"/>
              <a:ext cx="216024" cy="23042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 flipV="1">
              <a:off x="2519772" y="4553605"/>
              <a:ext cx="0" cy="4760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 rot="10800000">
              <a:off x="455806" y="3429000"/>
              <a:ext cx="216024" cy="27363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 rot="10800000">
              <a:off x="1377825" y="3645024"/>
              <a:ext cx="216024" cy="23042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 rot="10800000">
              <a:off x="671830" y="3645024"/>
              <a:ext cx="216024" cy="23042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Arrow Connector 74"/>
            <p:cNvCxnSpPr/>
            <p:nvPr/>
          </p:nvCxnSpPr>
          <p:spPr>
            <a:xfrm>
              <a:off x="1142229" y="4553605"/>
              <a:ext cx="0" cy="4604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2757346" y="4955587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+</a:t>
            </a:r>
            <a:endParaRPr lang="en-GB" sz="4000" dirty="0"/>
          </a:p>
        </p:txBody>
      </p:sp>
      <p:grpSp>
        <p:nvGrpSpPr>
          <p:cNvPr id="91" name="Group 90"/>
          <p:cNvGrpSpPr/>
          <p:nvPr/>
        </p:nvGrpSpPr>
        <p:grpSpPr>
          <a:xfrm rot="16200000">
            <a:off x="3464431" y="4453756"/>
            <a:ext cx="1720358" cy="1711548"/>
            <a:chOff x="455806" y="3429000"/>
            <a:chExt cx="2750389" cy="2736304"/>
          </a:xfrm>
        </p:grpSpPr>
        <p:sp>
          <p:nvSpPr>
            <p:cNvPr id="92" name="Rectangle 91"/>
            <p:cNvSpPr/>
            <p:nvPr/>
          </p:nvSpPr>
          <p:spPr>
            <a:xfrm>
              <a:off x="671829" y="3429000"/>
              <a:ext cx="231834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71830" y="5949280"/>
              <a:ext cx="2318341" cy="21602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990171" y="3429000"/>
              <a:ext cx="216024" cy="27363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068152" y="3645024"/>
              <a:ext cx="216024" cy="23042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2774147" y="3645024"/>
              <a:ext cx="216024" cy="23042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V="1">
              <a:off x="2519772" y="4553605"/>
              <a:ext cx="0" cy="4760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 rot="10800000">
              <a:off x="455806" y="3429000"/>
              <a:ext cx="216024" cy="273630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9" name="Rectangle 98"/>
            <p:cNvSpPr/>
            <p:nvPr/>
          </p:nvSpPr>
          <p:spPr>
            <a:xfrm rot="10800000">
              <a:off x="1377825" y="3645024"/>
              <a:ext cx="216024" cy="230425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Rectangle 99"/>
            <p:cNvSpPr/>
            <p:nvPr/>
          </p:nvSpPr>
          <p:spPr>
            <a:xfrm rot="10800000">
              <a:off x="671830" y="3645024"/>
              <a:ext cx="216024" cy="230425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1142229" y="4553605"/>
              <a:ext cx="0" cy="46048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5559348" y="4947265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=</a:t>
            </a:r>
            <a:endParaRPr lang="en-GB" sz="4000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6463779" y="4453756"/>
            <a:ext cx="1720358" cy="1720358"/>
            <a:chOff x="3699094" y="2420888"/>
            <a:chExt cx="1720358" cy="1720358"/>
          </a:xfrm>
        </p:grpSpPr>
        <p:sp>
          <p:nvSpPr>
            <p:cNvPr id="104" name="Rectangle 103"/>
            <p:cNvSpPr/>
            <p:nvPr/>
          </p:nvSpPr>
          <p:spPr>
            <a:xfrm>
              <a:off x="3834216" y="2425292"/>
              <a:ext cx="1450114" cy="1351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834216" y="4001718"/>
              <a:ext cx="1450114" cy="1351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5284330" y="2425292"/>
              <a:ext cx="135122" cy="17115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4699372" y="2695538"/>
              <a:ext cx="135122" cy="11710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V="1">
              <a:off x="4990097" y="3128728"/>
              <a:ext cx="0" cy="2977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Rectangle 108"/>
            <p:cNvSpPr/>
            <p:nvPr/>
          </p:nvSpPr>
          <p:spPr>
            <a:xfrm rot="10800000">
              <a:off x="3699094" y="2425292"/>
              <a:ext cx="135122" cy="17115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/>
          </p:nvSpPr>
          <p:spPr>
            <a:xfrm rot="10800000">
              <a:off x="4275813" y="2695538"/>
              <a:ext cx="135122" cy="11710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Rectangle 110"/>
            <p:cNvSpPr/>
            <p:nvPr/>
          </p:nvSpPr>
          <p:spPr>
            <a:xfrm rot="10800000">
              <a:off x="3834216" y="2560414"/>
              <a:ext cx="135122" cy="437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2" name="Straight Arrow Connector 111"/>
            <p:cNvCxnSpPr/>
            <p:nvPr/>
          </p:nvCxnSpPr>
          <p:spPr>
            <a:xfrm>
              <a:off x="4128449" y="3128728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 rot="16200000">
              <a:off x="3050408" y="3213507"/>
              <a:ext cx="1450114" cy="1351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Rectangle 113"/>
            <p:cNvSpPr/>
            <p:nvPr/>
          </p:nvSpPr>
          <p:spPr>
            <a:xfrm rot="16200000">
              <a:off x="4626834" y="3213506"/>
              <a:ext cx="1450114" cy="13512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Rectangle 114"/>
            <p:cNvSpPr/>
            <p:nvPr/>
          </p:nvSpPr>
          <p:spPr>
            <a:xfrm rot="16200000">
              <a:off x="4496117" y="1632675"/>
              <a:ext cx="135122" cy="17115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Rectangle 115"/>
            <p:cNvSpPr/>
            <p:nvPr/>
          </p:nvSpPr>
          <p:spPr>
            <a:xfrm rot="16200000">
              <a:off x="4491712" y="2475234"/>
              <a:ext cx="135122" cy="11798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 rot="16200000" flipV="1">
              <a:off x="4560231" y="2701352"/>
              <a:ext cx="0" cy="29778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/>
            <p:cNvSpPr/>
            <p:nvPr/>
          </p:nvSpPr>
          <p:spPr>
            <a:xfrm rot="5400000">
              <a:off x="4496117" y="3217911"/>
              <a:ext cx="135122" cy="17115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Rectangle 118"/>
            <p:cNvSpPr/>
            <p:nvPr/>
          </p:nvSpPr>
          <p:spPr>
            <a:xfrm rot="5400000">
              <a:off x="4491712" y="2907031"/>
              <a:ext cx="135122" cy="117987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rot="16200000">
              <a:off x="4555356" y="3567875"/>
              <a:ext cx="0" cy="28803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ectangle 120"/>
            <p:cNvSpPr/>
            <p:nvPr/>
          </p:nvSpPr>
          <p:spPr>
            <a:xfrm rot="10800000">
              <a:off x="3843026" y="3132729"/>
              <a:ext cx="126312" cy="2966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 rot="10800000">
              <a:off x="3843362" y="3564527"/>
              <a:ext cx="125976" cy="3087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Rectangle 122"/>
            <p:cNvSpPr/>
            <p:nvPr/>
          </p:nvSpPr>
          <p:spPr>
            <a:xfrm rot="10800000">
              <a:off x="5149208" y="2560415"/>
              <a:ext cx="135122" cy="43279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/>
          </p:nvSpPr>
          <p:spPr>
            <a:xfrm rot="10800000">
              <a:off x="5149208" y="3132731"/>
              <a:ext cx="135122" cy="29667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/>
          </p:nvSpPr>
          <p:spPr>
            <a:xfrm rot="10800000">
              <a:off x="5149208" y="3564527"/>
              <a:ext cx="135122" cy="3087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/>
            <p:cNvSpPr/>
            <p:nvPr/>
          </p:nvSpPr>
          <p:spPr>
            <a:xfrm rot="16200000">
              <a:off x="4985530" y="2409379"/>
              <a:ext cx="135122" cy="437194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/>
            <p:cNvSpPr/>
            <p:nvPr/>
          </p:nvSpPr>
          <p:spPr>
            <a:xfrm rot="16200000">
              <a:off x="4487592" y="2483757"/>
              <a:ext cx="135122" cy="2884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Rectangle 127"/>
            <p:cNvSpPr/>
            <p:nvPr/>
          </p:nvSpPr>
          <p:spPr>
            <a:xfrm rot="16200000">
              <a:off x="4053894" y="2473617"/>
              <a:ext cx="135122" cy="30871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Rectangle 128"/>
            <p:cNvSpPr/>
            <p:nvPr/>
          </p:nvSpPr>
          <p:spPr>
            <a:xfrm rot="16200000">
              <a:off x="4991850" y="3709238"/>
              <a:ext cx="135122" cy="4498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0" name="Rectangle 129"/>
            <p:cNvSpPr/>
            <p:nvPr/>
          </p:nvSpPr>
          <p:spPr>
            <a:xfrm rot="16200000">
              <a:off x="4487591" y="3789938"/>
              <a:ext cx="135122" cy="28843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1" name="Rectangle 130"/>
            <p:cNvSpPr/>
            <p:nvPr/>
          </p:nvSpPr>
          <p:spPr>
            <a:xfrm rot="16200000">
              <a:off x="3992028" y="3717932"/>
              <a:ext cx="135122" cy="43245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flipH="1" flipV="1">
              <a:off x="4882085" y="2742231"/>
              <a:ext cx="21602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flipV="1">
              <a:off x="4882085" y="3603879"/>
              <a:ext cx="216024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/>
            <p:cNvCxnSpPr/>
            <p:nvPr/>
          </p:nvCxnSpPr>
          <p:spPr>
            <a:xfrm flipH="1">
              <a:off x="4012136" y="2742231"/>
              <a:ext cx="199824" cy="2249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>
              <a:off x="4012136" y="3603879"/>
              <a:ext cx="199824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3140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 smtClean="0"/>
              <a:t>Brett Parker’s Septum Design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11</a:t>
            </a:fld>
            <a:endParaRPr lang="en-GB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836712"/>
            <a:ext cx="7200000" cy="557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Oval 72"/>
          <p:cNvSpPr/>
          <p:nvPr/>
        </p:nvSpPr>
        <p:spPr>
          <a:xfrm>
            <a:off x="7261335" y="4703632"/>
            <a:ext cx="813600" cy="813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2379395" y="4822400"/>
            <a:ext cx="57606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Stacking in Real Space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12</a:t>
            </a:fld>
            <a:endParaRPr lang="en-GB" altLang="en-US"/>
          </a:p>
        </p:txBody>
      </p:sp>
      <p:grpSp>
        <p:nvGrpSpPr>
          <p:cNvPr id="47" name="Group 46"/>
          <p:cNvGrpSpPr/>
          <p:nvPr/>
        </p:nvGrpSpPr>
        <p:grpSpPr>
          <a:xfrm>
            <a:off x="755576" y="1447967"/>
            <a:ext cx="2460322" cy="2477005"/>
            <a:chOff x="755576" y="1528059"/>
            <a:chExt cx="2460322" cy="2477005"/>
          </a:xfrm>
        </p:grpSpPr>
        <p:sp>
          <p:nvSpPr>
            <p:cNvPr id="7" name="Oval 6"/>
            <p:cNvSpPr/>
            <p:nvPr/>
          </p:nvSpPr>
          <p:spPr>
            <a:xfrm>
              <a:off x="984106" y="1916832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619672" y="1916832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2267744" y="1916832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984106" y="2564904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1619672" y="2564904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>
              <a:off x="2267744" y="2564904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>
              <a:off x="984106" y="3212976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619672" y="3212976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2267744" y="3212976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755576" y="2852936"/>
              <a:ext cx="23762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907704" y="1628800"/>
              <a:ext cx="0" cy="2376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2915816" y="286845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59847" y="152805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y</a:t>
              </a:r>
              <a:endParaRPr lang="en-GB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487942" y="1447967"/>
            <a:ext cx="2460322" cy="2485089"/>
            <a:chOff x="3851920" y="1528059"/>
            <a:chExt cx="2460322" cy="2485089"/>
          </a:xfrm>
        </p:grpSpPr>
        <p:sp>
          <p:nvSpPr>
            <p:cNvPr id="44" name="Oval 43"/>
            <p:cNvSpPr/>
            <p:nvPr/>
          </p:nvSpPr>
          <p:spPr>
            <a:xfrm>
              <a:off x="3995936" y="2420888"/>
              <a:ext cx="2016224" cy="86409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/>
            <p:cNvSpPr/>
            <p:nvPr/>
          </p:nvSpPr>
          <p:spPr>
            <a:xfrm>
              <a:off x="4080450" y="2572988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4716016" y="2572988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364088" y="2572988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3851920" y="2861020"/>
              <a:ext cx="23762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V="1">
              <a:off x="5004048" y="1636884"/>
              <a:ext cx="0" cy="2376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6012160" y="287653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048099" y="1528059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</a:t>
              </a:r>
              <a:r>
                <a:rPr lang="en-GB" dirty="0" smtClean="0"/>
                <a:t>’</a:t>
              </a:r>
              <a:endParaRPr lang="en-GB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370777" y="1427328"/>
            <a:ext cx="2233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Reinterpret as beam with N times larger </a:t>
            </a:r>
            <a:r>
              <a:rPr lang="en-GB" dirty="0" err="1" smtClean="0">
                <a:latin typeface="Symbol" panose="05050102010706020507" pitchFamily="18" charset="2"/>
              </a:rPr>
              <a:t>b</a:t>
            </a:r>
            <a:r>
              <a:rPr lang="en-GB" baseline="-25000" dirty="0" err="1" smtClean="0"/>
              <a:t>x</a:t>
            </a:r>
            <a:r>
              <a:rPr lang="en-GB" dirty="0" smtClean="0"/>
              <a:t>, </a:t>
            </a:r>
            <a:r>
              <a:rPr lang="en-GB" dirty="0" smtClean="0">
                <a:latin typeface="Symbol" panose="05050102010706020507" pitchFamily="18" charset="2"/>
              </a:rPr>
              <a:t>b</a:t>
            </a:r>
            <a:r>
              <a:rPr lang="en-GB" baseline="-25000" dirty="0" smtClean="0"/>
              <a:t>y</a:t>
            </a:r>
            <a:endParaRPr lang="en-GB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2967748" y="1447967"/>
            <a:ext cx="1721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Form N x N grid of beams</a:t>
            </a:r>
            <a:endParaRPr lang="en-GB" dirty="0"/>
          </a:p>
        </p:txBody>
      </p:sp>
      <p:sp>
        <p:nvSpPr>
          <p:cNvPr id="49" name="Oval 48"/>
          <p:cNvSpPr/>
          <p:nvPr/>
        </p:nvSpPr>
        <p:spPr>
          <a:xfrm>
            <a:off x="886641" y="4822400"/>
            <a:ext cx="576064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TextBox 49"/>
          <p:cNvSpPr txBox="1"/>
          <p:nvPr/>
        </p:nvSpPr>
        <p:spPr>
          <a:xfrm>
            <a:off x="592639" y="4221088"/>
            <a:ext cx="3835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Efficiency?  (Ignoring septum width)</a:t>
            </a:r>
            <a:endParaRPr lang="en-GB" dirty="0"/>
          </a:p>
        </p:txBody>
      </p:sp>
      <p:sp>
        <p:nvSpPr>
          <p:cNvPr id="51" name="Oval 50"/>
          <p:cNvSpPr/>
          <p:nvPr/>
        </p:nvSpPr>
        <p:spPr>
          <a:xfrm>
            <a:off x="2379394" y="4822400"/>
            <a:ext cx="576064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610440" y="4822400"/>
            <a:ext cx="57606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610439" y="4822400"/>
            <a:ext cx="576064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4186505" y="4822400"/>
            <a:ext cx="57606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186504" y="4822400"/>
            <a:ext cx="576064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4762569" y="4822400"/>
            <a:ext cx="57606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4762568" y="4822400"/>
            <a:ext cx="576064" cy="5760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5" name="Group 64"/>
          <p:cNvGrpSpPr/>
          <p:nvPr/>
        </p:nvGrpSpPr>
        <p:grpSpPr>
          <a:xfrm>
            <a:off x="5874343" y="4822400"/>
            <a:ext cx="576000" cy="576064"/>
            <a:chOff x="5875808" y="5229200"/>
            <a:chExt cx="1728194" cy="576064"/>
          </a:xfrm>
        </p:grpSpPr>
        <p:sp>
          <p:nvSpPr>
            <p:cNvPr id="59" name="Rectangle 58"/>
            <p:cNvSpPr/>
            <p:nvPr/>
          </p:nvSpPr>
          <p:spPr>
            <a:xfrm>
              <a:off x="5875809" y="5229200"/>
              <a:ext cx="576064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5875808" y="5229200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451874" y="5229200"/>
              <a:ext cx="576064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6451873" y="5229200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027938" y="5229200"/>
              <a:ext cx="576064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7027937" y="5229200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380135" y="4822400"/>
            <a:ext cx="576000" cy="576064"/>
            <a:chOff x="5875808" y="5229200"/>
            <a:chExt cx="1728194" cy="576064"/>
          </a:xfrm>
        </p:grpSpPr>
        <p:sp>
          <p:nvSpPr>
            <p:cNvPr id="67" name="Rectangle 66"/>
            <p:cNvSpPr/>
            <p:nvPr/>
          </p:nvSpPr>
          <p:spPr>
            <a:xfrm>
              <a:off x="5875809" y="5229200"/>
              <a:ext cx="576064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5875808" y="5229200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451874" y="5229200"/>
              <a:ext cx="576064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6451873" y="5229200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027938" y="5229200"/>
              <a:ext cx="576064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7027937" y="5229200"/>
              <a:ext cx="576064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749093" y="5661245"/>
            <a:ext cx="1836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Circle in square = </a:t>
            </a:r>
            <a:r>
              <a:rPr lang="en-GB" dirty="0" smtClean="0">
                <a:latin typeface="Symbol" panose="05050102010706020507" pitchFamily="18" charset="2"/>
              </a:rPr>
              <a:t>p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/4 ~= 78.5%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757605" y="5661245"/>
            <a:ext cx="1821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Square in circle = 2/</a:t>
            </a:r>
            <a:r>
              <a:rPr lang="en-GB" dirty="0" smtClean="0">
                <a:latin typeface="Symbol" panose="05050102010706020507" pitchFamily="18" charset="2"/>
              </a:rPr>
              <a:t>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~= 63.7%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87803" y="4216054"/>
            <a:ext cx="2160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Product = ½ = </a:t>
            </a:r>
            <a:r>
              <a:rPr lang="en-GB" b="1" dirty="0" smtClean="0"/>
              <a:t>50%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919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Stacking in </a:t>
            </a:r>
            <a:r>
              <a:rPr lang="en-GB" dirty="0" smtClean="0"/>
              <a:t>Phase </a:t>
            </a:r>
            <a:r>
              <a:rPr lang="en-GB" dirty="0"/>
              <a:t>Space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13</a:t>
            </a:fld>
            <a:endParaRPr lang="en-GB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7531289" y="1469683"/>
            <a:ext cx="15052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Septum fills entire vertical slice of phase space, so a lens-shaped area is wasted</a:t>
            </a:r>
            <a:endParaRPr lang="en-GB" dirty="0"/>
          </a:p>
        </p:txBody>
      </p:sp>
      <p:grpSp>
        <p:nvGrpSpPr>
          <p:cNvPr id="35" name="Group 34"/>
          <p:cNvGrpSpPr/>
          <p:nvPr/>
        </p:nvGrpSpPr>
        <p:grpSpPr>
          <a:xfrm>
            <a:off x="4870709" y="1268760"/>
            <a:ext cx="2452275" cy="2536612"/>
            <a:chOff x="763623" y="1412776"/>
            <a:chExt cx="2452275" cy="2536612"/>
          </a:xfrm>
        </p:grpSpPr>
        <p:sp>
          <p:nvSpPr>
            <p:cNvPr id="19" name="Rectangle 18"/>
            <p:cNvSpPr/>
            <p:nvPr/>
          </p:nvSpPr>
          <p:spPr>
            <a:xfrm>
              <a:off x="2303133" y="1700808"/>
              <a:ext cx="590216" cy="216024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1187624" y="2060848"/>
              <a:ext cx="1440160" cy="1440160"/>
            </a:xfrm>
            <a:prstGeom prst="ellipse">
              <a:avLst/>
            </a:prstGeom>
            <a:noFill/>
            <a:ln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333214" y="2492896"/>
              <a:ext cx="288032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2300821" y="1700808"/>
              <a:ext cx="2312" cy="216024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763623" y="2780928"/>
              <a:ext cx="237626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1907704" y="1573124"/>
              <a:ext cx="0" cy="237626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915816" y="276125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x</a:t>
              </a:r>
              <a:endParaRPr lang="en-GB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51755" y="1412776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x</a:t>
              </a:r>
              <a:r>
                <a:rPr lang="en-GB" dirty="0" smtClean="0"/>
                <a:t>’</a:t>
              </a:r>
              <a:endParaRPr lang="en-GB" dirty="0"/>
            </a:p>
          </p:txBody>
        </p:sp>
        <p:sp>
          <p:nvSpPr>
            <p:cNvPr id="30" name="Oval 29"/>
            <p:cNvSpPr/>
            <p:nvPr/>
          </p:nvSpPr>
          <p:spPr>
            <a:xfrm rot="16892303">
              <a:off x="1861152" y="1954521"/>
              <a:ext cx="288032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/>
            <p:cNvSpPr/>
            <p:nvPr/>
          </p:nvSpPr>
          <p:spPr>
            <a:xfrm rot="12240000">
              <a:off x="1268194" y="2263696"/>
              <a:ext cx="288032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 rot="7560000">
              <a:off x="1390115" y="2789477"/>
              <a:ext cx="288032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 rot="2880000">
              <a:off x="1908276" y="2858057"/>
              <a:ext cx="288032" cy="57606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0446" y="1412776"/>
            <a:ext cx="46355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Relies on phase-space rotation for packing</a:t>
            </a:r>
          </a:p>
          <a:p>
            <a:endParaRPr lang="en-GB" dirty="0" smtClean="0"/>
          </a:p>
          <a:p>
            <a:r>
              <a:rPr lang="en-GB" dirty="0" smtClean="0"/>
              <a:t>Amplitude can be varied by a fast RF deflector or sweeping magnet to paint in 2D</a:t>
            </a:r>
          </a:p>
          <a:p>
            <a:endParaRPr lang="en-GB" dirty="0"/>
          </a:p>
          <a:p>
            <a:r>
              <a:rPr lang="en-GB" dirty="0" smtClean="0"/>
              <a:t>Relatively efficient packings exist but may not be achievable with septum (see below)</a:t>
            </a:r>
            <a:endParaRPr lang="en-GB" dirty="0"/>
          </a:p>
        </p:txBody>
      </p:sp>
      <p:pic>
        <p:nvPicPr>
          <p:cNvPr id="8194" name="Picture 2" descr="D:\sbrooks\report\Internal\eRHIC\2017-01-06\Sunflower-seed-golden-angle-diagram.00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sbrooks\report\Internal\eRHIC\2017-01-06\694780262_8874b4f225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0686"/>
            <a:ext cx="4355976" cy="326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68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Ring with 8 Sources (Ferdinand)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14</a:t>
            </a:fld>
            <a:endParaRPr lang="en-GB" altLang="en-US"/>
          </a:p>
        </p:txBody>
      </p:sp>
      <p:grpSp>
        <p:nvGrpSpPr>
          <p:cNvPr id="77" name="Group 76"/>
          <p:cNvGrpSpPr/>
          <p:nvPr/>
        </p:nvGrpSpPr>
        <p:grpSpPr>
          <a:xfrm>
            <a:off x="323528" y="1659953"/>
            <a:ext cx="5055202" cy="2652686"/>
            <a:chOff x="899592" y="1399998"/>
            <a:chExt cx="6336704" cy="3325146"/>
          </a:xfrm>
        </p:grpSpPr>
        <p:grpSp>
          <p:nvGrpSpPr>
            <p:cNvPr id="11" name="Group 10"/>
            <p:cNvGrpSpPr/>
            <p:nvPr/>
          </p:nvGrpSpPr>
          <p:grpSpPr>
            <a:xfrm>
              <a:off x="899592" y="1735183"/>
              <a:ext cx="1872208" cy="2582768"/>
              <a:chOff x="1043608" y="2574424"/>
              <a:chExt cx="1872208" cy="2582768"/>
            </a:xfrm>
          </p:grpSpPr>
          <p:sp>
            <p:nvSpPr>
              <p:cNvPr id="9" name="Block Arc 8"/>
              <p:cNvSpPr/>
              <p:nvPr/>
            </p:nvSpPr>
            <p:spPr>
              <a:xfrm>
                <a:off x="1043608" y="2574424"/>
                <a:ext cx="1872208" cy="1872208"/>
              </a:xfrm>
              <a:prstGeom prst="blockArc">
                <a:avLst>
                  <a:gd name="adj1" fmla="val 10800000"/>
                  <a:gd name="adj2" fmla="val 16193900"/>
                  <a:gd name="adj3" fmla="val 24956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Block Arc 9"/>
              <p:cNvSpPr/>
              <p:nvPr/>
            </p:nvSpPr>
            <p:spPr>
              <a:xfrm rot="16200000">
                <a:off x="1043608" y="3284984"/>
                <a:ext cx="1872208" cy="1872208"/>
              </a:xfrm>
              <a:prstGeom prst="blockArc">
                <a:avLst>
                  <a:gd name="adj1" fmla="val 10800000"/>
                  <a:gd name="adj2" fmla="val 16193900"/>
                  <a:gd name="adj3" fmla="val 24956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 rot="10800000">
              <a:off x="5364088" y="1735183"/>
              <a:ext cx="1872208" cy="2582768"/>
              <a:chOff x="1043608" y="2574424"/>
              <a:chExt cx="1872208" cy="2582768"/>
            </a:xfrm>
          </p:grpSpPr>
          <p:sp>
            <p:nvSpPr>
              <p:cNvPr id="13" name="Block Arc 12"/>
              <p:cNvSpPr/>
              <p:nvPr/>
            </p:nvSpPr>
            <p:spPr>
              <a:xfrm>
                <a:off x="1043608" y="2574424"/>
                <a:ext cx="1872208" cy="1872208"/>
              </a:xfrm>
              <a:prstGeom prst="blockArc">
                <a:avLst>
                  <a:gd name="adj1" fmla="val 10800000"/>
                  <a:gd name="adj2" fmla="val 16193900"/>
                  <a:gd name="adj3" fmla="val 24956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Block Arc 13"/>
              <p:cNvSpPr/>
              <p:nvPr/>
            </p:nvSpPr>
            <p:spPr>
              <a:xfrm rot="16200000">
                <a:off x="1043608" y="3284984"/>
                <a:ext cx="1872208" cy="1872208"/>
              </a:xfrm>
              <a:prstGeom prst="blockArc">
                <a:avLst>
                  <a:gd name="adj1" fmla="val 10800000"/>
                  <a:gd name="adj2" fmla="val 16193900"/>
                  <a:gd name="adj3" fmla="val 24956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5" name="Straight Arrow Connector 14"/>
            <p:cNvCxnSpPr>
              <a:stCxn id="9" idx="1"/>
              <a:endCxn id="14" idx="0"/>
            </p:cNvCxnSpPr>
            <p:nvPr/>
          </p:nvCxnSpPr>
          <p:spPr>
            <a:xfrm flipV="1">
              <a:off x="1834449" y="1968797"/>
              <a:ext cx="446574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0"/>
              <a:endCxn id="13" idx="1"/>
            </p:cNvCxnSpPr>
            <p:nvPr/>
          </p:nvCxnSpPr>
          <p:spPr>
            <a:xfrm flipV="1">
              <a:off x="1835696" y="4084336"/>
              <a:ext cx="4465743" cy="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0"/>
              <a:endCxn id="10" idx="1"/>
            </p:cNvCxnSpPr>
            <p:nvPr/>
          </p:nvCxnSpPr>
          <p:spPr>
            <a:xfrm>
              <a:off x="1133206" y="2671287"/>
              <a:ext cx="1" cy="7118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4" idx="1"/>
              <a:endCxn id="13" idx="0"/>
            </p:cNvCxnSpPr>
            <p:nvPr/>
          </p:nvCxnSpPr>
          <p:spPr>
            <a:xfrm>
              <a:off x="7002681" y="2670040"/>
              <a:ext cx="1" cy="71180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45"/>
            <p:cNvGrpSpPr/>
            <p:nvPr/>
          </p:nvGrpSpPr>
          <p:grpSpPr>
            <a:xfrm rot="10800000" flipV="1">
              <a:off x="2863415" y="1399998"/>
              <a:ext cx="3240360" cy="568800"/>
              <a:chOff x="2339752" y="2239094"/>
              <a:chExt cx="3240360" cy="568944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2339752" y="2249076"/>
                <a:ext cx="648072" cy="558962"/>
                <a:chOff x="2339752" y="2249076"/>
                <a:chExt cx="648072" cy="558962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2339752" y="2249076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8" name="Straight Arrow Connector 57"/>
                <p:cNvCxnSpPr>
                  <a:stCxn id="57" idx="1"/>
                </p:cNvCxnSpPr>
                <p:nvPr/>
              </p:nvCxnSpPr>
              <p:spPr>
                <a:xfrm>
                  <a:off x="2360843" y="2270167"/>
                  <a:ext cx="626981" cy="53787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3203848" y="2239094"/>
                <a:ext cx="648072" cy="558962"/>
                <a:chOff x="2339752" y="2249076"/>
                <a:chExt cx="648072" cy="558962"/>
              </a:xfrm>
            </p:grpSpPr>
            <p:sp>
              <p:nvSpPr>
                <p:cNvPr id="55" name="Oval 54"/>
                <p:cNvSpPr/>
                <p:nvPr/>
              </p:nvSpPr>
              <p:spPr>
                <a:xfrm>
                  <a:off x="2339752" y="2249076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6" name="Straight Arrow Connector 55"/>
                <p:cNvCxnSpPr>
                  <a:stCxn id="55" idx="1"/>
                </p:cNvCxnSpPr>
                <p:nvPr/>
              </p:nvCxnSpPr>
              <p:spPr>
                <a:xfrm>
                  <a:off x="2360843" y="2270167"/>
                  <a:ext cx="626981" cy="53787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9" name="Group 48"/>
              <p:cNvGrpSpPr/>
              <p:nvPr/>
            </p:nvGrpSpPr>
            <p:grpSpPr>
              <a:xfrm>
                <a:off x="4067944" y="2239094"/>
                <a:ext cx="648072" cy="558962"/>
                <a:chOff x="2339752" y="2249076"/>
                <a:chExt cx="648072" cy="558962"/>
              </a:xfrm>
            </p:grpSpPr>
            <p:sp>
              <p:nvSpPr>
                <p:cNvPr id="53" name="Oval 52"/>
                <p:cNvSpPr/>
                <p:nvPr/>
              </p:nvSpPr>
              <p:spPr>
                <a:xfrm>
                  <a:off x="2339752" y="2249076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4" name="Straight Arrow Connector 53"/>
                <p:cNvCxnSpPr>
                  <a:stCxn id="53" idx="1"/>
                </p:cNvCxnSpPr>
                <p:nvPr/>
              </p:nvCxnSpPr>
              <p:spPr>
                <a:xfrm>
                  <a:off x="2360843" y="2270167"/>
                  <a:ext cx="626981" cy="53787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0" name="Group 49"/>
              <p:cNvGrpSpPr/>
              <p:nvPr/>
            </p:nvGrpSpPr>
            <p:grpSpPr>
              <a:xfrm>
                <a:off x="4932040" y="2249076"/>
                <a:ext cx="648072" cy="558962"/>
                <a:chOff x="2339752" y="2249076"/>
                <a:chExt cx="648072" cy="558962"/>
              </a:xfrm>
            </p:grpSpPr>
            <p:sp>
              <p:nvSpPr>
                <p:cNvPr id="51" name="Oval 50"/>
                <p:cNvSpPr/>
                <p:nvPr/>
              </p:nvSpPr>
              <p:spPr>
                <a:xfrm>
                  <a:off x="2339752" y="2249076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2" name="Straight Arrow Connector 51"/>
                <p:cNvCxnSpPr>
                  <a:stCxn id="51" idx="1"/>
                </p:cNvCxnSpPr>
                <p:nvPr/>
              </p:nvCxnSpPr>
              <p:spPr>
                <a:xfrm>
                  <a:off x="2360843" y="2270167"/>
                  <a:ext cx="626981" cy="53787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9" name="Group 58"/>
            <p:cNvGrpSpPr/>
            <p:nvPr/>
          </p:nvGrpSpPr>
          <p:grpSpPr>
            <a:xfrm flipV="1">
              <a:off x="2071327" y="4084336"/>
              <a:ext cx="3240360" cy="568800"/>
              <a:chOff x="2339752" y="2239094"/>
              <a:chExt cx="3240360" cy="568944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339752" y="2249076"/>
                <a:ext cx="648072" cy="558962"/>
                <a:chOff x="2339752" y="2249076"/>
                <a:chExt cx="648072" cy="558962"/>
              </a:xfrm>
            </p:grpSpPr>
            <p:sp>
              <p:nvSpPr>
                <p:cNvPr id="70" name="Oval 69"/>
                <p:cNvSpPr/>
                <p:nvPr/>
              </p:nvSpPr>
              <p:spPr>
                <a:xfrm>
                  <a:off x="2339752" y="2249076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71" name="Straight Arrow Connector 70"/>
                <p:cNvCxnSpPr>
                  <a:stCxn id="70" idx="1"/>
                </p:cNvCxnSpPr>
                <p:nvPr/>
              </p:nvCxnSpPr>
              <p:spPr>
                <a:xfrm>
                  <a:off x="2360843" y="2270167"/>
                  <a:ext cx="626981" cy="53787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Group 60"/>
              <p:cNvGrpSpPr/>
              <p:nvPr/>
            </p:nvGrpSpPr>
            <p:grpSpPr>
              <a:xfrm>
                <a:off x="3203848" y="2239094"/>
                <a:ext cx="648072" cy="558962"/>
                <a:chOff x="2339752" y="2249076"/>
                <a:chExt cx="648072" cy="558962"/>
              </a:xfrm>
            </p:grpSpPr>
            <p:sp>
              <p:nvSpPr>
                <p:cNvPr id="68" name="Oval 67"/>
                <p:cNvSpPr/>
                <p:nvPr/>
              </p:nvSpPr>
              <p:spPr>
                <a:xfrm>
                  <a:off x="2339752" y="2249076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9" name="Straight Arrow Connector 68"/>
                <p:cNvCxnSpPr>
                  <a:stCxn id="68" idx="1"/>
                </p:cNvCxnSpPr>
                <p:nvPr/>
              </p:nvCxnSpPr>
              <p:spPr>
                <a:xfrm>
                  <a:off x="2360843" y="2270167"/>
                  <a:ext cx="626981" cy="53787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/>
              <p:cNvGrpSpPr/>
              <p:nvPr/>
            </p:nvGrpSpPr>
            <p:grpSpPr>
              <a:xfrm>
                <a:off x="4067944" y="2239094"/>
                <a:ext cx="648072" cy="558962"/>
                <a:chOff x="2339752" y="2249076"/>
                <a:chExt cx="648072" cy="558962"/>
              </a:xfrm>
            </p:grpSpPr>
            <p:sp>
              <p:nvSpPr>
                <p:cNvPr id="66" name="Oval 65"/>
                <p:cNvSpPr/>
                <p:nvPr/>
              </p:nvSpPr>
              <p:spPr>
                <a:xfrm>
                  <a:off x="2339752" y="2249076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7" name="Straight Arrow Connector 66"/>
                <p:cNvCxnSpPr>
                  <a:stCxn id="66" idx="1"/>
                </p:cNvCxnSpPr>
                <p:nvPr/>
              </p:nvCxnSpPr>
              <p:spPr>
                <a:xfrm>
                  <a:off x="2360843" y="2270167"/>
                  <a:ext cx="626981" cy="53787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/>
              <p:cNvGrpSpPr/>
              <p:nvPr/>
            </p:nvGrpSpPr>
            <p:grpSpPr>
              <a:xfrm>
                <a:off x="4932040" y="2249076"/>
                <a:ext cx="648072" cy="558962"/>
                <a:chOff x="2339752" y="2249076"/>
                <a:chExt cx="648072" cy="558962"/>
              </a:xfrm>
            </p:grpSpPr>
            <p:sp>
              <p:nvSpPr>
                <p:cNvPr id="64" name="Oval 63"/>
                <p:cNvSpPr/>
                <p:nvPr/>
              </p:nvSpPr>
              <p:spPr>
                <a:xfrm>
                  <a:off x="2339752" y="2249076"/>
                  <a:ext cx="144016" cy="14401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5" name="Straight Arrow Connector 64"/>
                <p:cNvCxnSpPr>
                  <a:stCxn id="64" idx="1"/>
                </p:cNvCxnSpPr>
                <p:nvPr/>
              </p:nvCxnSpPr>
              <p:spPr>
                <a:xfrm>
                  <a:off x="2360843" y="2270167"/>
                  <a:ext cx="626981" cy="53787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2" name="Straight Arrow Connector 71"/>
            <p:cNvCxnSpPr/>
            <p:nvPr/>
          </p:nvCxnSpPr>
          <p:spPr>
            <a:xfrm>
              <a:off x="5769193" y="4094316"/>
              <a:ext cx="891039" cy="63082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6" name="TextBox 75"/>
          <p:cNvSpPr txBox="1"/>
          <p:nvPr/>
        </p:nvSpPr>
        <p:spPr>
          <a:xfrm>
            <a:off x="611560" y="4687976"/>
            <a:ext cx="74168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 I understand:</a:t>
            </a:r>
          </a:p>
          <a:p>
            <a:r>
              <a:rPr lang="en-GB" dirty="0" smtClean="0"/>
              <a:t>Each injection septum is at a different y height, so stacks in real space in Y, but uses ring tune to stack in phase space in X-X’ plane, total 8*8=64 beams.</a:t>
            </a:r>
          </a:p>
          <a:p>
            <a:r>
              <a:rPr lang="en-GB" dirty="0" smtClean="0"/>
              <a:t>Also includes some time-varying deflectors to do phase space painting.</a:t>
            </a:r>
            <a:endParaRPr lang="en-GB" dirty="0"/>
          </a:p>
        </p:txBody>
      </p:sp>
      <p:pic>
        <p:nvPicPr>
          <p:cNvPr id="9218" name="Picture 2" descr="D:\sbrooks\report\Internal\eRHIC\2017-01-06\phasespacestack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964" y="1484784"/>
            <a:ext cx="3258516" cy="31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85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/>
          <p:cNvGrpSpPr/>
          <p:nvPr/>
        </p:nvGrpSpPr>
        <p:grpSpPr>
          <a:xfrm>
            <a:off x="4188454" y="2165913"/>
            <a:ext cx="864096" cy="554521"/>
            <a:chOff x="4788024" y="3191168"/>
            <a:chExt cx="864096" cy="554521"/>
          </a:xfrm>
        </p:grpSpPr>
        <p:sp>
          <p:nvSpPr>
            <p:cNvPr id="54" name="Oval 53"/>
            <p:cNvSpPr/>
            <p:nvPr/>
          </p:nvSpPr>
          <p:spPr>
            <a:xfrm>
              <a:off x="4788024" y="3194493"/>
              <a:ext cx="216024" cy="55119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5004048" y="3191168"/>
              <a:ext cx="216024" cy="55119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5220072" y="3194493"/>
              <a:ext cx="216024" cy="55119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5436096" y="3191168"/>
              <a:ext cx="216024" cy="551196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Merge-then-Ring Scheme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15</a:t>
            </a:fld>
            <a:endParaRPr lang="en-GB" altLang="en-US"/>
          </a:p>
        </p:txBody>
      </p:sp>
      <p:cxnSp>
        <p:nvCxnSpPr>
          <p:cNvPr id="7" name="Straight Arrow Connector 6"/>
          <p:cNvCxnSpPr>
            <a:stCxn id="8" idx="2"/>
            <a:endCxn id="17" idx="1"/>
          </p:cNvCxnSpPr>
          <p:nvPr/>
        </p:nvCxnSpPr>
        <p:spPr>
          <a:xfrm flipV="1">
            <a:off x="870467" y="2444836"/>
            <a:ext cx="1229755" cy="654501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755576" y="1732904"/>
            <a:ext cx="114891" cy="1423864"/>
            <a:chOff x="5077878" y="3704174"/>
            <a:chExt cx="114891" cy="1423864"/>
          </a:xfrm>
        </p:grpSpPr>
        <p:sp>
          <p:nvSpPr>
            <p:cNvPr id="8" name="Oval 7"/>
            <p:cNvSpPr/>
            <p:nvPr/>
          </p:nvSpPr>
          <p:spPr>
            <a:xfrm rot="10800000" flipV="1">
              <a:off x="5077878" y="5013176"/>
              <a:ext cx="114891" cy="1148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 rot="10800000" flipV="1">
              <a:off x="5077878" y="4795009"/>
              <a:ext cx="114891" cy="1148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 rot="10800000" flipV="1">
              <a:off x="5077878" y="4576842"/>
              <a:ext cx="114891" cy="1148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 rot="10800000" flipV="1">
              <a:off x="5077878" y="4358675"/>
              <a:ext cx="114891" cy="1148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/>
            <p:cNvSpPr/>
            <p:nvPr/>
          </p:nvSpPr>
          <p:spPr>
            <a:xfrm rot="10800000" flipV="1">
              <a:off x="5077878" y="4140508"/>
              <a:ext cx="114891" cy="1148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/>
            <p:cNvSpPr/>
            <p:nvPr/>
          </p:nvSpPr>
          <p:spPr>
            <a:xfrm rot="10800000" flipV="1">
              <a:off x="5077878" y="3922341"/>
              <a:ext cx="114891" cy="1148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 rot="10800000" flipV="1">
              <a:off x="5077878" y="3704174"/>
              <a:ext cx="114891" cy="11486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7387" r="15226"/>
          <a:stretch/>
        </p:blipFill>
        <p:spPr bwMode="auto">
          <a:xfrm>
            <a:off x="2100222" y="1584085"/>
            <a:ext cx="1793618" cy="1721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Arrow Connector 21"/>
          <p:cNvCxnSpPr>
            <a:stCxn id="17" idx="1"/>
            <a:endCxn id="9" idx="2"/>
          </p:cNvCxnSpPr>
          <p:nvPr/>
        </p:nvCxnSpPr>
        <p:spPr>
          <a:xfrm flipH="1">
            <a:off x="870467" y="2444836"/>
            <a:ext cx="1229755" cy="436334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1"/>
            <a:endCxn id="10" idx="2"/>
          </p:cNvCxnSpPr>
          <p:nvPr/>
        </p:nvCxnSpPr>
        <p:spPr>
          <a:xfrm flipH="1">
            <a:off x="870467" y="2444836"/>
            <a:ext cx="1229755" cy="218167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1"/>
            <a:endCxn id="11" idx="2"/>
          </p:cNvCxnSpPr>
          <p:nvPr/>
        </p:nvCxnSpPr>
        <p:spPr>
          <a:xfrm flipH="1">
            <a:off x="870467" y="2444836"/>
            <a:ext cx="1229755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1"/>
            <a:endCxn id="12" idx="2"/>
          </p:cNvCxnSpPr>
          <p:nvPr/>
        </p:nvCxnSpPr>
        <p:spPr>
          <a:xfrm flipH="1" flipV="1">
            <a:off x="870467" y="2226669"/>
            <a:ext cx="1229755" cy="218167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1"/>
            <a:endCxn id="13" idx="2"/>
          </p:cNvCxnSpPr>
          <p:nvPr/>
        </p:nvCxnSpPr>
        <p:spPr>
          <a:xfrm flipH="1" flipV="1">
            <a:off x="870467" y="2008502"/>
            <a:ext cx="1229755" cy="436334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7" idx="1"/>
            <a:endCxn id="14" idx="2"/>
          </p:cNvCxnSpPr>
          <p:nvPr/>
        </p:nvCxnSpPr>
        <p:spPr>
          <a:xfrm flipH="1" flipV="1">
            <a:off x="870467" y="1790335"/>
            <a:ext cx="1229755" cy="654501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7" idx="3"/>
          </p:cNvCxnSpPr>
          <p:nvPr/>
        </p:nvCxnSpPr>
        <p:spPr>
          <a:xfrm>
            <a:off x="3893840" y="2444836"/>
            <a:ext cx="1446742" cy="0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5484598" y="1512077"/>
            <a:ext cx="2235339" cy="2060939"/>
            <a:chOff x="3231689" y="3336359"/>
            <a:chExt cx="2235339" cy="2060939"/>
          </a:xfrm>
        </p:grpSpPr>
        <p:grpSp>
          <p:nvGrpSpPr>
            <p:cNvPr id="60" name="Group 59"/>
            <p:cNvGrpSpPr/>
            <p:nvPr/>
          </p:nvGrpSpPr>
          <p:grpSpPr>
            <a:xfrm>
              <a:off x="3231689" y="3336359"/>
              <a:ext cx="1493582" cy="2060443"/>
              <a:chOff x="1043608" y="2574424"/>
              <a:chExt cx="1872208" cy="2582768"/>
            </a:xfrm>
          </p:grpSpPr>
          <p:sp>
            <p:nvSpPr>
              <p:cNvPr id="95" name="Block Arc 94"/>
              <p:cNvSpPr/>
              <p:nvPr/>
            </p:nvSpPr>
            <p:spPr>
              <a:xfrm>
                <a:off x="1043608" y="2574424"/>
                <a:ext cx="1872208" cy="1872208"/>
              </a:xfrm>
              <a:prstGeom prst="blockArc">
                <a:avLst>
                  <a:gd name="adj1" fmla="val 10800000"/>
                  <a:gd name="adj2" fmla="val 16193900"/>
                  <a:gd name="adj3" fmla="val 24956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Block Arc 95"/>
              <p:cNvSpPr/>
              <p:nvPr/>
            </p:nvSpPr>
            <p:spPr>
              <a:xfrm rot="16200000">
                <a:off x="1043608" y="3284984"/>
                <a:ext cx="1872208" cy="1872208"/>
              </a:xfrm>
              <a:prstGeom prst="blockArc">
                <a:avLst>
                  <a:gd name="adj1" fmla="val 10800000"/>
                  <a:gd name="adj2" fmla="val 16193900"/>
                  <a:gd name="adj3" fmla="val 24956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 rot="10800000">
              <a:off x="3973446" y="3336855"/>
              <a:ext cx="1493582" cy="2060443"/>
              <a:chOff x="1043608" y="2574424"/>
              <a:chExt cx="1872208" cy="2582768"/>
            </a:xfrm>
          </p:grpSpPr>
          <p:sp>
            <p:nvSpPr>
              <p:cNvPr id="93" name="Block Arc 92"/>
              <p:cNvSpPr/>
              <p:nvPr/>
            </p:nvSpPr>
            <p:spPr>
              <a:xfrm>
                <a:off x="1043608" y="2574424"/>
                <a:ext cx="1872208" cy="1872208"/>
              </a:xfrm>
              <a:prstGeom prst="blockArc">
                <a:avLst>
                  <a:gd name="adj1" fmla="val 10800000"/>
                  <a:gd name="adj2" fmla="val 16193900"/>
                  <a:gd name="adj3" fmla="val 24956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Block Arc 93"/>
              <p:cNvSpPr/>
              <p:nvPr/>
            </p:nvSpPr>
            <p:spPr>
              <a:xfrm rot="16200000">
                <a:off x="1043608" y="3284984"/>
                <a:ext cx="1872208" cy="1872208"/>
              </a:xfrm>
              <a:prstGeom prst="blockArc">
                <a:avLst>
                  <a:gd name="adj1" fmla="val 10800000"/>
                  <a:gd name="adj2" fmla="val 16193900"/>
                  <a:gd name="adj3" fmla="val 24956"/>
                </a:avLst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62" name="Straight Arrow Connector 61"/>
            <p:cNvCxnSpPr>
              <a:stCxn id="95" idx="1"/>
              <a:endCxn id="94" idx="0"/>
            </p:cNvCxnSpPr>
            <p:nvPr/>
          </p:nvCxnSpPr>
          <p:spPr>
            <a:xfrm>
              <a:off x="3977486" y="3522729"/>
              <a:ext cx="742752" cy="49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96" idx="0"/>
              <a:endCxn id="93" idx="1"/>
            </p:cNvCxnSpPr>
            <p:nvPr/>
          </p:nvCxnSpPr>
          <p:spPr>
            <a:xfrm>
              <a:off x="3978481" y="5210434"/>
              <a:ext cx="742750" cy="4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95" idx="0"/>
              <a:endCxn id="96" idx="1"/>
            </p:cNvCxnSpPr>
            <p:nvPr/>
          </p:nvCxnSpPr>
          <p:spPr>
            <a:xfrm>
              <a:off x="3418058" y="4083150"/>
              <a:ext cx="1" cy="56785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94" idx="1"/>
              <a:endCxn id="93" idx="0"/>
            </p:cNvCxnSpPr>
            <p:nvPr/>
          </p:nvCxnSpPr>
          <p:spPr>
            <a:xfrm>
              <a:off x="5280659" y="4082652"/>
              <a:ext cx="0" cy="56785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8" name="Straight Arrow Connector 67"/>
          <p:cNvCxnSpPr/>
          <p:nvPr/>
        </p:nvCxnSpPr>
        <p:spPr>
          <a:xfrm>
            <a:off x="7533568" y="2387405"/>
            <a:ext cx="710840" cy="50325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5340582" y="2441511"/>
            <a:ext cx="330386" cy="275598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323528" y="3856980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Merge sources with DC septum first, then pre-accelerate to improve space charge conditions: </a:t>
            </a:r>
            <a:r>
              <a:rPr lang="en-US" dirty="0" smtClean="0"/>
              <a:t>long </a:t>
            </a:r>
            <a:r>
              <a:rPr lang="en-US" dirty="0"/>
              <a:t>path length </a:t>
            </a:r>
            <a:r>
              <a:rPr lang="en-US" dirty="0" smtClean="0"/>
              <a:t>(ring) done at higher energy/low </a:t>
            </a:r>
            <a:r>
              <a:rPr lang="en-US" dirty="0"/>
              <a:t>space </a:t>
            </a:r>
            <a:r>
              <a:rPr lang="en-US" dirty="0" smtClean="0"/>
              <a:t>charge.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don’t want a booster </a:t>
            </a:r>
            <a:r>
              <a:rPr lang="en-GB" dirty="0" err="1" smtClean="0"/>
              <a:t>linac</a:t>
            </a:r>
            <a:r>
              <a:rPr lang="en-GB" dirty="0" smtClean="0"/>
              <a:t> for every source, so makes sense to do the septum merge first.  </a:t>
            </a:r>
            <a:r>
              <a:rPr lang="en-US" dirty="0" smtClean="0"/>
              <a:t>Use large </a:t>
            </a:r>
            <a:r>
              <a:rPr lang="en-US" dirty="0"/>
              <a:t>beta functions through </a:t>
            </a:r>
            <a:r>
              <a:rPr lang="en-US" dirty="0" smtClean="0"/>
              <a:t>septum: physically </a:t>
            </a:r>
            <a:r>
              <a:rPr lang="en-US" dirty="0"/>
              <a:t>large beams have lower space </a:t>
            </a:r>
            <a:r>
              <a:rPr lang="en-US" dirty="0" smtClean="0"/>
              <a:t>charge and septum </a:t>
            </a:r>
            <a:r>
              <a:rPr lang="en-US" dirty="0"/>
              <a:t>thickness smaller relative to </a:t>
            </a:r>
            <a:r>
              <a:rPr lang="en-US" dirty="0" smtClean="0"/>
              <a:t>beams.</a:t>
            </a:r>
            <a:endParaRPr lang="en-US" dirty="0"/>
          </a:p>
          <a:p>
            <a:endParaRPr lang="en-GB" dirty="0"/>
          </a:p>
          <a:p>
            <a:r>
              <a:rPr lang="en-GB" dirty="0" smtClean="0"/>
              <a:t>This ring would stack in X and Y using </a:t>
            </a:r>
            <a:r>
              <a:rPr lang="en-GB" dirty="0" err="1" smtClean="0"/>
              <a:t>septums</a:t>
            </a:r>
            <a:r>
              <a:rPr lang="en-GB" dirty="0" smtClean="0"/>
              <a:t> as described on the next slides.</a:t>
            </a:r>
          </a:p>
        </p:txBody>
      </p:sp>
    </p:spTree>
    <p:extLst>
      <p:ext uri="{BB962C8B-B14F-4D97-AF65-F5344CB8AC3E}">
        <p14:creationId xmlns:p14="http://schemas.microsoft.com/office/powerpoint/2010/main" val="1615662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Combiner 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Increases charge </a:t>
            </a:r>
            <a:r>
              <a:rPr lang="en-GB" b="1" dirty="0" smtClean="0"/>
              <a:t>and</a:t>
            </a:r>
            <a:r>
              <a:rPr lang="en-GB" dirty="0" smtClean="0"/>
              <a:t> decreases rep. rate</a:t>
            </a:r>
          </a:p>
          <a:p>
            <a:r>
              <a:rPr lang="en-GB" dirty="0" smtClean="0"/>
              <a:t>Only requires a single input</a:t>
            </a:r>
          </a:p>
          <a:p>
            <a:r>
              <a:rPr lang="en-GB" dirty="0" smtClean="0"/>
              <a:t>Three DC septa, one extraction kicker</a:t>
            </a:r>
          </a:p>
          <a:p>
            <a:r>
              <a:rPr lang="en-GB" dirty="0" smtClean="0"/>
              <a:t>All DC magnets except extraction kicker</a:t>
            </a:r>
          </a:p>
          <a:p>
            <a:r>
              <a:rPr lang="en-GB" dirty="0" smtClean="0"/>
              <a:t>Tunes are integers and intentional dipole defect gives automatic horizontal stacking</a:t>
            </a:r>
            <a:endParaRPr lang="en-GB" dirty="0"/>
          </a:p>
          <a:p>
            <a:r>
              <a:rPr lang="en-GB" dirty="0" smtClean="0"/>
              <a:t>Circumference is one input bunch spacing more (or less) than output bunch spacing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8731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Combiner Ring Transverse Stacking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17</a:t>
            </a:fld>
            <a:endParaRPr lang="en-GB" altLang="en-US"/>
          </a:p>
        </p:txBody>
      </p:sp>
      <p:sp>
        <p:nvSpPr>
          <p:cNvPr id="8" name="Oval 7"/>
          <p:cNvSpPr/>
          <p:nvPr/>
        </p:nvSpPr>
        <p:spPr>
          <a:xfrm>
            <a:off x="1914715" y="1556776"/>
            <a:ext cx="432000" cy="43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842707" y="1484776"/>
            <a:ext cx="72008" cy="50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842707" y="1988776"/>
            <a:ext cx="576064" cy="7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1842683" y="1484776"/>
            <a:ext cx="576064" cy="7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1409195" y="1556776"/>
            <a:ext cx="432000" cy="43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906603" y="1556776"/>
            <a:ext cx="432000" cy="43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1842755" y="2061176"/>
            <a:ext cx="432000" cy="43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1337235" y="2061176"/>
            <a:ext cx="432000" cy="43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834643" y="2061176"/>
            <a:ext cx="432000" cy="43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1770699" y="2564832"/>
            <a:ext cx="432000" cy="43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1265179" y="2564832"/>
            <a:ext cx="432000" cy="43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" name="Group 48"/>
          <p:cNvGrpSpPr/>
          <p:nvPr/>
        </p:nvGrpSpPr>
        <p:grpSpPr>
          <a:xfrm>
            <a:off x="3353411" y="1556776"/>
            <a:ext cx="1081536" cy="1440056"/>
            <a:chOff x="3130376" y="1772872"/>
            <a:chExt cx="1081536" cy="1440056"/>
          </a:xfrm>
        </p:grpSpPr>
        <p:sp>
          <p:nvSpPr>
            <p:cNvPr id="35" name="Oval 34"/>
            <p:cNvSpPr/>
            <p:nvPr/>
          </p:nvSpPr>
          <p:spPr>
            <a:xfrm>
              <a:off x="3779912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3274392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3707952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3202432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3635896" y="2780928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3130376" y="2780928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22875" y="1556776"/>
            <a:ext cx="503960" cy="936400"/>
            <a:chOff x="2699840" y="1772872"/>
            <a:chExt cx="503960" cy="936400"/>
          </a:xfrm>
        </p:grpSpPr>
        <p:sp>
          <p:nvSpPr>
            <p:cNvPr id="40" name="Oval 39"/>
            <p:cNvSpPr/>
            <p:nvPr/>
          </p:nvSpPr>
          <p:spPr>
            <a:xfrm>
              <a:off x="2771800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2699840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2724539" y="1412776"/>
            <a:ext cx="808260" cy="1728112"/>
            <a:chOff x="2501504" y="1628872"/>
            <a:chExt cx="808260" cy="1728112"/>
          </a:xfrm>
        </p:grpSpPr>
        <p:sp>
          <p:nvSpPr>
            <p:cNvPr id="47" name="Parallelogram 46"/>
            <p:cNvSpPr/>
            <p:nvPr/>
          </p:nvSpPr>
          <p:spPr>
            <a:xfrm>
              <a:off x="3032760" y="1695450"/>
              <a:ext cx="275590" cy="1591310"/>
            </a:xfrm>
            <a:prstGeom prst="parallelogram">
              <a:avLst>
                <a:gd name="adj" fmla="val 82771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01504" y="3284984"/>
              <a:ext cx="576064" cy="7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733700" y="1628872"/>
              <a:ext cx="576064" cy="7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67043" y="1557148"/>
            <a:ext cx="1081536" cy="1440056"/>
            <a:chOff x="3130376" y="1772872"/>
            <a:chExt cx="1081536" cy="1440056"/>
          </a:xfrm>
        </p:grpSpPr>
        <p:sp>
          <p:nvSpPr>
            <p:cNvPr id="51" name="Oval 50"/>
            <p:cNvSpPr/>
            <p:nvPr/>
          </p:nvSpPr>
          <p:spPr>
            <a:xfrm>
              <a:off x="3779912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3274392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3707952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3202432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3635896" y="2780928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3130376" y="2780928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149164" y="1807329"/>
            <a:ext cx="503960" cy="936400"/>
            <a:chOff x="2699840" y="1772872"/>
            <a:chExt cx="503960" cy="936400"/>
          </a:xfrm>
        </p:grpSpPr>
        <p:sp>
          <p:nvSpPr>
            <p:cNvPr id="58" name="Oval 57"/>
            <p:cNvSpPr/>
            <p:nvPr/>
          </p:nvSpPr>
          <p:spPr>
            <a:xfrm>
              <a:off x="2771800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2699840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532931" y="1557520"/>
            <a:ext cx="1081536" cy="1440056"/>
            <a:chOff x="3130376" y="1772872"/>
            <a:chExt cx="1081536" cy="1440056"/>
          </a:xfrm>
        </p:grpSpPr>
        <p:sp>
          <p:nvSpPr>
            <p:cNvPr id="65" name="Oval 64"/>
            <p:cNvSpPr/>
            <p:nvPr/>
          </p:nvSpPr>
          <p:spPr>
            <a:xfrm>
              <a:off x="3779912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3274392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3707952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3202432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3635896" y="2780928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3130376" y="2780928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542507" y="2061920"/>
            <a:ext cx="503960" cy="936400"/>
            <a:chOff x="2699840" y="1772872"/>
            <a:chExt cx="503960" cy="936400"/>
          </a:xfrm>
        </p:grpSpPr>
        <p:sp>
          <p:nvSpPr>
            <p:cNvPr id="72" name="Oval 71"/>
            <p:cNvSpPr/>
            <p:nvPr/>
          </p:nvSpPr>
          <p:spPr>
            <a:xfrm>
              <a:off x="2771800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2699840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6" name="Group 75"/>
          <p:cNvGrpSpPr/>
          <p:nvPr/>
        </p:nvGrpSpPr>
        <p:grpSpPr>
          <a:xfrm rot="10800000">
            <a:off x="7441327" y="1413864"/>
            <a:ext cx="808260" cy="1728112"/>
            <a:chOff x="2501504" y="1628872"/>
            <a:chExt cx="808260" cy="1728112"/>
          </a:xfrm>
        </p:grpSpPr>
        <p:sp>
          <p:nvSpPr>
            <p:cNvPr id="77" name="Parallelogram 76"/>
            <p:cNvSpPr/>
            <p:nvPr/>
          </p:nvSpPr>
          <p:spPr>
            <a:xfrm>
              <a:off x="3032760" y="1695450"/>
              <a:ext cx="275590" cy="1591310"/>
            </a:xfrm>
            <a:prstGeom prst="parallelogram">
              <a:avLst>
                <a:gd name="adj" fmla="val 82771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501504" y="3284984"/>
              <a:ext cx="576064" cy="7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2733700" y="1628872"/>
              <a:ext cx="576064" cy="72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686951" y="4436472"/>
            <a:ext cx="1081536" cy="1440056"/>
            <a:chOff x="3130376" y="1772872"/>
            <a:chExt cx="1081536" cy="1440056"/>
          </a:xfrm>
        </p:grpSpPr>
        <p:sp>
          <p:nvSpPr>
            <p:cNvPr id="81" name="Oval 80"/>
            <p:cNvSpPr/>
            <p:nvPr/>
          </p:nvSpPr>
          <p:spPr>
            <a:xfrm>
              <a:off x="3779912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3274392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3707952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3202432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>
              <a:off x="3635896" y="2780928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>
              <a:off x="3130376" y="2780928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696527" y="4940872"/>
            <a:ext cx="503960" cy="936400"/>
            <a:chOff x="2699840" y="1772872"/>
            <a:chExt cx="503960" cy="936400"/>
          </a:xfrm>
        </p:grpSpPr>
        <p:sp>
          <p:nvSpPr>
            <p:cNvPr id="88" name="Oval 87"/>
            <p:cNvSpPr/>
            <p:nvPr/>
          </p:nvSpPr>
          <p:spPr>
            <a:xfrm>
              <a:off x="2771800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2699840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5" name="Rectangle 94"/>
          <p:cNvSpPr/>
          <p:nvPr/>
        </p:nvSpPr>
        <p:spPr>
          <a:xfrm rot="5400000">
            <a:off x="5690951" y="3372674"/>
            <a:ext cx="174663" cy="17275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 rot="5400000">
            <a:off x="3855581" y="5025194"/>
            <a:ext cx="1960974" cy="208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>
            <a:off x="759659" y="3224977"/>
            <a:ext cx="179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Injection septum (turn 8)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2812049" y="3224977"/>
            <a:ext cx="143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Diagonal kick septum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4797243" y="3224977"/>
            <a:ext cx="143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  <a:r>
              <a:rPr lang="en-GB" dirty="0" smtClean="0"/>
              <a:t>. Drift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578719" y="3224977"/>
            <a:ext cx="143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4. Un-kick with septum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325169" y="5230941"/>
            <a:ext cx="1881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5. Injection septum (turn 9)</a:t>
            </a:r>
          </a:p>
        </p:txBody>
      </p:sp>
      <p:sp>
        <p:nvSpPr>
          <p:cNvPr id="104" name="Oval 103"/>
          <p:cNvSpPr/>
          <p:nvPr/>
        </p:nvSpPr>
        <p:spPr>
          <a:xfrm>
            <a:off x="1846200" y="4434508"/>
            <a:ext cx="432000" cy="43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Rectangle 104"/>
          <p:cNvSpPr/>
          <p:nvPr/>
        </p:nvSpPr>
        <p:spPr>
          <a:xfrm>
            <a:off x="1774192" y="4362508"/>
            <a:ext cx="72008" cy="50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Rectangle 105"/>
          <p:cNvSpPr/>
          <p:nvPr/>
        </p:nvSpPr>
        <p:spPr>
          <a:xfrm>
            <a:off x="1774192" y="4866508"/>
            <a:ext cx="576064" cy="7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Rectangle 106"/>
          <p:cNvSpPr/>
          <p:nvPr/>
        </p:nvSpPr>
        <p:spPr>
          <a:xfrm>
            <a:off x="1774168" y="4362508"/>
            <a:ext cx="576064" cy="72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8" name="Group 107"/>
          <p:cNvGrpSpPr/>
          <p:nvPr/>
        </p:nvGrpSpPr>
        <p:grpSpPr>
          <a:xfrm>
            <a:off x="4986225" y="4397692"/>
            <a:ext cx="1081536" cy="1440056"/>
            <a:chOff x="3130376" y="1772872"/>
            <a:chExt cx="1081536" cy="1440056"/>
          </a:xfrm>
        </p:grpSpPr>
        <p:sp>
          <p:nvSpPr>
            <p:cNvPr id="109" name="Oval 108"/>
            <p:cNvSpPr/>
            <p:nvPr/>
          </p:nvSpPr>
          <p:spPr>
            <a:xfrm>
              <a:off x="3779912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>
              <a:off x="3274392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Oval 110"/>
            <p:cNvSpPr/>
            <p:nvPr/>
          </p:nvSpPr>
          <p:spPr>
            <a:xfrm>
              <a:off x="3707952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Oval 111"/>
            <p:cNvSpPr/>
            <p:nvPr/>
          </p:nvSpPr>
          <p:spPr>
            <a:xfrm>
              <a:off x="3202432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3635896" y="2780928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/>
            <p:cNvSpPr/>
            <p:nvPr/>
          </p:nvSpPr>
          <p:spPr>
            <a:xfrm>
              <a:off x="3130376" y="2780928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995801" y="4902092"/>
            <a:ext cx="503960" cy="936400"/>
            <a:chOff x="2699840" y="1772872"/>
            <a:chExt cx="503960" cy="936400"/>
          </a:xfrm>
        </p:grpSpPr>
        <p:sp>
          <p:nvSpPr>
            <p:cNvPr id="116" name="Oval 115"/>
            <p:cNvSpPr/>
            <p:nvPr/>
          </p:nvSpPr>
          <p:spPr>
            <a:xfrm>
              <a:off x="2771800" y="17728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2699840" y="2277272"/>
              <a:ext cx="432000" cy="432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8" name="Oval 117"/>
          <p:cNvSpPr/>
          <p:nvPr/>
        </p:nvSpPr>
        <p:spPr>
          <a:xfrm>
            <a:off x="6145474" y="4395728"/>
            <a:ext cx="432000" cy="43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Rectangle 118"/>
          <p:cNvSpPr/>
          <p:nvPr/>
        </p:nvSpPr>
        <p:spPr>
          <a:xfrm rot="5400000">
            <a:off x="5767456" y="5025194"/>
            <a:ext cx="1960974" cy="2087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Rectangle 119"/>
          <p:cNvSpPr/>
          <p:nvPr/>
        </p:nvSpPr>
        <p:spPr>
          <a:xfrm rot="5400000">
            <a:off x="5704672" y="5171160"/>
            <a:ext cx="174667" cy="17031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>
            <a:off x="6964931" y="5332166"/>
            <a:ext cx="1881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6. Extraction kicker</a:t>
            </a:r>
          </a:p>
        </p:txBody>
      </p:sp>
    </p:spTree>
    <p:extLst>
      <p:ext uri="{BB962C8B-B14F-4D97-AF65-F5344CB8AC3E}">
        <p14:creationId xmlns:p14="http://schemas.microsoft.com/office/powerpoint/2010/main" val="2626189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Combiner Ring Layout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18</a:t>
            </a:fld>
            <a:endParaRPr lang="en-GB" altLang="en-US"/>
          </a:p>
        </p:txBody>
      </p:sp>
      <p:sp>
        <p:nvSpPr>
          <p:cNvPr id="16" name="Block Arc 15"/>
          <p:cNvSpPr/>
          <p:nvPr/>
        </p:nvSpPr>
        <p:spPr>
          <a:xfrm rot="10800000">
            <a:off x="3703835" y="3623609"/>
            <a:ext cx="2469685" cy="2469686"/>
          </a:xfrm>
          <a:prstGeom prst="blockArc">
            <a:avLst>
              <a:gd name="adj1" fmla="val 10800000"/>
              <a:gd name="adj2" fmla="val 16193900"/>
              <a:gd name="adj3" fmla="val 2495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Block Arc 16"/>
          <p:cNvSpPr/>
          <p:nvPr/>
        </p:nvSpPr>
        <p:spPr>
          <a:xfrm rot="5400000">
            <a:off x="3718612" y="1511099"/>
            <a:ext cx="2469686" cy="2469685"/>
          </a:xfrm>
          <a:prstGeom prst="blockArc">
            <a:avLst>
              <a:gd name="adj1" fmla="val 10800000"/>
              <a:gd name="adj2" fmla="val 16193900"/>
              <a:gd name="adj3" fmla="val 24956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/>
        </p:nvSpPr>
        <p:spPr>
          <a:xfrm>
            <a:off x="2492093" y="1510278"/>
            <a:ext cx="2469685" cy="2469686"/>
          </a:xfrm>
          <a:prstGeom prst="blockArc">
            <a:avLst>
              <a:gd name="adj1" fmla="val 10800000"/>
              <a:gd name="adj2" fmla="val 16193900"/>
              <a:gd name="adj3" fmla="val 2495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Block Arc 14"/>
          <p:cNvSpPr/>
          <p:nvPr/>
        </p:nvSpPr>
        <p:spPr>
          <a:xfrm rot="16200000">
            <a:off x="2483768" y="3621965"/>
            <a:ext cx="2469686" cy="2469685"/>
          </a:xfrm>
          <a:prstGeom prst="blockArc">
            <a:avLst>
              <a:gd name="adj1" fmla="val 10800000"/>
              <a:gd name="adj2" fmla="val 16193900"/>
              <a:gd name="adj3" fmla="val 2495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>
            <a:stCxn id="16" idx="1"/>
            <a:endCxn id="15" idx="0"/>
          </p:cNvCxnSpPr>
          <p:nvPr/>
        </p:nvCxnSpPr>
        <p:spPr>
          <a:xfrm flipH="1" flipV="1">
            <a:off x="3718612" y="5783484"/>
            <a:ext cx="1221710" cy="1642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7" idx="0"/>
            <a:endCxn id="14" idx="1"/>
          </p:cNvCxnSpPr>
          <p:nvPr/>
        </p:nvCxnSpPr>
        <p:spPr>
          <a:xfrm rot="10800000">
            <a:off x="3725292" y="1818447"/>
            <a:ext cx="1228161" cy="817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6" idx="0"/>
            <a:endCxn id="17" idx="1"/>
          </p:cNvCxnSpPr>
          <p:nvPr/>
        </p:nvCxnSpPr>
        <p:spPr>
          <a:xfrm flipV="1">
            <a:off x="5865353" y="2744298"/>
            <a:ext cx="14776" cy="2114154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5" idx="1"/>
            <a:endCxn id="14" idx="0"/>
          </p:cNvCxnSpPr>
          <p:nvPr/>
        </p:nvCxnSpPr>
        <p:spPr>
          <a:xfrm flipV="1">
            <a:off x="2791938" y="2745121"/>
            <a:ext cx="8322" cy="2113331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0129" y="2924944"/>
            <a:ext cx="852111" cy="51951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865353" y="4149080"/>
            <a:ext cx="795816" cy="514206"/>
          </a:xfrm>
          <a:prstGeom prst="straightConnector1">
            <a:avLst/>
          </a:prstGeom>
          <a:ln w="1905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3780034" y="1638389"/>
            <a:ext cx="368424" cy="360115"/>
            <a:chOff x="3811846" y="3822362"/>
            <a:chExt cx="368424" cy="360115"/>
          </a:xfrm>
        </p:grpSpPr>
        <p:sp>
          <p:nvSpPr>
            <p:cNvPr id="30" name="Rectangle 29"/>
            <p:cNvSpPr/>
            <p:nvPr/>
          </p:nvSpPr>
          <p:spPr>
            <a:xfrm>
              <a:off x="3811846" y="3822437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108262" y="3822362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939815" y="3822362"/>
              <a:ext cx="114390" cy="3600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508355" y="1639282"/>
            <a:ext cx="368424" cy="360115"/>
            <a:chOff x="3811846" y="3822362"/>
            <a:chExt cx="368424" cy="360115"/>
          </a:xfrm>
        </p:grpSpPr>
        <p:sp>
          <p:nvSpPr>
            <p:cNvPr id="35" name="Rectangle 34"/>
            <p:cNvSpPr/>
            <p:nvPr/>
          </p:nvSpPr>
          <p:spPr>
            <a:xfrm>
              <a:off x="3811846" y="3822437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108262" y="3822362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939815" y="3822362"/>
              <a:ext cx="114390" cy="3600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8" name="Group 37"/>
          <p:cNvGrpSpPr/>
          <p:nvPr/>
        </p:nvGrpSpPr>
        <p:grpSpPr>
          <a:xfrm rot="5400000">
            <a:off x="2616048" y="2820433"/>
            <a:ext cx="368424" cy="360115"/>
            <a:chOff x="3811846" y="3822362"/>
            <a:chExt cx="368424" cy="360115"/>
          </a:xfrm>
        </p:grpSpPr>
        <p:sp>
          <p:nvSpPr>
            <p:cNvPr id="39" name="Rectangle 38"/>
            <p:cNvSpPr/>
            <p:nvPr/>
          </p:nvSpPr>
          <p:spPr>
            <a:xfrm>
              <a:off x="3811846" y="3822437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108262" y="3822362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39815" y="3822362"/>
              <a:ext cx="114390" cy="3600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2" name="Group 41"/>
          <p:cNvGrpSpPr/>
          <p:nvPr/>
        </p:nvGrpSpPr>
        <p:grpSpPr>
          <a:xfrm rot="5400000">
            <a:off x="2607725" y="4424260"/>
            <a:ext cx="368424" cy="360115"/>
            <a:chOff x="3811846" y="3822362"/>
            <a:chExt cx="368424" cy="360115"/>
          </a:xfrm>
        </p:grpSpPr>
        <p:sp>
          <p:nvSpPr>
            <p:cNvPr id="43" name="Rectangle 42"/>
            <p:cNvSpPr/>
            <p:nvPr/>
          </p:nvSpPr>
          <p:spPr>
            <a:xfrm>
              <a:off x="3811846" y="3822437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08262" y="3822362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939815" y="3822362"/>
              <a:ext cx="114390" cy="3600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oup 46"/>
          <p:cNvGrpSpPr/>
          <p:nvPr/>
        </p:nvGrpSpPr>
        <p:grpSpPr>
          <a:xfrm rot="5400000">
            <a:off x="5688528" y="2821386"/>
            <a:ext cx="368424" cy="360115"/>
            <a:chOff x="3811846" y="3822362"/>
            <a:chExt cx="368424" cy="360115"/>
          </a:xfrm>
        </p:grpSpPr>
        <p:sp>
          <p:nvSpPr>
            <p:cNvPr id="48" name="Rectangle 47"/>
            <p:cNvSpPr/>
            <p:nvPr/>
          </p:nvSpPr>
          <p:spPr>
            <a:xfrm>
              <a:off x="3811846" y="3822437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108262" y="3822362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939815" y="3822362"/>
              <a:ext cx="114390" cy="3600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/>
          <p:cNvGrpSpPr/>
          <p:nvPr/>
        </p:nvGrpSpPr>
        <p:grpSpPr>
          <a:xfrm rot="5400000">
            <a:off x="5680205" y="4425213"/>
            <a:ext cx="368424" cy="360115"/>
            <a:chOff x="3811846" y="3822362"/>
            <a:chExt cx="368424" cy="360115"/>
          </a:xfrm>
        </p:grpSpPr>
        <p:sp>
          <p:nvSpPr>
            <p:cNvPr id="52" name="Rectangle 51"/>
            <p:cNvSpPr/>
            <p:nvPr/>
          </p:nvSpPr>
          <p:spPr>
            <a:xfrm>
              <a:off x="3811846" y="3822437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108262" y="3822362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939815" y="3822362"/>
              <a:ext cx="114390" cy="3600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3780986" y="5603426"/>
            <a:ext cx="368424" cy="360115"/>
            <a:chOff x="3811846" y="3822362"/>
            <a:chExt cx="368424" cy="360115"/>
          </a:xfrm>
        </p:grpSpPr>
        <p:sp>
          <p:nvSpPr>
            <p:cNvPr id="56" name="Rectangle 55"/>
            <p:cNvSpPr/>
            <p:nvPr/>
          </p:nvSpPr>
          <p:spPr>
            <a:xfrm>
              <a:off x="3811846" y="3822437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08262" y="3822362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939815" y="3822362"/>
              <a:ext cx="114390" cy="3600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4509307" y="5604319"/>
            <a:ext cx="368424" cy="360115"/>
            <a:chOff x="3811846" y="3822362"/>
            <a:chExt cx="368424" cy="360115"/>
          </a:xfrm>
        </p:grpSpPr>
        <p:sp>
          <p:nvSpPr>
            <p:cNvPr id="60" name="Rectangle 59"/>
            <p:cNvSpPr/>
            <p:nvPr/>
          </p:nvSpPr>
          <p:spPr>
            <a:xfrm>
              <a:off x="3811846" y="3822437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108262" y="3822362"/>
              <a:ext cx="72008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3939815" y="3822362"/>
              <a:ext cx="114390" cy="36004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084168" y="3340121"/>
            <a:ext cx="2025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Extraction kicker</a:t>
            </a:r>
          </a:p>
          <a:p>
            <a:endParaRPr lang="en-GB" dirty="0"/>
          </a:p>
          <a:p>
            <a:r>
              <a:rPr lang="en-GB" dirty="0" smtClean="0"/>
              <a:t>Injection septum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201072" y="1268760"/>
            <a:ext cx="2763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Abnormally-strong dipole</a:t>
            </a:r>
          </a:p>
          <a:p>
            <a:r>
              <a:rPr lang="en-GB" dirty="0" smtClean="0"/>
              <a:t>Gives kick centred on 90 degrees phase advance</a:t>
            </a:r>
          </a:p>
          <a:p>
            <a:r>
              <a:rPr lang="en-GB" dirty="0" smtClean="0"/>
              <a:t>Becomes X inward offset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95536" y="1268760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Ring tune = 2</a:t>
            </a:r>
          </a:p>
          <a:p>
            <a:r>
              <a:rPr lang="en-GB" dirty="0" smtClean="0"/>
              <a:t>90 degrees per triplet + half dipole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2719892" y="3302716"/>
            <a:ext cx="72008" cy="2834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/>
          <p:cNvSpPr/>
          <p:nvPr/>
        </p:nvSpPr>
        <p:spPr>
          <a:xfrm>
            <a:off x="2796099" y="4007336"/>
            <a:ext cx="72008" cy="283488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251520" y="3339710"/>
            <a:ext cx="2368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Diagonal kick septum</a:t>
            </a:r>
          </a:p>
          <a:p>
            <a:pPr algn="r"/>
            <a:endParaRPr lang="en-GB" dirty="0"/>
          </a:p>
          <a:p>
            <a:pPr algn="r"/>
            <a:r>
              <a:rPr lang="en-GB" dirty="0" smtClean="0"/>
              <a:t>Un-kick septum</a:t>
            </a:r>
          </a:p>
        </p:txBody>
      </p:sp>
      <p:grpSp>
        <p:nvGrpSpPr>
          <p:cNvPr id="126" name="Group 125"/>
          <p:cNvGrpSpPr/>
          <p:nvPr/>
        </p:nvGrpSpPr>
        <p:grpSpPr>
          <a:xfrm rot="10800000">
            <a:off x="7903011" y="4190752"/>
            <a:ext cx="872565" cy="945633"/>
            <a:chOff x="1914286" y="-1575982"/>
            <a:chExt cx="1313843" cy="1423864"/>
          </a:xfrm>
        </p:grpSpPr>
        <p:cxnSp>
          <p:nvCxnSpPr>
            <p:cNvPr id="74" name="Straight Arrow Connector 73"/>
            <p:cNvCxnSpPr>
              <a:stCxn id="76" idx="2"/>
            </p:cNvCxnSpPr>
            <p:nvPr/>
          </p:nvCxnSpPr>
          <p:spPr>
            <a:xfrm flipV="1">
              <a:off x="2029177" y="-864050"/>
              <a:ext cx="1198952" cy="6545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 123"/>
            <p:cNvGrpSpPr/>
            <p:nvPr/>
          </p:nvGrpSpPr>
          <p:grpSpPr>
            <a:xfrm>
              <a:off x="1914286" y="-1575982"/>
              <a:ext cx="114891" cy="1423864"/>
              <a:chOff x="1914286" y="-1575982"/>
              <a:chExt cx="114891" cy="1423864"/>
            </a:xfrm>
          </p:grpSpPr>
          <p:sp>
            <p:nvSpPr>
              <p:cNvPr id="76" name="Oval 75"/>
              <p:cNvSpPr/>
              <p:nvPr/>
            </p:nvSpPr>
            <p:spPr>
              <a:xfrm rot="10800000" flipV="1">
                <a:off x="1914286" y="-266980"/>
                <a:ext cx="114891" cy="1148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Oval 76"/>
              <p:cNvSpPr/>
              <p:nvPr/>
            </p:nvSpPr>
            <p:spPr>
              <a:xfrm rot="10800000" flipV="1">
                <a:off x="1914286" y="-485147"/>
                <a:ext cx="114891" cy="1148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Oval 77"/>
              <p:cNvSpPr/>
              <p:nvPr/>
            </p:nvSpPr>
            <p:spPr>
              <a:xfrm rot="10800000" flipV="1">
                <a:off x="1914286" y="-703314"/>
                <a:ext cx="114891" cy="1148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9" name="Oval 78"/>
              <p:cNvSpPr/>
              <p:nvPr/>
            </p:nvSpPr>
            <p:spPr>
              <a:xfrm rot="10800000" flipV="1">
                <a:off x="1914286" y="-921481"/>
                <a:ext cx="114891" cy="1148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0" name="Oval 79"/>
              <p:cNvSpPr/>
              <p:nvPr/>
            </p:nvSpPr>
            <p:spPr>
              <a:xfrm rot="10800000" flipV="1">
                <a:off x="1914286" y="-1139648"/>
                <a:ext cx="114891" cy="1148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Oval 80"/>
              <p:cNvSpPr/>
              <p:nvPr/>
            </p:nvSpPr>
            <p:spPr>
              <a:xfrm rot="10800000" flipV="1">
                <a:off x="1914286" y="-1357815"/>
                <a:ext cx="114891" cy="1148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/>
              <p:cNvSpPr/>
              <p:nvPr/>
            </p:nvSpPr>
            <p:spPr>
              <a:xfrm rot="10800000" flipV="1">
                <a:off x="1914286" y="-1575982"/>
                <a:ext cx="114891" cy="11486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84" name="Straight Arrow Connector 83"/>
            <p:cNvCxnSpPr>
              <a:endCxn id="77" idx="2"/>
            </p:cNvCxnSpPr>
            <p:nvPr/>
          </p:nvCxnSpPr>
          <p:spPr>
            <a:xfrm flipH="1">
              <a:off x="2029177" y="-864050"/>
              <a:ext cx="1198952" cy="4363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/>
            <p:cNvCxnSpPr>
              <a:endCxn id="78" idx="2"/>
            </p:cNvCxnSpPr>
            <p:nvPr/>
          </p:nvCxnSpPr>
          <p:spPr>
            <a:xfrm flipH="1">
              <a:off x="2029177" y="-864050"/>
              <a:ext cx="1198952" cy="2181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endCxn id="79" idx="2"/>
            </p:cNvCxnSpPr>
            <p:nvPr/>
          </p:nvCxnSpPr>
          <p:spPr>
            <a:xfrm flipH="1">
              <a:off x="2029177" y="-864050"/>
              <a:ext cx="11989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endCxn id="80" idx="2"/>
            </p:cNvCxnSpPr>
            <p:nvPr/>
          </p:nvCxnSpPr>
          <p:spPr>
            <a:xfrm flipH="1" flipV="1">
              <a:off x="2029177" y="-1082217"/>
              <a:ext cx="1198952" cy="2181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endCxn id="81" idx="2"/>
            </p:cNvCxnSpPr>
            <p:nvPr/>
          </p:nvCxnSpPr>
          <p:spPr>
            <a:xfrm flipH="1" flipV="1">
              <a:off x="2029177" y="-1300384"/>
              <a:ext cx="1198952" cy="43633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endCxn id="82" idx="2"/>
            </p:cNvCxnSpPr>
            <p:nvPr/>
          </p:nvCxnSpPr>
          <p:spPr>
            <a:xfrm flipH="1" flipV="1">
              <a:off x="2029177" y="-1518551"/>
              <a:ext cx="1198952" cy="65450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6661168" y="4478327"/>
            <a:ext cx="960827" cy="368275"/>
            <a:chOff x="5021747" y="-1142973"/>
            <a:chExt cx="1446742" cy="554521"/>
          </a:xfrm>
        </p:grpSpPr>
        <p:grpSp>
          <p:nvGrpSpPr>
            <p:cNvPr id="125" name="Group 124"/>
            <p:cNvGrpSpPr/>
            <p:nvPr/>
          </p:nvGrpSpPr>
          <p:grpSpPr>
            <a:xfrm>
              <a:off x="5347164" y="-1142973"/>
              <a:ext cx="864096" cy="554521"/>
              <a:chOff x="5347164" y="-1142973"/>
              <a:chExt cx="864096" cy="554521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5347164" y="-1139648"/>
                <a:ext cx="216024" cy="55119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563188" y="-1142973"/>
                <a:ext cx="216024" cy="55119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779212" y="-1139648"/>
                <a:ext cx="216024" cy="55119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95236" y="-1142973"/>
                <a:ext cx="216024" cy="551196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0" name="Straight Arrow Connector 89"/>
            <p:cNvCxnSpPr/>
            <p:nvPr/>
          </p:nvCxnSpPr>
          <p:spPr>
            <a:xfrm>
              <a:off x="5021747" y="-864049"/>
              <a:ext cx="144674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1" t="7387" r="15226"/>
          <a:stretch/>
        </p:blipFill>
        <p:spPr bwMode="auto">
          <a:xfrm>
            <a:off x="7564492" y="4420106"/>
            <a:ext cx="535887" cy="51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836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Combiner Ring Bunch Pattern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484784"/>
            <a:ext cx="4258816" cy="4641379"/>
          </a:xfrm>
        </p:spPr>
        <p:txBody>
          <a:bodyPr/>
          <a:lstStyle/>
          <a:p>
            <a:r>
              <a:rPr lang="en-GB" dirty="0" smtClean="0"/>
              <a:t>Temporal period of 9</a:t>
            </a:r>
          </a:p>
          <a:p>
            <a:pPr lvl="1"/>
            <a:r>
              <a:rPr lang="en-GB" dirty="0" smtClean="0"/>
              <a:t>= 9.38MHz </a:t>
            </a:r>
            <a:r>
              <a:rPr lang="en-GB" dirty="0" err="1" smtClean="0"/>
              <a:t>eRHIC</a:t>
            </a:r>
            <a:r>
              <a:rPr lang="en-GB" dirty="0" smtClean="0"/>
              <a:t> freq.</a:t>
            </a:r>
          </a:p>
          <a:p>
            <a:r>
              <a:rPr lang="en-GB" dirty="0" smtClean="0"/>
              <a:t>Ring circumference 10</a:t>
            </a:r>
          </a:p>
          <a:p>
            <a:pPr lvl="1"/>
            <a:r>
              <a:rPr lang="en-GB" dirty="0" smtClean="0"/>
              <a:t>= 35.498…m</a:t>
            </a:r>
          </a:p>
          <a:p>
            <a:r>
              <a:rPr lang="en-GB" dirty="0" smtClean="0"/>
              <a:t>Completely regular injection and extraction frequencies</a:t>
            </a:r>
          </a:p>
          <a:p>
            <a:pPr lvl="1"/>
            <a:r>
              <a:rPr lang="en-GB" dirty="0" smtClean="0"/>
              <a:t>Formed naturally by extraction pattern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19</a:t>
            </a:fld>
            <a:endParaRPr lang="en-GB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83568" y="1292562"/>
            <a:ext cx="33123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Beam direction </a:t>
            </a:r>
            <a:r>
              <a:rPr lang="en-GB" sz="2000" dirty="0" smtClean="0">
                <a:sym typeface="Wingdings" panose="05000000000000000000" pitchFamily="2" charset="2"/>
              </a:rPr>
              <a:t></a:t>
            </a:r>
            <a:endParaRPr lang="en-GB" sz="2000" dirty="0" smtClean="0"/>
          </a:p>
          <a:p>
            <a:endParaRPr lang="en-GB" sz="2000" dirty="0"/>
          </a:p>
          <a:p>
            <a:pPr algn="ctr"/>
            <a:r>
              <a:rPr lang="en-GB" sz="2000" dirty="0" smtClean="0"/>
              <a:t>876</a:t>
            </a:r>
            <a:r>
              <a:rPr lang="en-GB" sz="2000" dirty="0" smtClean="0">
                <a:solidFill>
                  <a:srgbClr val="00B050"/>
                </a:solidFill>
              </a:rPr>
              <a:t>i</a:t>
            </a:r>
            <a:r>
              <a:rPr lang="en-GB" sz="2000" dirty="0" smtClean="0"/>
              <a:t>6543e210</a:t>
            </a:r>
          </a:p>
          <a:p>
            <a:pPr algn="ctr"/>
            <a:r>
              <a:rPr lang="en-GB" sz="2000" dirty="0" smtClean="0"/>
              <a:t>087</a:t>
            </a:r>
            <a:r>
              <a:rPr lang="en-GB" sz="2000" dirty="0" smtClean="0">
                <a:solidFill>
                  <a:srgbClr val="00B050"/>
                </a:solidFill>
              </a:rPr>
              <a:t>i</a:t>
            </a:r>
            <a:r>
              <a:rPr lang="en-GB" sz="2000" dirty="0" smtClean="0"/>
              <a:t>7654e321</a:t>
            </a:r>
          </a:p>
          <a:p>
            <a:pPr algn="ctr"/>
            <a:r>
              <a:rPr lang="en-GB" sz="2000" dirty="0" smtClean="0"/>
              <a:t>108</a:t>
            </a:r>
            <a:r>
              <a:rPr lang="en-GB" sz="2000" dirty="0" smtClean="0">
                <a:solidFill>
                  <a:srgbClr val="00B050"/>
                </a:solidFill>
              </a:rPr>
              <a:t>i</a:t>
            </a:r>
            <a:r>
              <a:rPr lang="en-GB" sz="2000" dirty="0" smtClean="0"/>
              <a:t>8765e432</a:t>
            </a:r>
          </a:p>
          <a:p>
            <a:pPr algn="ctr"/>
            <a:r>
              <a:rPr lang="en-GB" sz="2000" dirty="0" smtClean="0"/>
              <a:t>210</a:t>
            </a:r>
            <a:r>
              <a:rPr lang="en-GB" sz="2000" dirty="0" smtClean="0">
                <a:solidFill>
                  <a:srgbClr val="00B050"/>
                </a:solidFill>
              </a:rPr>
              <a:t>i</a:t>
            </a:r>
            <a:r>
              <a:rPr lang="en-GB" sz="2000" dirty="0" smtClean="0"/>
              <a:t>9876e543</a:t>
            </a:r>
          </a:p>
          <a:p>
            <a:pPr algn="ctr"/>
            <a:r>
              <a:rPr lang="en-GB" sz="2000" dirty="0" smtClean="0"/>
              <a:t>321</a:t>
            </a:r>
            <a:r>
              <a:rPr lang="en-GB" sz="2000" dirty="0" smtClean="0">
                <a:solidFill>
                  <a:srgbClr val="00B050"/>
                </a:solidFill>
              </a:rPr>
              <a:t>i</a:t>
            </a:r>
            <a:r>
              <a:rPr lang="en-GB" sz="2000" dirty="0" smtClean="0"/>
              <a:t>1987e654</a:t>
            </a:r>
          </a:p>
          <a:p>
            <a:pPr algn="ctr"/>
            <a:r>
              <a:rPr lang="en-GB" sz="2000" dirty="0" smtClean="0"/>
              <a:t>432</a:t>
            </a:r>
            <a:r>
              <a:rPr lang="en-GB" sz="2000" dirty="0" smtClean="0">
                <a:solidFill>
                  <a:srgbClr val="00B050"/>
                </a:solidFill>
              </a:rPr>
              <a:t>i</a:t>
            </a:r>
            <a:r>
              <a:rPr lang="en-GB" sz="2000" dirty="0" smtClean="0"/>
              <a:t>2198e765</a:t>
            </a:r>
          </a:p>
          <a:p>
            <a:pPr algn="ctr"/>
            <a:r>
              <a:rPr lang="en-GB" sz="2000" dirty="0" smtClean="0"/>
              <a:t>543</a:t>
            </a:r>
            <a:r>
              <a:rPr lang="en-GB" sz="2000" dirty="0" smtClean="0">
                <a:solidFill>
                  <a:srgbClr val="00B050"/>
                </a:solidFill>
              </a:rPr>
              <a:t>i</a:t>
            </a:r>
            <a:r>
              <a:rPr lang="en-GB" sz="2000" dirty="0" smtClean="0"/>
              <a:t>321</a:t>
            </a:r>
            <a:r>
              <a:rPr lang="en-GB" sz="2000" dirty="0" smtClean="0">
                <a:solidFill>
                  <a:schemeClr val="accent2"/>
                </a:solidFill>
              </a:rPr>
              <a:t>9e</a:t>
            </a:r>
            <a:r>
              <a:rPr lang="en-GB" sz="2000" dirty="0" smtClean="0"/>
              <a:t>876</a:t>
            </a:r>
          </a:p>
          <a:p>
            <a:pPr algn="ctr"/>
            <a:r>
              <a:rPr lang="en-GB" sz="2000" dirty="0" smtClean="0"/>
              <a:t>654</a:t>
            </a:r>
            <a:r>
              <a:rPr lang="en-GB" sz="2000" dirty="0" smtClean="0">
                <a:solidFill>
                  <a:srgbClr val="00B050"/>
                </a:solidFill>
              </a:rPr>
              <a:t>i</a:t>
            </a:r>
            <a:r>
              <a:rPr lang="en-GB" sz="2000" dirty="0" smtClean="0"/>
              <a:t>4321</a:t>
            </a:r>
            <a:r>
              <a:rPr lang="en-GB" sz="2000" dirty="0" smtClean="0">
                <a:solidFill>
                  <a:schemeClr val="accent2"/>
                </a:solidFill>
              </a:rPr>
              <a:t>e0</a:t>
            </a:r>
            <a:r>
              <a:rPr lang="en-GB" sz="2000" dirty="0" smtClean="0"/>
              <a:t>87</a:t>
            </a:r>
          </a:p>
          <a:p>
            <a:pPr algn="ctr"/>
            <a:r>
              <a:rPr lang="en-GB" sz="2000" dirty="0" smtClean="0"/>
              <a:t>765</a:t>
            </a:r>
            <a:r>
              <a:rPr lang="en-GB" sz="2000" dirty="0" smtClean="0">
                <a:solidFill>
                  <a:srgbClr val="00B050"/>
                </a:solidFill>
              </a:rPr>
              <a:t>i</a:t>
            </a:r>
            <a:r>
              <a:rPr lang="en-GB" sz="2000" dirty="0" smtClean="0"/>
              <a:t>5432e108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/>
              <a:t>Numbers indicate bunches stacked per bucket</a:t>
            </a:r>
          </a:p>
          <a:p>
            <a:endParaRPr lang="en-GB" sz="2000" dirty="0"/>
          </a:p>
          <a:p>
            <a:r>
              <a:rPr lang="en-GB" sz="2000" dirty="0" err="1">
                <a:solidFill>
                  <a:srgbClr val="00B050"/>
                </a:solidFill>
              </a:rPr>
              <a:t>i</a:t>
            </a:r>
            <a:r>
              <a:rPr lang="en-GB" sz="2000" dirty="0"/>
              <a:t> = injection, </a:t>
            </a:r>
            <a:r>
              <a:rPr lang="en-GB" sz="2000" dirty="0">
                <a:solidFill>
                  <a:schemeClr val="accent2"/>
                </a:solidFill>
              </a:rPr>
              <a:t>e</a:t>
            </a:r>
            <a:r>
              <a:rPr lang="en-GB" sz="2000" dirty="0"/>
              <a:t> = </a:t>
            </a:r>
            <a:r>
              <a:rPr lang="en-GB" sz="2000" dirty="0" smtClean="0"/>
              <a:t>extraction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17759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Rep. Rate vs. Bunch Charge Space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2</a:t>
            </a:fld>
            <a:endParaRPr lang="en-GB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49" y="1196752"/>
            <a:ext cx="7143102" cy="518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890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Ratios: Existing Sources to </a:t>
            </a:r>
            <a:r>
              <a:rPr lang="en-GB" dirty="0" err="1" smtClean="0"/>
              <a:t>eRHI</a:t>
            </a:r>
            <a:r>
              <a:rPr lang="en-GB" dirty="0" err="1"/>
              <a:t>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49" y="1196752"/>
            <a:ext cx="7143102" cy="518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5652120" y="2564904"/>
            <a:ext cx="1512168" cy="266429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43808" y="2204864"/>
            <a:ext cx="2664296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856361" y="1298766"/>
            <a:ext cx="48484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3"/>
                </a:solidFill>
              </a:rPr>
              <a:t>Rate x 39098</a:t>
            </a:r>
          </a:p>
          <a:p>
            <a:r>
              <a:rPr lang="en-GB" dirty="0" smtClean="0">
                <a:solidFill>
                  <a:schemeClr val="accent3"/>
                </a:solidFill>
              </a:rPr>
              <a:t>Charge OK</a:t>
            </a:r>
          </a:p>
          <a:p>
            <a:r>
              <a:rPr lang="en-GB" dirty="0" smtClean="0">
                <a:solidFill>
                  <a:schemeClr val="accent3"/>
                </a:solidFill>
              </a:rPr>
              <a:t>Avg. current x 18479 (can’t have 18000 guns)</a:t>
            </a:r>
            <a:endParaRPr lang="en-GB" dirty="0">
              <a:solidFill>
                <a:schemeClr val="accent3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60232" y="3435387"/>
            <a:ext cx="211692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Rate OK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Charge x 1988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Avg. current x 12.4</a:t>
            </a:r>
          </a:p>
          <a:p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 maybe OK with</a:t>
            </a:r>
          </a:p>
          <a:p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 smtClean="0">
                <a:solidFill>
                  <a:schemeClr val="accent2"/>
                </a:solidFill>
              </a:rPr>
              <a:t>    multiple guns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3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0" y="1196752"/>
            <a:ext cx="7142400" cy="518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635896" y="3501008"/>
            <a:ext cx="1281154" cy="165618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Conversion Methods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7" name="Oval 6"/>
          <p:cNvSpPr/>
          <p:nvPr/>
        </p:nvSpPr>
        <p:spPr>
          <a:xfrm>
            <a:off x="4845042" y="3429000"/>
            <a:ext cx="144016" cy="144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17050" y="3645024"/>
            <a:ext cx="0" cy="165618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91880" y="3501008"/>
            <a:ext cx="12961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799419" y="4005934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De-rate</a:t>
            </a:r>
          </a:p>
          <a:p>
            <a:r>
              <a:rPr lang="en-GB" dirty="0" smtClean="0"/>
              <a:t>source</a:t>
            </a:r>
            <a:endParaRPr lang="en-GB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069450" y="3501008"/>
            <a:ext cx="1302750" cy="0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48064" y="3573016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Gatling gun or RF funnel (multiple sources)</a:t>
            </a:r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917050" y="1772816"/>
            <a:ext cx="0" cy="158417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997885" y="1845858"/>
            <a:ext cx="2382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DC combiner septum (multiple sources)</a:t>
            </a:r>
            <a:endParaRPr lang="en-GB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3491880" y="1772816"/>
            <a:ext cx="1296144" cy="1584176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45798" y="2420888"/>
            <a:ext cx="189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Combiner ring (single source)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42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Gatling Gun Route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0" y="1196752"/>
            <a:ext cx="7142400" cy="518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4841823" y="2458363"/>
            <a:ext cx="673776" cy="2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66643" y="184482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6"/>
                </a:solidFill>
              </a:rPr>
              <a:t>16-way Gatling gun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7784" y="2135197"/>
            <a:ext cx="210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16 sources</a:t>
            </a:r>
          </a:p>
          <a:p>
            <a:pPr algn="r"/>
            <a:r>
              <a:rPr lang="en-GB" dirty="0" smtClean="0"/>
              <a:t>0.58MHz, 5300pC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85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8-way RF Funnel Route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6</a:t>
            </a:fld>
            <a:endParaRPr lang="en-GB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0" y="1196752"/>
            <a:ext cx="7142400" cy="518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5076056" y="2458363"/>
            <a:ext cx="439543" cy="24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1100" y="1844824"/>
            <a:ext cx="86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accent6"/>
                </a:solidFill>
              </a:rPr>
              <a:t>8-way funnel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43808" y="2135221"/>
            <a:ext cx="210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8</a:t>
            </a:r>
            <a:r>
              <a:rPr lang="en-GB" dirty="0" smtClean="0"/>
              <a:t> sources</a:t>
            </a:r>
          </a:p>
          <a:p>
            <a:pPr algn="r"/>
            <a:r>
              <a:rPr lang="en-GB" dirty="0" smtClean="0"/>
              <a:t>1.2MHz, 5300pC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658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Charge Route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7</a:t>
            </a:fld>
            <a:endParaRPr lang="en-GB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0" y="1199192"/>
            <a:ext cx="7142400" cy="518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6476027" y="3573016"/>
            <a:ext cx="0" cy="68338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658787" y="2518348"/>
            <a:ext cx="763165" cy="913594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61903" y="4365104"/>
            <a:ext cx="182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9 sources</a:t>
            </a:r>
          </a:p>
          <a:p>
            <a:pPr algn="ctr"/>
            <a:r>
              <a:rPr lang="en-GB" dirty="0" smtClean="0"/>
              <a:t>150MHz, 37pC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476027" y="3653099"/>
            <a:ext cx="140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6"/>
                </a:solidFill>
              </a:rPr>
              <a:t>3x3 combiner septum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28184" y="2713535"/>
            <a:ext cx="140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5"/>
                </a:solidFill>
              </a:rPr>
              <a:t>4x4 (16 turn) combiner ring</a:t>
            </a:r>
            <a:endParaRPr lang="en-GB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9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00" y="1196752"/>
            <a:ext cx="7142400" cy="5182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Charge Route (conservative)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8</a:t>
            </a:fld>
            <a:endParaRPr lang="en-GB" alt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300192" y="3388633"/>
            <a:ext cx="0" cy="52607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658788" y="2518348"/>
            <a:ext cx="569396" cy="681632"/>
          </a:xfrm>
          <a:prstGeom prst="straightConnector1">
            <a:avLst/>
          </a:prstGeom>
          <a:ln w="19050">
            <a:solidFill>
              <a:schemeClr val="accent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86068" y="4077072"/>
            <a:ext cx="182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7 sources</a:t>
            </a:r>
          </a:p>
          <a:p>
            <a:pPr algn="ctr"/>
            <a:r>
              <a:rPr lang="en-GB" dirty="0" smtClean="0"/>
              <a:t>84MHz, 84pC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372200" y="3400550"/>
            <a:ext cx="155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6"/>
                </a:solidFill>
              </a:rPr>
              <a:t>7-way combiner septum</a:t>
            </a:r>
            <a:endParaRPr lang="en-GB" sz="1400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8034" y="2597554"/>
            <a:ext cx="140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5"/>
                </a:solidFill>
              </a:rPr>
              <a:t>3x3 (9 turn) combiner ring</a:t>
            </a:r>
            <a:endParaRPr lang="en-GB" sz="1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0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49" y="1196752"/>
            <a:ext cx="7143102" cy="5182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Low Charge Route (easy/lucky)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6, 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Stephen Brooks, eRHIC meeting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B448C-33FC-450F-A69A-6C64B22D185B}" type="slidenum">
              <a:rPr lang="en-GB" altLang="en-US" smtClean="0"/>
              <a:pPr/>
              <a:t>9</a:t>
            </a:fld>
            <a:endParaRPr lang="en-GB" alt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609264" y="2564904"/>
            <a:ext cx="0" cy="526076"/>
          </a:xfrm>
          <a:prstGeom prst="straightConnector1">
            <a:avLst/>
          </a:prstGeom>
          <a:ln w="1905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09264" y="307599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ym typeface="Wingdings" panose="05000000000000000000" pitchFamily="2" charset="2"/>
              </a:rPr>
              <a:t> </a:t>
            </a:r>
            <a:r>
              <a:rPr lang="en-GB" dirty="0" smtClean="0"/>
              <a:t>This test works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681272" y="2576821"/>
            <a:ext cx="1552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6"/>
                </a:solidFill>
              </a:rPr>
              <a:t>7-way combiner septum</a:t>
            </a:r>
            <a:endParaRPr lang="en-GB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20051</TotalTime>
  <Words>835</Words>
  <Application>Microsoft Office PowerPoint</Application>
  <PresentationFormat>On-screen Show (4:3)</PresentationFormat>
  <Paragraphs>181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1_Office Theme</vt:lpstr>
      <vt:lpstr>eRHIC Source Merging Schemes</vt:lpstr>
      <vt:lpstr>Rep. Rate vs. Bunch Charge Space</vt:lpstr>
      <vt:lpstr>Ratios: Existing Sources to eRHIC</vt:lpstr>
      <vt:lpstr>Conversion Methods</vt:lpstr>
      <vt:lpstr>Gatling Gun Route</vt:lpstr>
      <vt:lpstr>8-way RF Funnel Route</vt:lpstr>
      <vt:lpstr>Low Charge Route</vt:lpstr>
      <vt:lpstr>Low Charge Route (conservative)</vt:lpstr>
      <vt:lpstr>Low Charge Route (easy/lucky)</vt:lpstr>
      <vt:lpstr>DC Multi-way Septum</vt:lpstr>
      <vt:lpstr>Brett Parker’s Septum Design</vt:lpstr>
      <vt:lpstr>Stacking in Real Space</vt:lpstr>
      <vt:lpstr>Stacking in Phase Space</vt:lpstr>
      <vt:lpstr>Ring with 8 Sources (Ferdinand)</vt:lpstr>
      <vt:lpstr>Merge-then-Ring Scheme</vt:lpstr>
      <vt:lpstr>Combiner Ring</vt:lpstr>
      <vt:lpstr>Combiner Ring Transverse Stacking</vt:lpstr>
      <vt:lpstr>Combiner Ring Layout</vt:lpstr>
      <vt:lpstr>Combiner Ring Bunch Pattern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eRHIC FFAG Naming Convention</dc:title>
  <dc:creator>Stephen Brooks</dc:creator>
  <cp:lastModifiedBy>Stephen Brooks</cp:lastModifiedBy>
  <cp:revision>782</cp:revision>
  <dcterms:created xsi:type="dcterms:W3CDTF">2012-11-14T19:21:06Z</dcterms:created>
  <dcterms:modified xsi:type="dcterms:W3CDTF">2017-01-05T18:57:57Z</dcterms:modified>
</cp:coreProperties>
</file>