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07"/>
  </p:notesMasterIdLst>
  <p:handoutMasterIdLst>
    <p:handoutMasterId r:id="rId108"/>
  </p:handoutMasterIdLst>
  <p:sldIdLst>
    <p:sldId id="505" r:id="rId3"/>
    <p:sldId id="334" r:id="rId4"/>
    <p:sldId id="351" r:id="rId5"/>
    <p:sldId id="421" r:id="rId6"/>
    <p:sldId id="419" r:id="rId7"/>
    <p:sldId id="352" r:id="rId8"/>
    <p:sldId id="336" r:id="rId9"/>
    <p:sldId id="420" r:id="rId10"/>
    <p:sldId id="424" r:id="rId11"/>
    <p:sldId id="425" r:id="rId12"/>
    <p:sldId id="423" r:id="rId13"/>
    <p:sldId id="426" r:id="rId14"/>
    <p:sldId id="410" r:id="rId15"/>
    <p:sldId id="411" r:id="rId16"/>
    <p:sldId id="412" r:id="rId17"/>
    <p:sldId id="409" r:id="rId18"/>
    <p:sldId id="429" r:id="rId19"/>
    <p:sldId id="339" r:id="rId20"/>
    <p:sldId id="510" r:id="rId21"/>
    <p:sldId id="417" r:id="rId22"/>
    <p:sldId id="350" r:id="rId23"/>
    <p:sldId id="340" r:id="rId24"/>
    <p:sldId id="341" r:id="rId25"/>
    <p:sldId id="343" r:id="rId26"/>
    <p:sldId id="345" r:id="rId27"/>
    <p:sldId id="346" r:id="rId28"/>
    <p:sldId id="347" r:id="rId29"/>
    <p:sldId id="348" r:id="rId30"/>
    <p:sldId id="349" r:id="rId31"/>
    <p:sldId id="408" r:id="rId32"/>
    <p:sldId id="430" r:id="rId33"/>
    <p:sldId id="358" r:id="rId34"/>
    <p:sldId id="497" r:id="rId35"/>
    <p:sldId id="496" r:id="rId36"/>
    <p:sldId id="498" r:id="rId37"/>
    <p:sldId id="499" r:id="rId38"/>
    <p:sldId id="435" r:id="rId39"/>
    <p:sldId id="437" r:id="rId40"/>
    <p:sldId id="438" r:id="rId41"/>
    <p:sldId id="369" r:id="rId42"/>
    <p:sldId id="368" r:id="rId43"/>
    <p:sldId id="416" r:id="rId44"/>
    <p:sldId id="431" r:id="rId45"/>
    <p:sldId id="487" r:id="rId46"/>
    <p:sldId id="373" r:id="rId47"/>
    <p:sldId id="375" r:id="rId48"/>
    <p:sldId id="376" r:id="rId49"/>
    <p:sldId id="379" r:id="rId50"/>
    <p:sldId id="380" r:id="rId51"/>
    <p:sldId id="370" r:id="rId52"/>
    <p:sldId id="354" r:id="rId53"/>
    <p:sldId id="356" r:id="rId54"/>
    <p:sldId id="355" r:id="rId55"/>
    <p:sldId id="353" r:id="rId56"/>
    <p:sldId id="443" r:id="rId57"/>
    <p:sldId id="494" r:id="rId58"/>
    <p:sldId id="444" r:id="rId59"/>
    <p:sldId id="445" r:id="rId60"/>
    <p:sldId id="446" r:id="rId61"/>
    <p:sldId id="447" r:id="rId62"/>
    <p:sldId id="455" r:id="rId63"/>
    <p:sldId id="448" r:id="rId64"/>
    <p:sldId id="457" r:id="rId65"/>
    <p:sldId id="335" r:id="rId66"/>
    <p:sldId id="453" r:id="rId67"/>
    <p:sldId id="460" r:id="rId68"/>
    <p:sldId id="452" r:id="rId69"/>
    <p:sldId id="456" r:id="rId70"/>
    <p:sldId id="458" r:id="rId71"/>
    <p:sldId id="454" r:id="rId72"/>
    <p:sldId id="495" r:id="rId73"/>
    <p:sldId id="464" r:id="rId74"/>
    <p:sldId id="465" r:id="rId75"/>
    <p:sldId id="461" r:id="rId76"/>
    <p:sldId id="462" r:id="rId77"/>
    <p:sldId id="463" r:id="rId78"/>
    <p:sldId id="500" r:id="rId79"/>
    <p:sldId id="501" r:id="rId80"/>
    <p:sldId id="466" r:id="rId81"/>
    <p:sldId id="467" r:id="rId82"/>
    <p:sldId id="468" r:id="rId83"/>
    <p:sldId id="469" r:id="rId84"/>
    <p:sldId id="470" r:id="rId85"/>
    <p:sldId id="503" r:id="rId86"/>
    <p:sldId id="504" r:id="rId87"/>
    <p:sldId id="471" r:id="rId88"/>
    <p:sldId id="476" r:id="rId89"/>
    <p:sldId id="477" r:id="rId90"/>
    <p:sldId id="478" r:id="rId91"/>
    <p:sldId id="479" r:id="rId92"/>
    <p:sldId id="480" r:id="rId93"/>
    <p:sldId id="493" r:id="rId94"/>
    <p:sldId id="481" r:id="rId95"/>
    <p:sldId id="482" r:id="rId96"/>
    <p:sldId id="483" r:id="rId97"/>
    <p:sldId id="509" r:id="rId98"/>
    <p:sldId id="502" r:id="rId99"/>
    <p:sldId id="506" r:id="rId100"/>
    <p:sldId id="507" r:id="rId101"/>
    <p:sldId id="508" r:id="rId102"/>
    <p:sldId id="489" r:id="rId103"/>
    <p:sldId id="490" r:id="rId104"/>
    <p:sldId id="491" r:id="rId105"/>
    <p:sldId id="492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FC3"/>
    <a:srgbClr val="C4E59F"/>
    <a:srgbClr val="CCECFF"/>
    <a:srgbClr val="9900FF"/>
    <a:srgbClr val="C000C0"/>
    <a:srgbClr val="0000FF"/>
    <a:srgbClr val="FFFFFF"/>
    <a:srgbClr val="66FFFF"/>
    <a:srgbClr val="C0C0C0"/>
    <a:srgbClr val="A08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0" autoAdjust="0"/>
    <p:restoredTop sz="94673" autoAdjust="0"/>
  </p:normalViewPr>
  <p:slideViewPr>
    <p:cSldViewPr>
      <p:cViewPr varScale="1">
        <p:scale>
          <a:sx n="77" d="100"/>
          <a:sy n="77" d="100"/>
        </p:scale>
        <p:origin x="11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2015-Nov-19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1F64FE4-B8C6-4E6A-8139-CD3C1BEECED2}" type="slidenum">
              <a:rPr lang="en-GB" altLang="en-US" smtClean="0">
                <a:latin typeface="Arial" charset="0"/>
              </a:rPr>
              <a:pPr>
                <a:spcBef>
                  <a:spcPct val="0"/>
                </a:spcBef>
              </a:pPr>
              <a:t>73</a:t>
            </a:fld>
            <a:endParaRPr lang="en-GB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77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1F64FE4-B8C6-4E6A-8139-CD3C1BEECED2}" type="slidenum">
              <a:rPr lang="en-GB" altLang="en-US" smtClean="0">
                <a:latin typeface="Arial" charset="0"/>
              </a:rPr>
              <a:pPr>
                <a:spcBef>
                  <a:spcPct val="0"/>
                </a:spcBef>
              </a:pPr>
              <a:t>80</a:t>
            </a:fld>
            <a:endParaRPr lang="en-GB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8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19,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eRHIC R&amp;D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5715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8600" y="4879657"/>
            <a:ext cx="37755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600" b="0" kern="1200" dirty="0" smtClean="0">
                <a:solidFill>
                  <a:schemeClr val="bg1"/>
                </a:solidFill>
                <a:latin typeface="Helvetica"/>
                <a:ea typeface="ＭＳ Ｐゴシック" charset="0"/>
                <a:cs typeface="Helvetica"/>
              </a:rPr>
              <a:t>eRHIC R&amp;D</a:t>
            </a:r>
            <a:r>
              <a:rPr lang="en-US" sz="1600" b="0" kern="1200" baseline="0" dirty="0" smtClean="0">
                <a:solidFill>
                  <a:schemeClr val="bg1"/>
                </a:solidFill>
                <a:latin typeface="Helvetica"/>
                <a:ea typeface="ＭＳ Ｐゴシック" charset="0"/>
                <a:cs typeface="Helvetica"/>
              </a:rPr>
              <a:t> Advisory Committee Review</a:t>
            </a:r>
            <a:endParaRPr lang="en-US" sz="1600" b="0" kern="1200" dirty="0" smtClean="0">
              <a:solidFill>
                <a:schemeClr val="bg1"/>
              </a:solidFill>
              <a:latin typeface="Helvetica"/>
              <a:ea typeface="ＭＳ Ｐゴシック" charset="0"/>
              <a:cs typeface="Helvetica"/>
            </a:endParaRPr>
          </a:p>
          <a:p>
            <a:pPr marL="57150" algn="l"/>
            <a:r>
              <a:rPr lang="en-US" sz="1600" b="0" kern="1200" dirty="0" smtClean="0">
                <a:solidFill>
                  <a:schemeClr val="bg1"/>
                </a:solidFill>
                <a:latin typeface="Helvetica"/>
                <a:ea typeface="ＭＳ Ｐゴシック" charset="0"/>
                <a:cs typeface="Helvetica"/>
              </a:rPr>
              <a:t>November 19-20, 2015</a:t>
            </a:r>
            <a:endParaRPr lang="en-US" sz="1600" b="0" kern="1200" dirty="0">
              <a:solidFill>
                <a:schemeClr val="bg1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7719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Name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714500"/>
            <a:ext cx="7772401" cy="20574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75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63" r:id="rId4"/>
    <p:sldLayoutId id="2147483664" r:id="rId5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eic/index.php/Magnetic_Cloak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</a:rPr>
              <a:t>FFAG Designs for </a:t>
            </a:r>
            <a:r>
              <a:rPr lang="en-US" dirty="0" err="1" smtClean="0">
                <a:latin typeface="Helvetica" charset="0"/>
                <a:ea typeface="ＭＳ Ｐゴシック" charset="0"/>
              </a:rPr>
              <a:t>eRHIC</a:t>
            </a:r>
            <a:r>
              <a:rPr lang="en-US" dirty="0" smtClean="0">
                <a:latin typeface="Helvetica" charset="0"/>
                <a:ea typeface="ＭＳ Ｐゴシック" charset="0"/>
              </a:rPr>
              <a:t> and </a:t>
            </a:r>
            <a:r>
              <a:rPr lang="en-US" dirty="0" err="1" smtClean="0">
                <a:latin typeface="Helvetica" charset="0"/>
                <a:ea typeface="ＭＳ Ｐゴシック" charset="0"/>
              </a:rPr>
              <a:t>C</a:t>
            </a:r>
            <a:r>
              <a:rPr lang="en-US" dirty="0" err="1" smtClean="0">
                <a:latin typeface="Symbol" panose="05050102010706020507" pitchFamily="18" charset="2"/>
                <a:ea typeface="ＭＳ Ｐゴシック" charset="0"/>
              </a:rPr>
              <a:t>b</a:t>
            </a:r>
            <a:r>
              <a:rPr lang="en-US" dirty="0" smtClean="0">
                <a:latin typeface="Helvetica" charset="0"/>
                <a:ea typeface="ＭＳ Ｐゴシック" charset="0"/>
              </a:rPr>
              <a:t> Return Loops</a:t>
            </a:r>
            <a:endParaRPr dirty="0">
              <a:solidFill>
                <a:srgbClr val="FFFF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2290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Helvetica" charset="0"/>
              </a:rPr>
              <a:t>Stephen Brooks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Helvetica" charset="0"/>
              </a:rPr>
              <a:t>Accelerator R&amp;D Division, C-AD</a:t>
            </a:r>
            <a:endParaRPr lang="en-US" dirty="0">
              <a:solidFill>
                <a:schemeClr val="bg1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8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Synchrotron Loss and Max B Field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75" y="1268760"/>
            <a:ext cx="694465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781388" y="2780928"/>
            <a:ext cx="0" cy="16561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6637372" y="4509120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228184" y="479715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If replaced by separate turn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387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altLang="en-US" dirty="0" smtClean="0"/>
              <a:t>16-turn Splitter in RHIC Tunnel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9144000" cy="5143499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86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706073-35AF-4E1A-BDEE-3E2DE10FA7D3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100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732166"/>
            <a:ext cx="463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Low and high energy in two different planes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Tunes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101</a:t>
            </a:fld>
            <a:endParaRPr lang="en-GB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6" y="1268760"/>
            <a:ext cx="6941609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1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Path Length and TOF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102</a:t>
            </a:fld>
            <a:endParaRPr lang="en-GB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6" y="1269320"/>
            <a:ext cx="6941609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3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Synchrotron Loss and Max B Field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103</a:t>
            </a:fld>
            <a:endParaRPr lang="en-GB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96" y="1269320"/>
            <a:ext cx="6941609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8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Splitter Optics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39" y="1268760"/>
            <a:ext cx="6536922" cy="5040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104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-1428"/>
            <a:ext cx="300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/>
              <a:t>By Chris Mayes (Cornell), tracking in B-MAD</a:t>
            </a:r>
          </a:p>
        </p:txBody>
      </p:sp>
    </p:spTree>
    <p:extLst>
      <p:ext uri="{BB962C8B-B14F-4D97-AF65-F5344CB8AC3E}">
        <p14:creationId xmlns:p14="http://schemas.microsoft.com/office/powerpoint/2010/main" val="22562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Historical High-Energy Cells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1024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FC4ADE-27C5-4A54-BFB8-46C3DEE2678F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</p:nvPr>
        </p:nvGraphicFramePr>
        <p:xfrm>
          <a:off x="104775" y="1417638"/>
          <a:ext cx="8934450" cy="4891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62"/>
                <a:gridCol w="2255474"/>
                <a:gridCol w="2460140"/>
                <a:gridCol w="2161174"/>
              </a:tblGrid>
              <a:tr h="3707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GB" sz="1800" dirty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Jan’14 (50T/m FODO)</a:t>
                      </a:r>
                      <a:endParaRPr lang="en-GB" sz="1800" dirty="0"/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Oct’14 (30T/m doublet)</a:t>
                      </a:r>
                      <a:endParaRPr lang="en-GB" sz="1800" dirty="0"/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Jun’15 (4+12 turns)</a:t>
                      </a:r>
                      <a:endParaRPr lang="en-GB" sz="1800" dirty="0"/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</a:t>
                      </a:r>
                      <a:r>
                        <a:rPr lang="en-US" sz="1800" baseline="0" dirty="0" smtClean="0"/>
                        <a:t> range</a:t>
                      </a:r>
                      <a:endParaRPr lang="en-GB" sz="1800" dirty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7.944 – 21.164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7.944 – 21.164 GeV</a:t>
                      </a: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6.622 – 21.164 GeV</a:t>
                      </a:r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</a:t>
                      </a:r>
                      <a:r>
                        <a:rPr lang="en-US" sz="1800" baseline="0" dirty="0" smtClean="0"/>
                        <a:t> ratio</a:t>
                      </a:r>
                      <a:endParaRPr lang="en-GB" sz="1800" dirty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2.66×</a:t>
                      </a: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2.66×</a:t>
                      </a: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3.20×</a:t>
                      </a:r>
                    </a:p>
                  </a:txBody>
                  <a:tcPr marL="91452" marR="91452" marT="45708" marB="45708" anchor="ctr"/>
                </a:tc>
              </a:tr>
              <a:tr h="64002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Turns</a:t>
                      </a:r>
                    </a:p>
                    <a:p>
                      <a:r>
                        <a:rPr lang="en-US" sz="1800" dirty="0" smtClean="0"/>
                        <a:t>(1.322GeV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linac</a:t>
                      </a:r>
                      <a:r>
                        <a:rPr lang="en-US" sz="1800" baseline="0" dirty="0" smtClean="0"/>
                        <a:t>)</a:t>
                      </a:r>
                      <a:endParaRPr lang="en-GB" sz="1800" dirty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</a:tr>
              <a:tr h="914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Synchrotron power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(* L=2138m arcs)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(*</a:t>
                      </a:r>
                      <a:r>
                        <a:rPr lang="en-US" sz="1800" baseline="0" dirty="0" smtClean="0"/>
                        <a:t> I=-10mA)</a:t>
                      </a:r>
                      <a:endParaRPr lang="en-GB" sz="1800" dirty="0" smtClean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5.44MW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@ 21.1GeV</a:t>
                      </a:r>
                    </a:p>
                    <a:p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2.04MW @ 15.8GeV</a:t>
                      </a:r>
                    </a:p>
                    <a:p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0.64MW @ 10.5GeV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4.95MW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@ 21.1GeV</a:t>
                      </a:r>
                    </a:p>
                    <a:p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1.90MW @ 15.8GeV</a:t>
                      </a:r>
                    </a:p>
                    <a:p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0.60MW @ 10.5GeV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6.31MW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@ 21.1GeV</a:t>
                      </a:r>
                    </a:p>
                    <a:p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2.27MW @ 15.8GeV</a:t>
                      </a:r>
                    </a:p>
                    <a:p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0.92MW @ 10.5GeV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TOF range</a:t>
                      </a:r>
                      <a:endParaRPr lang="en-GB" sz="1800" dirty="0" smtClean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22.4ppm (5cm)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38.0ppm (9cm)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56.9ppm (12cm)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Drift space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28.8cm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45.0cm (and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6.0cm)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18.0cm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Tune range</a:t>
                      </a:r>
                      <a:endParaRPr lang="en-GB" sz="1800" dirty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0.035 – 0.369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0.033 – 0.410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0.024 – 0.346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Orbit</a:t>
                      </a:r>
                      <a:r>
                        <a:rPr lang="en-US" sz="1800" baseline="0" dirty="0" smtClean="0"/>
                        <a:t> range (quads)</a:t>
                      </a:r>
                      <a:endParaRPr lang="en-GB" sz="1800" dirty="0" smtClean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12.6mm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= 9.1)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21.6mm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= 15.8)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30.5mm (</a:t>
                      </a:r>
                      <a:r>
                        <a:rPr lang="en-GB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GB" sz="1800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 = 21.7)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Max |</a:t>
                      </a:r>
                      <a:r>
                        <a:rPr lang="en-US" sz="1800" b="1" dirty="0" smtClean="0"/>
                        <a:t>B</a:t>
                      </a:r>
                      <a:r>
                        <a:rPr lang="en-US" sz="1800" dirty="0" smtClean="0"/>
                        <a:t>| on orbit</a:t>
                      </a:r>
                      <a:endParaRPr lang="en-GB" sz="1800" dirty="0" smtClean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0.451 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0.416 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0.467 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</a:tr>
              <a:tr h="3707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 quad</a:t>
                      </a:r>
                      <a:r>
                        <a:rPr lang="en-US" sz="1800" baseline="0" dirty="0" smtClean="0"/>
                        <a:t> strength</a:t>
                      </a:r>
                      <a:endParaRPr lang="en-GB" sz="1800" dirty="0"/>
                    </a:p>
                  </a:txBody>
                  <a:tcPr marL="91452" marR="91452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49.515 T/m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29.256 T/m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28.870 T/m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08" marB="4570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7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eRHIC FFAG Straight Sections</a:t>
            </a:r>
          </a:p>
        </p:txBody>
      </p:sp>
      <p:pic>
        <p:nvPicPr>
          <p:cNvPr id="11267" name="Content Placeholder 5"/>
          <p:cNvPicPr>
            <a:picLocks noGrp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713" y="1600200"/>
            <a:ext cx="7648575" cy="4525963"/>
          </a:xfrm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t>Stephen Brooks, eRHIC R&amp;D review</a:t>
            </a:r>
            <a:endParaRPr lang="en-US" altLang="en-US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79EA613-F139-467B-B447-2B3EEBA634A9}" type="slidenum">
              <a:rPr lang="en-US" altLang="en-US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defRPr/>
              </a:pPr>
              <a:t>12</a:t>
            </a:fld>
            <a:endParaRPr lang="en-US" altLang="en-US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4687888" y="1435100"/>
            <a:ext cx="4271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Orbits exaggerated transversely x1000</a:t>
            </a:r>
            <a:endParaRPr lang="en-GB" altLang="en-US" sz="2000">
              <a:solidFill>
                <a:srgbClr val="000000"/>
              </a:solidFill>
            </a:endParaRP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4079875" y="4678104"/>
            <a:ext cx="50577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</a:rPr>
              <a:t>As </a:t>
            </a:r>
            <a:r>
              <a:rPr lang="en-US" altLang="en-US" sz="2000" dirty="0">
                <a:solidFill>
                  <a:srgbClr val="000000"/>
                </a:solidFill>
              </a:rPr>
              <a:t>dipole component disappears, all orbits move to straight </a:t>
            </a:r>
            <a:r>
              <a:rPr lang="en-US" altLang="en-US" sz="2000" dirty="0" err="1">
                <a:solidFill>
                  <a:srgbClr val="000000"/>
                </a:solidFill>
              </a:rPr>
              <a:t>centre</a:t>
            </a:r>
            <a:r>
              <a:rPr lang="en-US" altLang="en-US" sz="2000" dirty="0">
                <a:solidFill>
                  <a:srgbClr val="000000"/>
                </a:solidFill>
              </a:rPr>
              <a:t> line with small errors: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± 0.436 mm in low-energy 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± 0.066 mm in high-energy 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…that can be corrected with fine adjustments</a:t>
            </a:r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1176338" y="1214438"/>
            <a:ext cx="20478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High energy FFAG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Low energy FFAG</a:t>
            </a:r>
            <a:endParaRPr lang="en-GB" altLang="en-US" sz="2000" b="1" dirty="0">
              <a:solidFill>
                <a:srgbClr val="000000"/>
              </a:solidFill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788024" y="2451368"/>
            <a:ext cx="385192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</a:rPr>
              <a:t>Quadrupole offsets and curvature adiabatically removed over 17 transition cells.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</a:rPr>
              <a:t>Scaling factor for each cell: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</a:rPr>
              <a:t>a = 3p</a:t>
            </a:r>
            <a:r>
              <a:rPr lang="en-US" alt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</a:rPr>
              <a:t>-2p</a:t>
            </a:r>
            <a:r>
              <a:rPr lang="en-US" altLang="en-US" sz="2000" baseline="30000" dirty="0" smtClean="0">
                <a:solidFill>
                  <a:srgbClr val="000000"/>
                </a:solidFill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</a:rPr>
              <a:t>, p = cell#/18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23" y="3267452"/>
            <a:ext cx="1308850" cy="78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593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Arc-to-Straight Adiabatic Only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13E3F7F-1782-4964-B526-F1617B7AF7C8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13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2295" name="Picture 2" descr="D:\sbrooks\muon1\_eRHIC\Oct'14_resp\eRHIC_Oct'14_resp_adiaba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40746" r="24191"/>
          <a:stretch>
            <a:fillRect/>
          </a:stretch>
        </p:blipFill>
        <p:spPr bwMode="auto">
          <a:xfrm>
            <a:off x="-19050" y="1347788"/>
            <a:ext cx="91630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5724128" y="1628775"/>
            <a:ext cx="34205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  <a:latin typeface="Arial" charset="0"/>
              </a:rPr>
              <a:t>~0.1mm errors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sz="1800" dirty="0">
                <a:solidFill>
                  <a:schemeClr val="bg1"/>
                </a:solidFill>
                <a:latin typeface="Arial" charset="0"/>
              </a:rPr>
              <a:t>Transverse exaggeration x2500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Arc-to-Straight Improved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Fine-tuned using the 17 cells in the matcher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396F7B2-93A5-4D6B-B636-1A8F7610C96B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14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34328" r="6287"/>
          <a:stretch>
            <a:fillRect/>
          </a:stretch>
        </p:blipFill>
        <p:spPr bwMode="auto">
          <a:xfrm>
            <a:off x="0" y="2205038"/>
            <a:ext cx="91487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6659563" y="2492375"/>
            <a:ext cx="1628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solidFill>
                  <a:schemeClr val="bg1"/>
                </a:solidFill>
                <a:latin typeface="Arial" charset="0"/>
              </a:rPr>
              <a:t>~2.5um errors</a:t>
            </a:r>
            <a:endParaRPr lang="en-GB" altLang="en-US" sz="18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Fine Tuning Dipole Fields (T)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5C47A5F-3C3D-4221-A53D-1EF7D60EA087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15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43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9825" y="1824038"/>
            <a:ext cx="6864350" cy="412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Muon1 Response Output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A05F62E-07FF-489E-AADC-679A8645FDF7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16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088" y="2974975"/>
            <a:ext cx="2592387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Muon1 simulation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4525" y="2974975"/>
            <a:ext cx="2592388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Any constrained linear optimisation tool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19475" y="3335338"/>
            <a:ext cx="230505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42028" y="2230971"/>
            <a:ext cx="2859950" cy="69788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419475" y="4343400"/>
            <a:ext cx="230505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275" name="TextBox 14"/>
          <p:cNvSpPr txBox="1">
            <a:spLocks noChangeArrowheads="1"/>
          </p:cNvSpPr>
          <p:nvPr/>
        </p:nvSpPr>
        <p:spPr bwMode="auto">
          <a:xfrm>
            <a:off x="3652838" y="4724400"/>
            <a:ext cx="1838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Corrector vector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as lattice input</a:t>
            </a:r>
          </a:p>
        </p:txBody>
      </p:sp>
      <p:sp>
        <p:nvSpPr>
          <p:cNvPr id="11276" name="TextBox 16"/>
          <p:cNvSpPr txBox="1">
            <a:spLocks noChangeArrowheads="1"/>
          </p:cNvSpPr>
          <p:nvPr/>
        </p:nvSpPr>
        <p:spPr bwMode="auto">
          <a:xfrm>
            <a:off x="2838450" y="1485900"/>
            <a:ext cx="3467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For each “ResponseBPM” j,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a CSV file containing the matrix:</a:t>
            </a:r>
          </a:p>
        </p:txBody>
      </p:sp>
      <p:sp>
        <p:nvSpPr>
          <p:cNvPr id="11277" name="TextBox 17"/>
          <p:cNvSpPr txBox="1">
            <a:spLocks noChangeArrowheads="1"/>
          </p:cNvSpPr>
          <p:nvPr/>
        </p:nvSpPr>
        <p:spPr bwMode="auto">
          <a:xfrm>
            <a:off x="684213" y="5607050"/>
            <a:ext cx="777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Any attribute can become a corrector, e.g. adding a ResponseDipole=1e-6 attribute will vary that Dipole by 1e-6 Tesla in the numerical differentiation.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8184" y="2348880"/>
            <a:ext cx="2725874" cy="400944"/>
          </a:xfrm>
          <a:prstGeom prst="rect">
            <a:avLst/>
          </a:prstGeom>
          <a:blipFill rotWithShape="1">
            <a:blip r:embed="rId3"/>
            <a:stretch>
              <a:fillRect b="-7576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11279" name="TextBox 19"/>
          <p:cNvSpPr txBox="1">
            <a:spLocks noChangeArrowheads="1"/>
          </p:cNvSpPr>
          <p:nvPr/>
        </p:nvSpPr>
        <p:spPr bwMode="auto">
          <a:xfrm>
            <a:off x="6357938" y="1809750"/>
            <a:ext cx="246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…and the uncorrected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positions: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eRHIC FFAG Rings in Perspective</a:t>
            </a:r>
          </a:p>
        </p:txBody>
      </p:sp>
      <p:sp>
        <p:nvSpPr>
          <p:cNvPr id="12291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t>Stephen Brooks, eRHIC R&amp;D review</a:t>
            </a:r>
            <a:endParaRPr lang="en-GB" altLang="en-US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D94335F-EE76-497D-A53F-6912B1254336}" type="slidenum">
              <a:rPr lang="en-GB" altLang="en-US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defRPr/>
              </a:pPr>
              <a:t>17</a:t>
            </a:fld>
            <a:endParaRPr lang="en-GB" altLang="en-US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1341438"/>
            <a:ext cx="103266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557338"/>
            <a:ext cx="69691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34925" y="1628775"/>
            <a:ext cx="802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Orbits exaggerated transversely x5000, shape of hexagonal RHIC is evident</a:t>
            </a:r>
            <a:endParaRPr lang="en-GB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82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B77FF61-C5E4-4541-BF22-28C642F99F66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18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223" name="Picture 2" descr="D:\sbrooks\exp\gifmaker\saved\erhic_jun'15_arcstraigh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356" cy="688751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06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err="1" smtClean="0"/>
              <a:t>eRHIC</a:t>
            </a:r>
            <a:r>
              <a:rPr altLang="en-US" dirty="0" smtClean="0"/>
              <a:t>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CAA66D7-05BF-4D3A-8A4A-DA6BC1F7EA99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2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1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2850" y="1600200"/>
            <a:ext cx="67183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3579813" y="1617663"/>
            <a:ext cx="6286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800" r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1400" b="1"/>
              <a:t>Loops</a:t>
            </a: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1506538" y="2000250"/>
            <a:ext cx="6508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800" r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1400" b="1"/>
              <a:t>1.7-5.0</a:t>
            </a:r>
          </a:p>
        </p:txBody>
      </p:sp>
      <p:sp>
        <p:nvSpPr>
          <p:cNvPr id="5129" name="TextBox 9"/>
          <p:cNvSpPr txBox="1">
            <a:spLocks noChangeArrowheads="1"/>
          </p:cNvSpPr>
          <p:nvPr/>
        </p:nvSpPr>
        <p:spPr bwMode="auto">
          <a:xfrm>
            <a:off x="1414463" y="2390775"/>
            <a:ext cx="7508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800" r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1400" b="1"/>
              <a:t>6.7-20.0</a:t>
            </a:r>
          </a:p>
        </p:txBody>
      </p:sp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5148263" y="3841750"/>
            <a:ext cx="8509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800" r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1400" b="1"/>
              <a:t>1.67 GeV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7" y="3995737"/>
            <a:ext cx="1536810" cy="198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6337" y="5579466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arXiv:1409.1633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Full Lattice Strategy: 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Break the FFAGs into sections</a:t>
            </a:r>
          </a:p>
          <a:p>
            <a:r>
              <a:rPr lang="en-GB" altLang="en-US" smtClean="0"/>
              <a:t>Each piece must be fine-tuned</a:t>
            </a:r>
          </a:p>
          <a:p>
            <a:r>
              <a:rPr lang="en-GB" altLang="en-US" smtClean="0"/>
              <a:t>MAD-X export has been developed</a:t>
            </a:r>
          </a:p>
          <a:p>
            <a:r>
              <a:rPr lang="en-GB" altLang="en-US" smtClean="0"/>
              <a:t>Muon1 can lay out whole ring overlaid on RHIC tunnel plan</a:t>
            </a:r>
          </a:p>
          <a:p>
            <a:pPr lvl="1"/>
            <a:r>
              <a:rPr lang="en-GB" altLang="en-US" smtClean="0"/>
              <a:t>Also can output lists of survey coordinates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F8BD378-D3C2-4926-802D-5D5FA27BF732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20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GB" altLang="en-US" dirty="0" smtClean="0"/>
              <a:t>FFAG </a:t>
            </a:r>
            <a:r>
              <a:rPr lang="en-GB" altLang="en-US" dirty="0"/>
              <a:t>Special </a:t>
            </a:r>
            <a:r>
              <a:rPr lang="en-GB" altLang="en-US" dirty="0" smtClean="0"/>
              <a:t>Sections</a:t>
            </a:r>
            <a:endParaRPr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 dirty="0"/>
          </a:p>
        </p:txBody>
      </p:sp>
      <p:sp>
        <p:nvSpPr>
          <p:cNvPr id="204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FFA097-F21A-4D44-ACCE-C5F88E0DE5F7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3238" y="2268538"/>
            <a:ext cx="736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/>
                </a:solidFill>
              </a:rPr>
              <a:t>Linac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38913" y="1749425"/>
            <a:ext cx="1966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</a:rPr>
              <a:t>Splitter/Combiner</a:t>
            </a:r>
          </a:p>
        </p:txBody>
      </p:sp>
      <p:sp>
        <p:nvSpPr>
          <p:cNvPr id="20491" name="TextBox 45"/>
          <p:cNvSpPr txBox="1">
            <a:spLocks noChangeArrowheads="1"/>
          </p:cNvSpPr>
          <p:nvPr/>
        </p:nvSpPr>
        <p:spPr bwMode="auto">
          <a:xfrm>
            <a:off x="7443788" y="3617913"/>
            <a:ext cx="53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Arc</a:t>
            </a:r>
          </a:p>
        </p:txBody>
      </p:sp>
      <p:sp>
        <p:nvSpPr>
          <p:cNvPr id="20492" name="TextBox 46"/>
          <p:cNvSpPr txBox="1">
            <a:spLocks noChangeArrowheads="1"/>
          </p:cNvSpPr>
          <p:nvPr/>
        </p:nvSpPr>
        <p:spPr bwMode="auto">
          <a:xfrm>
            <a:off x="7226300" y="4283075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2"/>
                </a:solidFill>
                <a:latin typeface="Arial" charset="0"/>
              </a:rPr>
              <a:t>Matcher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11638" y="930275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9750" y="2205038"/>
            <a:ext cx="20574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Crossover straight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2313" y="4797425"/>
            <a:ext cx="17621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Bypass straight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43088" y="1327150"/>
            <a:ext cx="5338762" cy="5211763"/>
            <a:chOff x="1843088" y="1327150"/>
            <a:chExt cx="5338762" cy="5211763"/>
          </a:xfrm>
        </p:grpSpPr>
        <p:sp>
          <p:nvSpPr>
            <p:cNvPr id="2" name="Freeform 1"/>
            <p:cNvSpPr/>
            <p:nvPr/>
          </p:nvSpPr>
          <p:spPr>
            <a:xfrm>
              <a:off x="2617788" y="1806575"/>
              <a:ext cx="4324350" cy="3906838"/>
            </a:xfrm>
            <a:custGeom>
              <a:avLst/>
              <a:gdLst>
                <a:gd name="connsiteX0" fmla="*/ 4309818 w 4309818"/>
                <a:gd name="connsiteY0" fmla="*/ 1424945 h 3958643"/>
                <a:gd name="connsiteX1" fmla="*/ 4073598 w 4309818"/>
                <a:gd name="connsiteY1" fmla="*/ 1623065 h 3958643"/>
                <a:gd name="connsiteX2" fmla="*/ 3997398 w 4309818"/>
                <a:gd name="connsiteY2" fmla="*/ 2476505 h 3958643"/>
                <a:gd name="connsiteX3" fmla="*/ 3448758 w 4309818"/>
                <a:gd name="connsiteY3" fmla="*/ 3512825 h 3958643"/>
                <a:gd name="connsiteX4" fmla="*/ 2641038 w 4309818"/>
                <a:gd name="connsiteY4" fmla="*/ 3939545 h 3958643"/>
                <a:gd name="connsiteX5" fmla="*/ 2039058 w 4309818"/>
                <a:gd name="connsiteY5" fmla="*/ 3886205 h 3958643"/>
                <a:gd name="connsiteX6" fmla="*/ 1452318 w 4309818"/>
                <a:gd name="connsiteY6" fmla="*/ 3901445 h 3958643"/>
                <a:gd name="connsiteX7" fmla="*/ 697938 w 4309818"/>
                <a:gd name="connsiteY7" fmla="*/ 3451865 h 3958643"/>
                <a:gd name="connsiteX8" fmla="*/ 400758 w 4309818"/>
                <a:gd name="connsiteY8" fmla="*/ 2865125 h 3958643"/>
                <a:gd name="connsiteX9" fmla="*/ 57858 w 4309818"/>
                <a:gd name="connsiteY9" fmla="*/ 2400305 h 3958643"/>
                <a:gd name="connsiteX10" fmla="*/ 65478 w 4309818"/>
                <a:gd name="connsiteY10" fmla="*/ 1455425 h 3958643"/>
                <a:gd name="connsiteX11" fmla="*/ 697938 w 4309818"/>
                <a:gd name="connsiteY11" fmla="*/ 411485 h 3958643"/>
                <a:gd name="connsiteX12" fmla="*/ 1398978 w 4309818"/>
                <a:gd name="connsiteY12" fmla="*/ 45725 h 3958643"/>
                <a:gd name="connsiteX13" fmla="*/ 2580078 w 4309818"/>
                <a:gd name="connsiteY13" fmla="*/ 38105 h 3958643"/>
                <a:gd name="connsiteX14" fmla="*/ 3349698 w 4309818"/>
                <a:gd name="connsiteY14" fmla="*/ 342905 h 3958643"/>
                <a:gd name="connsiteX15" fmla="*/ 3654498 w 4309818"/>
                <a:gd name="connsiteY15" fmla="*/ 312425 h 3958643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8651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9032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11093 w 4311093"/>
                <a:gd name="connsiteY0" fmla="*/ 1424945 h 3907501"/>
                <a:gd name="connsiteX1" fmla="*/ 4074873 w 4311093"/>
                <a:gd name="connsiteY1" fmla="*/ 1623065 h 3907501"/>
                <a:gd name="connsiteX2" fmla="*/ 3998673 w 4311093"/>
                <a:gd name="connsiteY2" fmla="*/ 2476505 h 3907501"/>
                <a:gd name="connsiteX3" fmla="*/ 3450033 w 4311093"/>
                <a:gd name="connsiteY3" fmla="*/ 3512825 h 3907501"/>
                <a:gd name="connsiteX4" fmla="*/ 2649933 w 4311093"/>
                <a:gd name="connsiteY4" fmla="*/ 3886205 h 3907501"/>
                <a:gd name="connsiteX5" fmla="*/ 2040333 w 4311093"/>
                <a:gd name="connsiteY5" fmla="*/ 3886205 h 3907501"/>
                <a:gd name="connsiteX6" fmla="*/ 1453593 w 4311093"/>
                <a:gd name="connsiteY6" fmla="*/ 3901445 h 3907501"/>
                <a:gd name="connsiteX7" fmla="*/ 699213 w 4311093"/>
                <a:gd name="connsiteY7" fmla="*/ 3451865 h 3907501"/>
                <a:gd name="connsiteX8" fmla="*/ 424893 w 4311093"/>
                <a:gd name="connsiteY8" fmla="*/ 2903225 h 3907501"/>
                <a:gd name="connsiteX9" fmla="*/ 59133 w 4311093"/>
                <a:gd name="connsiteY9" fmla="*/ 2400305 h 3907501"/>
                <a:gd name="connsiteX10" fmla="*/ 66753 w 4311093"/>
                <a:gd name="connsiteY10" fmla="*/ 1455425 h 3907501"/>
                <a:gd name="connsiteX11" fmla="*/ 699213 w 4311093"/>
                <a:gd name="connsiteY11" fmla="*/ 411485 h 3907501"/>
                <a:gd name="connsiteX12" fmla="*/ 1400253 w 4311093"/>
                <a:gd name="connsiteY12" fmla="*/ 45725 h 3907501"/>
                <a:gd name="connsiteX13" fmla="*/ 2581353 w 4311093"/>
                <a:gd name="connsiteY13" fmla="*/ 38105 h 3907501"/>
                <a:gd name="connsiteX14" fmla="*/ 3350973 w 4311093"/>
                <a:gd name="connsiteY14" fmla="*/ 342905 h 3907501"/>
                <a:gd name="connsiteX15" fmla="*/ 3655773 w 4311093"/>
                <a:gd name="connsiteY15" fmla="*/ 312425 h 3907501"/>
                <a:gd name="connsiteX0" fmla="*/ 4300609 w 4300609"/>
                <a:gd name="connsiteY0" fmla="*/ 1424945 h 3907501"/>
                <a:gd name="connsiteX1" fmla="*/ 4064389 w 4300609"/>
                <a:gd name="connsiteY1" fmla="*/ 1623065 h 3907501"/>
                <a:gd name="connsiteX2" fmla="*/ 3988189 w 4300609"/>
                <a:gd name="connsiteY2" fmla="*/ 2476505 h 3907501"/>
                <a:gd name="connsiteX3" fmla="*/ 3439549 w 4300609"/>
                <a:gd name="connsiteY3" fmla="*/ 3512825 h 3907501"/>
                <a:gd name="connsiteX4" fmla="*/ 2639449 w 4300609"/>
                <a:gd name="connsiteY4" fmla="*/ 3886205 h 3907501"/>
                <a:gd name="connsiteX5" fmla="*/ 2029849 w 4300609"/>
                <a:gd name="connsiteY5" fmla="*/ 3886205 h 3907501"/>
                <a:gd name="connsiteX6" fmla="*/ 1443109 w 4300609"/>
                <a:gd name="connsiteY6" fmla="*/ 3901445 h 3907501"/>
                <a:gd name="connsiteX7" fmla="*/ 688729 w 4300609"/>
                <a:gd name="connsiteY7" fmla="*/ 3451865 h 3907501"/>
                <a:gd name="connsiteX8" fmla="*/ 414409 w 4300609"/>
                <a:gd name="connsiteY8" fmla="*/ 2903225 h 3907501"/>
                <a:gd name="connsiteX9" fmla="*/ 71509 w 4300609"/>
                <a:gd name="connsiteY9" fmla="*/ 2400305 h 3907501"/>
                <a:gd name="connsiteX10" fmla="*/ 56269 w 4300609"/>
                <a:gd name="connsiteY10" fmla="*/ 1455425 h 3907501"/>
                <a:gd name="connsiteX11" fmla="*/ 688729 w 4300609"/>
                <a:gd name="connsiteY11" fmla="*/ 411485 h 3907501"/>
                <a:gd name="connsiteX12" fmla="*/ 1389769 w 4300609"/>
                <a:gd name="connsiteY12" fmla="*/ 45725 h 3907501"/>
                <a:gd name="connsiteX13" fmla="*/ 2570869 w 4300609"/>
                <a:gd name="connsiteY13" fmla="*/ 38105 h 3907501"/>
                <a:gd name="connsiteX14" fmla="*/ 3340489 w 4300609"/>
                <a:gd name="connsiteY14" fmla="*/ 342905 h 3907501"/>
                <a:gd name="connsiteX15" fmla="*/ 3645289 w 4300609"/>
                <a:gd name="connsiteY15" fmla="*/ 312425 h 3907501"/>
                <a:gd name="connsiteX0" fmla="*/ 4312554 w 4312554"/>
                <a:gd name="connsiteY0" fmla="*/ 1424945 h 3907501"/>
                <a:gd name="connsiteX1" fmla="*/ 4076334 w 4312554"/>
                <a:gd name="connsiteY1" fmla="*/ 1623065 h 3907501"/>
                <a:gd name="connsiteX2" fmla="*/ 4000134 w 4312554"/>
                <a:gd name="connsiteY2" fmla="*/ 2476505 h 3907501"/>
                <a:gd name="connsiteX3" fmla="*/ 3451494 w 4312554"/>
                <a:gd name="connsiteY3" fmla="*/ 3512825 h 3907501"/>
                <a:gd name="connsiteX4" fmla="*/ 2651394 w 4312554"/>
                <a:gd name="connsiteY4" fmla="*/ 3886205 h 3907501"/>
                <a:gd name="connsiteX5" fmla="*/ 2041794 w 4312554"/>
                <a:gd name="connsiteY5" fmla="*/ 3886205 h 3907501"/>
                <a:gd name="connsiteX6" fmla="*/ 1455054 w 4312554"/>
                <a:gd name="connsiteY6" fmla="*/ 3901445 h 3907501"/>
                <a:gd name="connsiteX7" fmla="*/ 700674 w 4312554"/>
                <a:gd name="connsiteY7" fmla="*/ 3451865 h 3907501"/>
                <a:gd name="connsiteX8" fmla="*/ 426354 w 4312554"/>
                <a:gd name="connsiteY8" fmla="*/ 2903225 h 3907501"/>
                <a:gd name="connsiteX9" fmla="*/ 83454 w 4312554"/>
                <a:gd name="connsiteY9" fmla="*/ 2400305 h 3907501"/>
                <a:gd name="connsiteX10" fmla="*/ 68214 w 4312554"/>
                <a:gd name="connsiteY10" fmla="*/ 1455425 h 3907501"/>
                <a:gd name="connsiteX11" fmla="*/ 700674 w 4312554"/>
                <a:gd name="connsiteY11" fmla="*/ 411485 h 3907501"/>
                <a:gd name="connsiteX12" fmla="*/ 1401714 w 4312554"/>
                <a:gd name="connsiteY12" fmla="*/ 45725 h 3907501"/>
                <a:gd name="connsiteX13" fmla="*/ 2582814 w 4312554"/>
                <a:gd name="connsiteY13" fmla="*/ 38105 h 3907501"/>
                <a:gd name="connsiteX14" fmla="*/ 3352434 w 4312554"/>
                <a:gd name="connsiteY14" fmla="*/ 342905 h 3907501"/>
                <a:gd name="connsiteX15" fmla="*/ 3657234 w 4312554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23407" h="3907501">
                  <a:moveTo>
                    <a:pt x="4323407" y="1424945"/>
                  </a:moveTo>
                  <a:cubicBezTo>
                    <a:pt x="4231332" y="1436375"/>
                    <a:pt x="4139257" y="1447805"/>
                    <a:pt x="4087187" y="1623065"/>
                  </a:cubicBezTo>
                  <a:cubicBezTo>
                    <a:pt x="4035117" y="1798325"/>
                    <a:pt x="4115127" y="2161545"/>
                    <a:pt x="4010987" y="2476505"/>
                  </a:cubicBezTo>
                  <a:cubicBezTo>
                    <a:pt x="3906847" y="2791465"/>
                    <a:pt x="3687137" y="3277875"/>
                    <a:pt x="3462347" y="3512825"/>
                  </a:cubicBezTo>
                  <a:cubicBezTo>
                    <a:pt x="3237557" y="3747775"/>
                    <a:pt x="2920057" y="3839215"/>
                    <a:pt x="2662247" y="3886205"/>
                  </a:cubicBezTo>
                  <a:cubicBezTo>
                    <a:pt x="2404437" y="3933195"/>
                    <a:pt x="2252037" y="3883665"/>
                    <a:pt x="2052647" y="3886205"/>
                  </a:cubicBezTo>
                  <a:cubicBezTo>
                    <a:pt x="1853257" y="3888745"/>
                    <a:pt x="1697047" y="3920495"/>
                    <a:pt x="1465907" y="3901445"/>
                  </a:cubicBezTo>
                  <a:cubicBezTo>
                    <a:pt x="1234767" y="3882395"/>
                    <a:pt x="837257" y="3633475"/>
                    <a:pt x="711527" y="3451865"/>
                  </a:cubicBezTo>
                  <a:cubicBezTo>
                    <a:pt x="585797" y="3270255"/>
                    <a:pt x="540077" y="3078485"/>
                    <a:pt x="437207" y="2903225"/>
                  </a:cubicBezTo>
                  <a:cubicBezTo>
                    <a:pt x="334337" y="2727965"/>
                    <a:pt x="222577" y="2626365"/>
                    <a:pt x="94307" y="2400305"/>
                  </a:cubicBezTo>
                  <a:cubicBezTo>
                    <a:pt x="-33963" y="2174245"/>
                    <a:pt x="-23803" y="1786895"/>
                    <a:pt x="79067" y="1455425"/>
                  </a:cubicBezTo>
                  <a:cubicBezTo>
                    <a:pt x="181937" y="1123955"/>
                    <a:pt x="489277" y="646435"/>
                    <a:pt x="711527" y="411485"/>
                  </a:cubicBezTo>
                  <a:cubicBezTo>
                    <a:pt x="933777" y="176535"/>
                    <a:pt x="1098877" y="107955"/>
                    <a:pt x="1412567" y="45725"/>
                  </a:cubicBezTo>
                  <a:cubicBezTo>
                    <a:pt x="1726257" y="-16505"/>
                    <a:pt x="2268547" y="-11425"/>
                    <a:pt x="2593667" y="38105"/>
                  </a:cubicBezTo>
                  <a:cubicBezTo>
                    <a:pt x="2918787" y="87635"/>
                    <a:pt x="3184217" y="297185"/>
                    <a:pt x="3363287" y="342905"/>
                  </a:cubicBezTo>
                  <a:cubicBezTo>
                    <a:pt x="3542357" y="388625"/>
                    <a:pt x="3605222" y="350525"/>
                    <a:pt x="3668087" y="3124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483" name="Group 59"/>
            <p:cNvGrpSpPr>
              <a:grpSpLocks noChangeAspect="1"/>
            </p:cNvGrpSpPr>
            <p:nvPr/>
          </p:nvGrpSpPr>
          <p:grpSpPr bwMode="auto">
            <a:xfrm>
              <a:off x="1843088" y="1412875"/>
              <a:ext cx="5314950" cy="5126038"/>
              <a:chOff x="-1330747" y="1988840"/>
              <a:chExt cx="7086936" cy="6835081"/>
            </a:xfrm>
          </p:grpSpPr>
          <p:grpSp>
            <p:nvGrpSpPr>
              <p:cNvPr id="20532" name="Group 60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372861" cy="4674757"/>
                <a:chOff x="1383328" y="1988840"/>
                <a:chExt cx="4372861" cy="4674757"/>
              </a:xfrm>
            </p:grpSpPr>
            <p:grpSp>
              <p:nvGrpSpPr>
                <p:cNvPr id="20555" name="Group 8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90" name="Block Arc 89"/>
                  <p:cNvSpPr/>
                  <p:nvPr/>
                </p:nvSpPr>
                <p:spPr>
                  <a:xfrm>
                    <a:off x="1937541" y="1988840"/>
                    <a:ext cx="2880919" cy="286611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1763966" y="1988840"/>
                    <a:ext cx="1223491" cy="2878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3010741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1382948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556" name="Group 84"/>
                <p:cNvGrpSpPr>
                  <a:grpSpLocks/>
                </p:cNvGrpSpPr>
                <p:nvPr/>
              </p:nvGrpSpPr>
              <p:grpSpPr bwMode="auto">
                <a:xfrm rot="3600000">
                  <a:off x="2511334" y="3418743"/>
                  <a:ext cx="3529819" cy="2959890"/>
                  <a:chOff x="1288365" y="1908950"/>
                  <a:chExt cx="3529819" cy="2959890"/>
                </a:xfrm>
              </p:grpSpPr>
              <p:sp>
                <p:nvSpPr>
                  <p:cNvPr id="86" name="Block Arc 85"/>
                  <p:cNvSpPr/>
                  <p:nvPr/>
                </p:nvSpPr>
                <p:spPr>
                  <a:xfrm>
                    <a:off x="1938469" y="1989874"/>
                    <a:ext cx="2878820" cy="287880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 rot="1277542">
                    <a:off x="2935171" y="1913948"/>
                    <a:ext cx="503794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 rot="20275050">
                    <a:off x="1287646" y="1911726"/>
                    <a:ext cx="501676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20533" name="Group 61"/>
              <p:cNvGrpSpPr>
                <a:grpSpLocks/>
              </p:cNvGrpSpPr>
              <p:nvPr/>
            </p:nvGrpSpPr>
            <p:grpSpPr bwMode="auto">
              <a:xfrm rot="7200000">
                <a:off x="349590" y="4316502"/>
                <a:ext cx="4327290" cy="4687548"/>
                <a:chOff x="1378096" y="1989652"/>
                <a:chExt cx="4327290" cy="4687548"/>
              </a:xfrm>
            </p:grpSpPr>
            <p:grpSp>
              <p:nvGrpSpPr>
                <p:cNvPr id="20545" name="Group 73"/>
                <p:cNvGrpSpPr>
                  <a:grpSpLocks/>
                </p:cNvGrpSpPr>
                <p:nvPr/>
              </p:nvGrpSpPr>
              <p:grpSpPr bwMode="auto">
                <a:xfrm>
                  <a:off x="1378096" y="1989652"/>
                  <a:ext cx="3445072" cy="2886945"/>
                  <a:chOff x="1378096" y="1989652"/>
                  <a:chExt cx="3445072" cy="2886945"/>
                </a:xfrm>
              </p:grpSpPr>
              <p:sp>
                <p:nvSpPr>
                  <p:cNvPr id="80" name="Block Arc 79"/>
                  <p:cNvSpPr/>
                  <p:nvPr/>
                </p:nvSpPr>
                <p:spPr>
                  <a:xfrm>
                    <a:off x="1938169" y="1999467"/>
                    <a:ext cx="2878819" cy="288727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1755636" y="1998502"/>
                    <a:ext cx="1221381" cy="28788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3009019" y="1995912"/>
                    <a:ext cx="349269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377926" y="2005920"/>
                    <a:ext cx="351385" cy="289996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546" name="Group 7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76" name="Block Arc 75"/>
                  <p:cNvSpPr/>
                  <p:nvPr/>
                </p:nvSpPr>
                <p:spPr>
                  <a:xfrm>
                    <a:off x="1961477" y="1985136"/>
                    <a:ext cx="2874569" cy="288728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1777317" y="1980902"/>
                    <a:ext cx="1223491" cy="28788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3024094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1396299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20534" name="Group 62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20535" name="Group 6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70" name="Block Arc 69"/>
                  <p:cNvSpPr/>
                  <p:nvPr/>
                </p:nvSpPr>
                <p:spPr>
                  <a:xfrm>
                    <a:off x="1939034" y="1987892"/>
                    <a:ext cx="2878820" cy="288092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1764771" y="1988570"/>
                    <a:ext cx="1223498" cy="28788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3009764" y="1988759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1384274" y="1988873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536" name="Group 6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66" name="Block Arc 65"/>
                  <p:cNvSpPr/>
                  <p:nvPr/>
                </p:nvSpPr>
                <p:spPr>
                  <a:xfrm>
                    <a:off x="1924578" y="1993295"/>
                    <a:ext cx="2883037" cy="287246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1750370" y="1996450"/>
                    <a:ext cx="1223491" cy="285765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3003993" y="1988994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1368817" y="1994314"/>
                    <a:ext cx="351383" cy="28576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grpSp>
          <p:nvGrpSpPr>
            <p:cNvPr id="20488" name="Group 42"/>
            <p:cNvGrpSpPr>
              <a:grpSpLocks noChangeAspect="1"/>
            </p:cNvGrpSpPr>
            <p:nvPr/>
          </p:nvGrpSpPr>
          <p:grpSpPr bwMode="auto">
            <a:xfrm>
              <a:off x="1933575" y="1327150"/>
              <a:ext cx="5248275" cy="5126038"/>
              <a:chOff x="-1330747" y="1988840"/>
              <a:chExt cx="6998339" cy="6835326"/>
            </a:xfrm>
          </p:grpSpPr>
          <p:grpSp>
            <p:nvGrpSpPr>
              <p:cNvPr id="20499" name="Group 19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284264" cy="4698487"/>
                <a:chOff x="1383328" y="1988840"/>
                <a:chExt cx="4284264" cy="4698487"/>
              </a:xfrm>
            </p:grpSpPr>
            <p:grpSp>
              <p:nvGrpSpPr>
                <p:cNvPr id="20522" name="Group 1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9" name="Block Arc 8"/>
                  <p:cNvSpPr/>
                  <p:nvPr/>
                </p:nvSpPr>
                <p:spPr>
                  <a:xfrm>
                    <a:off x="1937685" y="1988840"/>
                    <a:ext cx="2881047" cy="288104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1764103" y="1988840"/>
                    <a:ext cx="1223545" cy="28789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3010934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1383068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523" name="Group 13"/>
                <p:cNvGrpSpPr>
                  <a:grpSpLocks/>
                </p:cNvGrpSpPr>
                <p:nvPr/>
              </p:nvGrpSpPr>
              <p:grpSpPr bwMode="auto">
                <a:xfrm rot="3600000">
                  <a:off x="2434574" y="3454310"/>
                  <a:ext cx="3586035" cy="2880000"/>
                  <a:chOff x="1232149" y="1988840"/>
                  <a:chExt cx="3586035" cy="2880000"/>
                </a:xfrm>
              </p:grpSpPr>
              <p:sp>
                <p:nvSpPr>
                  <p:cNvPr id="15" name="Block Arc 14"/>
                  <p:cNvSpPr/>
                  <p:nvPr/>
                </p:nvSpPr>
                <p:spPr>
                  <a:xfrm>
                    <a:off x="1936819" y="1986475"/>
                    <a:ext cx="2878924" cy="288316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1763364" y="1982574"/>
                    <a:ext cx="1223543" cy="287893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3009627" y="1988359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1232314" y="1988848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20500" name="Group 20"/>
              <p:cNvGrpSpPr>
                <a:grpSpLocks/>
              </p:cNvGrpSpPr>
              <p:nvPr/>
            </p:nvGrpSpPr>
            <p:grpSpPr bwMode="auto">
              <a:xfrm rot="7200000">
                <a:off x="349015" y="4315258"/>
                <a:ext cx="4330020" cy="4687796"/>
                <a:chOff x="1375366" y="1989404"/>
                <a:chExt cx="4330020" cy="4687796"/>
              </a:xfrm>
            </p:grpSpPr>
            <p:grpSp>
              <p:nvGrpSpPr>
                <p:cNvPr id="20512" name="Group 21"/>
                <p:cNvGrpSpPr>
                  <a:grpSpLocks/>
                </p:cNvGrpSpPr>
                <p:nvPr/>
              </p:nvGrpSpPr>
              <p:grpSpPr bwMode="auto">
                <a:xfrm>
                  <a:off x="1375366" y="1989404"/>
                  <a:ext cx="3447717" cy="2887068"/>
                  <a:chOff x="1375366" y="1989404"/>
                  <a:chExt cx="3447717" cy="2887068"/>
                </a:xfrm>
              </p:grpSpPr>
              <p:sp>
                <p:nvSpPr>
                  <p:cNvPr id="28" name="Block Arc 27"/>
                  <p:cNvSpPr/>
                  <p:nvPr/>
                </p:nvSpPr>
                <p:spPr>
                  <a:xfrm>
                    <a:off x="1943143" y="1992434"/>
                    <a:ext cx="2874689" cy="288528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1758629" y="1993548"/>
                    <a:ext cx="1223542" cy="290011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010187" y="198454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1375330" y="1985526"/>
                    <a:ext cx="349282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513" name="Group 22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24" name="Block Arc 23"/>
                  <p:cNvSpPr/>
                  <p:nvPr/>
                </p:nvSpPr>
                <p:spPr>
                  <a:xfrm>
                    <a:off x="1952827" y="1984909"/>
                    <a:ext cx="2881047" cy="288739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1764427" y="1980675"/>
                    <a:ext cx="1223545" cy="28789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3011257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1383392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20501" name="Group 31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20502" name="Group 3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39" name="Block Arc 38"/>
                  <p:cNvSpPr/>
                  <p:nvPr/>
                </p:nvSpPr>
                <p:spPr>
                  <a:xfrm>
                    <a:off x="1938844" y="1987831"/>
                    <a:ext cx="2878923" cy="288104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1764575" y="1988511"/>
                    <a:ext cx="1223542" cy="287893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3009613" y="1988699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1384065" y="198881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503" name="Group 33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35" name="Block Arc 34"/>
                  <p:cNvSpPr/>
                  <p:nvPr/>
                </p:nvSpPr>
                <p:spPr>
                  <a:xfrm>
                    <a:off x="1929750" y="1994921"/>
                    <a:ext cx="2891630" cy="2868338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1753598" y="1996630"/>
                    <a:ext cx="1225662" cy="2878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3003996" y="198907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1369279" y="1994248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sp>
          <p:nvSpPr>
            <p:cNvPr id="54" name="Explosion 1 53"/>
            <p:cNvSpPr/>
            <p:nvPr/>
          </p:nvSpPr>
          <p:spPr>
            <a:xfrm>
              <a:off x="2830513" y="4470400"/>
              <a:ext cx="414337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5" name="Explosion 1 54"/>
            <p:cNvSpPr/>
            <p:nvPr/>
          </p:nvSpPr>
          <p:spPr>
            <a:xfrm>
              <a:off x="4475163" y="5470525"/>
              <a:ext cx="412750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56" name="Straight Arrow Connector 55"/>
            <p:cNvCxnSpPr>
              <a:stCxn id="16" idx="3"/>
              <a:endCxn id="16" idx="1"/>
            </p:cNvCxnSpPr>
            <p:nvPr/>
          </p:nvCxnSpPr>
          <p:spPr>
            <a:xfrm flipH="1" flipV="1">
              <a:off x="6470650" y="2200275"/>
              <a:ext cx="458788" cy="7953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9"/>
          <p:cNvGrpSpPr>
            <a:grpSpLocks noChangeAspect="1"/>
          </p:cNvGrpSpPr>
          <p:nvPr/>
        </p:nvGrpSpPr>
        <p:grpSpPr bwMode="auto">
          <a:xfrm>
            <a:off x="1843088" y="1412875"/>
            <a:ext cx="5314950" cy="5126038"/>
            <a:chOff x="-1330747" y="1988840"/>
            <a:chExt cx="7086936" cy="6835081"/>
          </a:xfrm>
        </p:grpSpPr>
        <p:grpSp>
          <p:nvGrpSpPr>
            <p:cNvPr id="19509" name="Group 60"/>
            <p:cNvGrpSpPr>
              <a:grpSpLocks/>
            </p:cNvGrpSpPr>
            <p:nvPr/>
          </p:nvGrpSpPr>
          <p:grpSpPr bwMode="auto">
            <a:xfrm>
              <a:off x="1383328" y="1988840"/>
              <a:ext cx="4372861" cy="4674757"/>
              <a:chOff x="1383328" y="1988840"/>
              <a:chExt cx="4372861" cy="4674757"/>
            </a:xfrm>
          </p:grpSpPr>
          <p:grpSp>
            <p:nvGrpSpPr>
              <p:cNvPr id="19532" name="Group 83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90" name="Block Arc 89"/>
                <p:cNvSpPr/>
                <p:nvPr/>
              </p:nvSpPr>
              <p:spPr>
                <a:xfrm>
                  <a:off x="1937541" y="1988840"/>
                  <a:ext cx="2880919" cy="2866119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1763966" y="1988840"/>
                  <a:ext cx="1223491" cy="28788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3010741" y="1988840"/>
                  <a:ext cx="351383" cy="28788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1382948" y="1988840"/>
                  <a:ext cx="351383" cy="28788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19533" name="Group 84"/>
              <p:cNvGrpSpPr>
                <a:grpSpLocks/>
              </p:cNvGrpSpPr>
              <p:nvPr/>
            </p:nvGrpSpPr>
            <p:grpSpPr bwMode="auto">
              <a:xfrm rot="3600000">
                <a:off x="2511334" y="3418743"/>
                <a:ext cx="3529819" cy="2959890"/>
                <a:chOff x="1288365" y="1908950"/>
                <a:chExt cx="3529819" cy="2959890"/>
              </a:xfrm>
            </p:grpSpPr>
            <p:sp>
              <p:nvSpPr>
                <p:cNvPr id="86" name="Block Arc 85"/>
                <p:cNvSpPr/>
                <p:nvPr/>
              </p:nvSpPr>
              <p:spPr>
                <a:xfrm>
                  <a:off x="1938469" y="1989874"/>
                  <a:ext cx="2878820" cy="2878803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 rot="1277542">
                  <a:off x="2935171" y="1913948"/>
                  <a:ext cx="503794" cy="28788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 rot="20275050">
                  <a:off x="1287646" y="1911726"/>
                  <a:ext cx="501676" cy="28788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9510" name="Group 61"/>
            <p:cNvGrpSpPr>
              <a:grpSpLocks/>
            </p:cNvGrpSpPr>
            <p:nvPr/>
          </p:nvGrpSpPr>
          <p:grpSpPr bwMode="auto">
            <a:xfrm rot="7200000">
              <a:off x="349590" y="4316502"/>
              <a:ext cx="4327290" cy="4687548"/>
              <a:chOff x="1378096" y="1989652"/>
              <a:chExt cx="4327290" cy="4687548"/>
            </a:xfrm>
          </p:grpSpPr>
          <p:grpSp>
            <p:nvGrpSpPr>
              <p:cNvPr id="19522" name="Group 73"/>
              <p:cNvGrpSpPr>
                <a:grpSpLocks/>
              </p:cNvGrpSpPr>
              <p:nvPr/>
            </p:nvGrpSpPr>
            <p:grpSpPr bwMode="auto">
              <a:xfrm>
                <a:off x="1378096" y="1989652"/>
                <a:ext cx="3445072" cy="2886945"/>
                <a:chOff x="1378096" y="1989652"/>
                <a:chExt cx="3445072" cy="2886945"/>
              </a:xfrm>
            </p:grpSpPr>
            <p:sp>
              <p:nvSpPr>
                <p:cNvPr id="80" name="Block Arc 79"/>
                <p:cNvSpPr/>
                <p:nvPr/>
              </p:nvSpPr>
              <p:spPr>
                <a:xfrm>
                  <a:off x="1938169" y="1999467"/>
                  <a:ext cx="2878819" cy="2887270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1755636" y="1998502"/>
                  <a:ext cx="1221381" cy="28788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3009019" y="1995912"/>
                  <a:ext cx="349269" cy="28788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377926" y="2005920"/>
                  <a:ext cx="351385" cy="28999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19523" name="Group 74"/>
              <p:cNvGrpSpPr>
                <a:grpSpLocks/>
              </p:cNvGrpSpPr>
              <p:nvPr/>
            </p:nvGrpSpPr>
            <p:grpSpPr bwMode="auto">
              <a:xfrm rot="3600000">
                <a:off x="2547958" y="3519772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76" name="Block Arc 75"/>
                <p:cNvSpPr/>
                <p:nvPr/>
              </p:nvSpPr>
              <p:spPr>
                <a:xfrm>
                  <a:off x="1961477" y="1985136"/>
                  <a:ext cx="2874569" cy="2887287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777317" y="1980902"/>
                  <a:ext cx="1223491" cy="28788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3024094" y="1980902"/>
                  <a:ext cx="351383" cy="28788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396299" y="1980902"/>
                  <a:ext cx="351383" cy="28788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9511" name="Group 62"/>
            <p:cNvGrpSpPr>
              <a:grpSpLocks/>
            </p:cNvGrpSpPr>
            <p:nvPr/>
          </p:nvGrpSpPr>
          <p:grpSpPr bwMode="auto">
            <a:xfrm rot="-7200000">
              <a:off x="-1147596" y="2261910"/>
              <a:ext cx="4322058" cy="4688360"/>
              <a:chOff x="1383328" y="1988840"/>
              <a:chExt cx="4322058" cy="4688360"/>
            </a:xfrm>
          </p:grpSpPr>
          <p:grpSp>
            <p:nvGrpSpPr>
              <p:cNvPr id="19512" name="Group 63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70" name="Block Arc 69"/>
                <p:cNvSpPr/>
                <p:nvPr/>
              </p:nvSpPr>
              <p:spPr>
                <a:xfrm>
                  <a:off x="1939034" y="1987892"/>
                  <a:ext cx="2878820" cy="2880920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1764771" y="1988570"/>
                  <a:ext cx="1223498" cy="28788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3009764" y="1988759"/>
                  <a:ext cx="351385" cy="28788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1384274" y="1988873"/>
                  <a:ext cx="351385" cy="28788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19513" name="Group 64"/>
              <p:cNvGrpSpPr>
                <a:grpSpLocks/>
              </p:cNvGrpSpPr>
              <p:nvPr/>
            </p:nvGrpSpPr>
            <p:grpSpPr bwMode="auto">
              <a:xfrm rot="3600000">
                <a:off x="2547958" y="3519772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66" name="Block Arc 65"/>
                <p:cNvSpPr/>
                <p:nvPr/>
              </p:nvSpPr>
              <p:spPr>
                <a:xfrm>
                  <a:off x="1924578" y="1993295"/>
                  <a:ext cx="2883037" cy="2872469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1750370" y="1996450"/>
                  <a:ext cx="1223491" cy="28576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3003993" y="1988994"/>
                  <a:ext cx="351383" cy="28788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368817" y="1994314"/>
                  <a:ext cx="351383" cy="28576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</p:grp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dirty="0" smtClean="0"/>
              <a:t>Alternative Without Separate Pass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 dirty="0"/>
          </a:p>
        </p:txBody>
      </p:sp>
      <p:sp>
        <p:nvSpPr>
          <p:cNvPr id="194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D988E4-8AD8-469D-9832-F99F824D2A15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grpSp>
        <p:nvGrpSpPr>
          <p:cNvPr id="19463" name="Group 42"/>
          <p:cNvGrpSpPr>
            <a:grpSpLocks noChangeAspect="1"/>
          </p:cNvGrpSpPr>
          <p:nvPr/>
        </p:nvGrpSpPr>
        <p:grpSpPr bwMode="auto">
          <a:xfrm>
            <a:off x="1933575" y="1327150"/>
            <a:ext cx="5248275" cy="5126038"/>
            <a:chOff x="-1330747" y="1988840"/>
            <a:chExt cx="6998339" cy="6835326"/>
          </a:xfrm>
        </p:grpSpPr>
        <p:grpSp>
          <p:nvGrpSpPr>
            <p:cNvPr id="19476" name="Group 19"/>
            <p:cNvGrpSpPr>
              <a:grpSpLocks/>
            </p:cNvGrpSpPr>
            <p:nvPr/>
          </p:nvGrpSpPr>
          <p:grpSpPr bwMode="auto">
            <a:xfrm>
              <a:off x="1383328" y="1988840"/>
              <a:ext cx="4284264" cy="4698487"/>
              <a:chOff x="1383328" y="1988840"/>
              <a:chExt cx="4284264" cy="4698487"/>
            </a:xfrm>
          </p:grpSpPr>
          <p:grpSp>
            <p:nvGrpSpPr>
              <p:cNvPr id="19499" name="Group 12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9" name="Block Arc 8"/>
                <p:cNvSpPr/>
                <p:nvPr/>
              </p:nvSpPr>
              <p:spPr>
                <a:xfrm>
                  <a:off x="1937685" y="1988840"/>
                  <a:ext cx="2881047" cy="2881041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764103" y="1988840"/>
                  <a:ext cx="1223545" cy="28789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3010934" y="1988840"/>
                  <a:ext cx="351399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383068" y="1988840"/>
                  <a:ext cx="351399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19500" name="Group 13"/>
              <p:cNvGrpSpPr>
                <a:grpSpLocks/>
              </p:cNvGrpSpPr>
              <p:nvPr/>
            </p:nvGrpSpPr>
            <p:grpSpPr bwMode="auto">
              <a:xfrm rot="3600000">
                <a:off x="2434574" y="3454310"/>
                <a:ext cx="3586035" cy="2880000"/>
                <a:chOff x="1232149" y="1988840"/>
                <a:chExt cx="3586035" cy="2880000"/>
              </a:xfrm>
            </p:grpSpPr>
            <p:sp>
              <p:nvSpPr>
                <p:cNvPr id="15" name="Block Arc 14"/>
                <p:cNvSpPr/>
                <p:nvPr/>
              </p:nvSpPr>
              <p:spPr>
                <a:xfrm>
                  <a:off x="1936819" y="1986475"/>
                  <a:ext cx="2878924" cy="2883163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763364" y="1982574"/>
                  <a:ext cx="1223543" cy="28789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009627" y="1988359"/>
                  <a:ext cx="503812" cy="28789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232314" y="1988848"/>
                  <a:ext cx="503812" cy="28789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9477" name="Group 20"/>
            <p:cNvGrpSpPr>
              <a:grpSpLocks/>
            </p:cNvGrpSpPr>
            <p:nvPr/>
          </p:nvGrpSpPr>
          <p:grpSpPr bwMode="auto">
            <a:xfrm rot="7200000">
              <a:off x="349015" y="4315258"/>
              <a:ext cx="4330020" cy="4687796"/>
              <a:chOff x="1375366" y="1989404"/>
              <a:chExt cx="4330020" cy="4687796"/>
            </a:xfrm>
          </p:grpSpPr>
          <p:grpSp>
            <p:nvGrpSpPr>
              <p:cNvPr id="19489" name="Group 21"/>
              <p:cNvGrpSpPr>
                <a:grpSpLocks/>
              </p:cNvGrpSpPr>
              <p:nvPr/>
            </p:nvGrpSpPr>
            <p:grpSpPr bwMode="auto">
              <a:xfrm>
                <a:off x="1375366" y="1989404"/>
                <a:ext cx="3447717" cy="2887068"/>
                <a:chOff x="1375366" y="1989404"/>
                <a:chExt cx="3447717" cy="2887068"/>
              </a:xfrm>
            </p:grpSpPr>
            <p:sp>
              <p:nvSpPr>
                <p:cNvPr id="28" name="Block Arc 27"/>
                <p:cNvSpPr/>
                <p:nvPr/>
              </p:nvSpPr>
              <p:spPr>
                <a:xfrm>
                  <a:off x="1943143" y="1992434"/>
                  <a:ext cx="2874689" cy="2885281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758629" y="1993548"/>
                  <a:ext cx="1223542" cy="29001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3010187" y="1984543"/>
                  <a:ext cx="351398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375330" y="1985526"/>
                  <a:ext cx="349282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19490" name="Group 22"/>
              <p:cNvGrpSpPr>
                <a:grpSpLocks/>
              </p:cNvGrpSpPr>
              <p:nvPr/>
            </p:nvGrpSpPr>
            <p:grpSpPr bwMode="auto">
              <a:xfrm rot="3600000">
                <a:off x="2547958" y="3519772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24" name="Block Arc 23"/>
                <p:cNvSpPr/>
                <p:nvPr/>
              </p:nvSpPr>
              <p:spPr>
                <a:xfrm>
                  <a:off x="1952827" y="1984909"/>
                  <a:ext cx="2881047" cy="2887390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764427" y="1980675"/>
                  <a:ext cx="1223545" cy="28789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011257" y="1980675"/>
                  <a:ext cx="351399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383392" y="1980675"/>
                  <a:ext cx="351399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9478" name="Group 31"/>
            <p:cNvGrpSpPr>
              <a:grpSpLocks/>
            </p:cNvGrpSpPr>
            <p:nvPr/>
          </p:nvGrpSpPr>
          <p:grpSpPr bwMode="auto">
            <a:xfrm rot="-7200000">
              <a:off x="-1147596" y="2261910"/>
              <a:ext cx="4322058" cy="4688360"/>
              <a:chOff x="1383328" y="1988840"/>
              <a:chExt cx="4322058" cy="4688360"/>
            </a:xfrm>
          </p:grpSpPr>
          <p:grpSp>
            <p:nvGrpSpPr>
              <p:cNvPr id="19479" name="Group 32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39" name="Block Arc 38"/>
                <p:cNvSpPr/>
                <p:nvPr/>
              </p:nvSpPr>
              <p:spPr>
                <a:xfrm>
                  <a:off x="1938844" y="1987831"/>
                  <a:ext cx="2878923" cy="2881047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764575" y="1988511"/>
                  <a:ext cx="1223542" cy="287893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009613" y="1988699"/>
                  <a:ext cx="351398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384065" y="1988813"/>
                  <a:ext cx="351398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19480" name="Group 33"/>
              <p:cNvGrpSpPr>
                <a:grpSpLocks/>
              </p:cNvGrpSpPr>
              <p:nvPr/>
            </p:nvGrpSpPr>
            <p:grpSpPr bwMode="auto">
              <a:xfrm rot="3600000">
                <a:off x="2547958" y="3519772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35" name="Block Arc 34"/>
                <p:cNvSpPr/>
                <p:nvPr/>
              </p:nvSpPr>
              <p:spPr>
                <a:xfrm>
                  <a:off x="1929750" y="1994921"/>
                  <a:ext cx="2891630" cy="2868338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1753598" y="1996630"/>
                  <a:ext cx="1225662" cy="287892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3003996" y="1989070"/>
                  <a:ext cx="351399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369279" y="1994248"/>
                  <a:ext cx="351399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</p:grpSp>
      <p:sp>
        <p:nvSpPr>
          <p:cNvPr id="44" name="TextBox 43"/>
          <p:cNvSpPr txBox="1"/>
          <p:nvPr/>
        </p:nvSpPr>
        <p:spPr>
          <a:xfrm>
            <a:off x="6853238" y="2268538"/>
            <a:ext cx="736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/>
                </a:solidFill>
              </a:rPr>
              <a:t>Linac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38913" y="1749425"/>
            <a:ext cx="1966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</a:rPr>
              <a:t>Splitter/Combiner</a:t>
            </a:r>
          </a:p>
        </p:txBody>
      </p:sp>
      <p:sp>
        <p:nvSpPr>
          <p:cNvPr id="19466" name="TextBox 45"/>
          <p:cNvSpPr txBox="1">
            <a:spLocks noChangeArrowheads="1"/>
          </p:cNvSpPr>
          <p:nvPr/>
        </p:nvSpPr>
        <p:spPr bwMode="auto">
          <a:xfrm>
            <a:off x="7443788" y="3617913"/>
            <a:ext cx="53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Arc</a:t>
            </a:r>
          </a:p>
        </p:txBody>
      </p:sp>
      <p:sp>
        <p:nvSpPr>
          <p:cNvPr id="19467" name="TextBox 46"/>
          <p:cNvSpPr txBox="1">
            <a:spLocks noChangeArrowheads="1"/>
          </p:cNvSpPr>
          <p:nvPr/>
        </p:nvSpPr>
        <p:spPr bwMode="auto">
          <a:xfrm>
            <a:off x="7226300" y="4283075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2"/>
                </a:solidFill>
                <a:latin typeface="Arial" charset="0"/>
              </a:rPr>
              <a:t>Matcher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11638" y="1692275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43213" y="2555875"/>
            <a:ext cx="20574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Crossover straight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00300" y="3552825"/>
            <a:ext cx="15954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3"/>
                </a:solidFill>
              </a:rPr>
              <a:t>Extraction arc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2313" y="4797425"/>
            <a:ext cx="17621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Bypass straight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9300" y="3614738"/>
            <a:ext cx="4119563" cy="2457450"/>
          </a:xfrm>
          <a:custGeom>
            <a:avLst/>
            <a:gdLst>
              <a:gd name="connsiteX0" fmla="*/ 59864 w 4119800"/>
              <a:gd name="connsiteY0" fmla="*/ 0 h 2457585"/>
              <a:gd name="connsiteX1" fmla="*/ 65960 w 4119800"/>
              <a:gd name="connsiteY1" fmla="*/ 268224 h 2457585"/>
              <a:gd name="connsiteX2" fmla="*/ 730424 w 4119800"/>
              <a:gd name="connsiteY2" fmla="*/ 530352 h 2457585"/>
              <a:gd name="connsiteX3" fmla="*/ 1309544 w 4119800"/>
              <a:gd name="connsiteY3" fmla="*/ 1609344 h 2457585"/>
              <a:gd name="connsiteX4" fmla="*/ 2053256 w 4119800"/>
              <a:gd name="connsiteY4" fmla="*/ 2036064 h 2457585"/>
              <a:gd name="connsiteX5" fmla="*/ 3260264 w 4119800"/>
              <a:gd name="connsiteY5" fmla="*/ 2097024 h 2457585"/>
              <a:gd name="connsiteX6" fmla="*/ 3875960 w 4119800"/>
              <a:gd name="connsiteY6" fmla="*/ 2450592 h 2457585"/>
              <a:gd name="connsiteX7" fmla="*/ 4119800 w 4119800"/>
              <a:gd name="connsiteY7" fmla="*/ 2298192 h 245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9800" h="2457585">
                <a:moveTo>
                  <a:pt x="59864" y="0"/>
                </a:moveTo>
                <a:cubicBezTo>
                  <a:pt x="7032" y="89916"/>
                  <a:pt x="-45800" y="179832"/>
                  <a:pt x="65960" y="268224"/>
                </a:cubicBezTo>
                <a:cubicBezTo>
                  <a:pt x="177720" y="356616"/>
                  <a:pt x="523160" y="306832"/>
                  <a:pt x="730424" y="530352"/>
                </a:cubicBezTo>
                <a:cubicBezTo>
                  <a:pt x="937688" y="753872"/>
                  <a:pt x="1089072" y="1358392"/>
                  <a:pt x="1309544" y="1609344"/>
                </a:cubicBezTo>
                <a:cubicBezTo>
                  <a:pt x="1530016" y="1860296"/>
                  <a:pt x="1728136" y="1954784"/>
                  <a:pt x="2053256" y="2036064"/>
                </a:cubicBezTo>
                <a:cubicBezTo>
                  <a:pt x="2378376" y="2117344"/>
                  <a:pt x="2956480" y="2027936"/>
                  <a:pt x="3260264" y="2097024"/>
                </a:cubicBezTo>
                <a:cubicBezTo>
                  <a:pt x="3564048" y="2166112"/>
                  <a:pt x="3732704" y="2417064"/>
                  <a:pt x="3875960" y="2450592"/>
                </a:cubicBezTo>
                <a:cubicBezTo>
                  <a:pt x="4019216" y="2484120"/>
                  <a:pt x="4069508" y="2391156"/>
                  <a:pt x="4119800" y="229819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4" name="Explosion 1 53"/>
          <p:cNvSpPr/>
          <p:nvPr/>
        </p:nvSpPr>
        <p:spPr>
          <a:xfrm>
            <a:off x="2830513" y="4470400"/>
            <a:ext cx="414337" cy="441325"/>
          </a:xfrm>
          <a:prstGeom prst="irregularSeal1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" name="Explosion 1 54"/>
          <p:cNvSpPr/>
          <p:nvPr/>
        </p:nvSpPr>
        <p:spPr>
          <a:xfrm>
            <a:off x="4475163" y="5470525"/>
            <a:ext cx="412750" cy="441325"/>
          </a:xfrm>
          <a:prstGeom prst="irregularSeal1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56" name="Straight Arrow Connector 55"/>
          <p:cNvCxnSpPr>
            <a:stCxn id="16" idx="3"/>
            <a:endCxn id="16" idx="1"/>
          </p:cNvCxnSpPr>
          <p:nvPr/>
        </p:nvCxnSpPr>
        <p:spPr>
          <a:xfrm flipH="1" flipV="1">
            <a:off x="6470650" y="2200275"/>
            <a:ext cx="458788" cy="795338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/>
          <p:cNvGrpSpPr/>
          <p:nvPr/>
        </p:nvGrpSpPr>
        <p:grpSpPr>
          <a:xfrm>
            <a:off x="1843088" y="1327150"/>
            <a:ext cx="5338762" cy="5211763"/>
            <a:chOff x="1843088" y="1327150"/>
            <a:chExt cx="5338762" cy="5211763"/>
          </a:xfrm>
        </p:grpSpPr>
        <p:sp>
          <p:nvSpPr>
            <p:cNvPr id="160" name="Freeform 159"/>
            <p:cNvSpPr/>
            <p:nvPr/>
          </p:nvSpPr>
          <p:spPr>
            <a:xfrm>
              <a:off x="2617788" y="1806575"/>
              <a:ext cx="4324350" cy="3906838"/>
            </a:xfrm>
            <a:custGeom>
              <a:avLst/>
              <a:gdLst>
                <a:gd name="connsiteX0" fmla="*/ 4309818 w 4309818"/>
                <a:gd name="connsiteY0" fmla="*/ 1424945 h 3958643"/>
                <a:gd name="connsiteX1" fmla="*/ 4073598 w 4309818"/>
                <a:gd name="connsiteY1" fmla="*/ 1623065 h 3958643"/>
                <a:gd name="connsiteX2" fmla="*/ 3997398 w 4309818"/>
                <a:gd name="connsiteY2" fmla="*/ 2476505 h 3958643"/>
                <a:gd name="connsiteX3" fmla="*/ 3448758 w 4309818"/>
                <a:gd name="connsiteY3" fmla="*/ 3512825 h 3958643"/>
                <a:gd name="connsiteX4" fmla="*/ 2641038 w 4309818"/>
                <a:gd name="connsiteY4" fmla="*/ 3939545 h 3958643"/>
                <a:gd name="connsiteX5" fmla="*/ 2039058 w 4309818"/>
                <a:gd name="connsiteY5" fmla="*/ 3886205 h 3958643"/>
                <a:gd name="connsiteX6" fmla="*/ 1452318 w 4309818"/>
                <a:gd name="connsiteY6" fmla="*/ 3901445 h 3958643"/>
                <a:gd name="connsiteX7" fmla="*/ 697938 w 4309818"/>
                <a:gd name="connsiteY7" fmla="*/ 3451865 h 3958643"/>
                <a:gd name="connsiteX8" fmla="*/ 400758 w 4309818"/>
                <a:gd name="connsiteY8" fmla="*/ 2865125 h 3958643"/>
                <a:gd name="connsiteX9" fmla="*/ 57858 w 4309818"/>
                <a:gd name="connsiteY9" fmla="*/ 2400305 h 3958643"/>
                <a:gd name="connsiteX10" fmla="*/ 65478 w 4309818"/>
                <a:gd name="connsiteY10" fmla="*/ 1455425 h 3958643"/>
                <a:gd name="connsiteX11" fmla="*/ 697938 w 4309818"/>
                <a:gd name="connsiteY11" fmla="*/ 411485 h 3958643"/>
                <a:gd name="connsiteX12" fmla="*/ 1398978 w 4309818"/>
                <a:gd name="connsiteY12" fmla="*/ 45725 h 3958643"/>
                <a:gd name="connsiteX13" fmla="*/ 2580078 w 4309818"/>
                <a:gd name="connsiteY13" fmla="*/ 38105 h 3958643"/>
                <a:gd name="connsiteX14" fmla="*/ 3349698 w 4309818"/>
                <a:gd name="connsiteY14" fmla="*/ 342905 h 3958643"/>
                <a:gd name="connsiteX15" fmla="*/ 3654498 w 4309818"/>
                <a:gd name="connsiteY15" fmla="*/ 312425 h 3958643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8651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9032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11093 w 4311093"/>
                <a:gd name="connsiteY0" fmla="*/ 1424945 h 3907501"/>
                <a:gd name="connsiteX1" fmla="*/ 4074873 w 4311093"/>
                <a:gd name="connsiteY1" fmla="*/ 1623065 h 3907501"/>
                <a:gd name="connsiteX2" fmla="*/ 3998673 w 4311093"/>
                <a:gd name="connsiteY2" fmla="*/ 2476505 h 3907501"/>
                <a:gd name="connsiteX3" fmla="*/ 3450033 w 4311093"/>
                <a:gd name="connsiteY3" fmla="*/ 3512825 h 3907501"/>
                <a:gd name="connsiteX4" fmla="*/ 2649933 w 4311093"/>
                <a:gd name="connsiteY4" fmla="*/ 3886205 h 3907501"/>
                <a:gd name="connsiteX5" fmla="*/ 2040333 w 4311093"/>
                <a:gd name="connsiteY5" fmla="*/ 3886205 h 3907501"/>
                <a:gd name="connsiteX6" fmla="*/ 1453593 w 4311093"/>
                <a:gd name="connsiteY6" fmla="*/ 3901445 h 3907501"/>
                <a:gd name="connsiteX7" fmla="*/ 699213 w 4311093"/>
                <a:gd name="connsiteY7" fmla="*/ 3451865 h 3907501"/>
                <a:gd name="connsiteX8" fmla="*/ 424893 w 4311093"/>
                <a:gd name="connsiteY8" fmla="*/ 2903225 h 3907501"/>
                <a:gd name="connsiteX9" fmla="*/ 59133 w 4311093"/>
                <a:gd name="connsiteY9" fmla="*/ 2400305 h 3907501"/>
                <a:gd name="connsiteX10" fmla="*/ 66753 w 4311093"/>
                <a:gd name="connsiteY10" fmla="*/ 1455425 h 3907501"/>
                <a:gd name="connsiteX11" fmla="*/ 699213 w 4311093"/>
                <a:gd name="connsiteY11" fmla="*/ 411485 h 3907501"/>
                <a:gd name="connsiteX12" fmla="*/ 1400253 w 4311093"/>
                <a:gd name="connsiteY12" fmla="*/ 45725 h 3907501"/>
                <a:gd name="connsiteX13" fmla="*/ 2581353 w 4311093"/>
                <a:gd name="connsiteY13" fmla="*/ 38105 h 3907501"/>
                <a:gd name="connsiteX14" fmla="*/ 3350973 w 4311093"/>
                <a:gd name="connsiteY14" fmla="*/ 342905 h 3907501"/>
                <a:gd name="connsiteX15" fmla="*/ 3655773 w 4311093"/>
                <a:gd name="connsiteY15" fmla="*/ 312425 h 3907501"/>
                <a:gd name="connsiteX0" fmla="*/ 4300609 w 4300609"/>
                <a:gd name="connsiteY0" fmla="*/ 1424945 h 3907501"/>
                <a:gd name="connsiteX1" fmla="*/ 4064389 w 4300609"/>
                <a:gd name="connsiteY1" fmla="*/ 1623065 h 3907501"/>
                <a:gd name="connsiteX2" fmla="*/ 3988189 w 4300609"/>
                <a:gd name="connsiteY2" fmla="*/ 2476505 h 3907501"/>
                <a:gd name="connsiteX3" fmla="*/ 3439549 w 4300609"/>
                <a:gd name="connsiteY3" fmla="*/ 3512825 h 3907501"/>
                <a:gd name="connsiteX4" fmla="*/ 2639449 w 4300609"/>
                <a:gd name="connsiteY4" fmla="*/ 3886205 h 3907501"/>
                <a:gd name="connsiteX5" fmla="*/ 2029849 w 4300609"/>
                <a:gd name="connsiteY5" fmla="*/ 3886205 h 3907501"/>
                <a:gd name="connsiteX6" fmla="*/ 1443109 w 4300609"/>
                <a:gd name="connsiteY6" fmla="*/ 3901445 h 3907501"/>
                <a:gd name="connsiteX7" fmla="*/ 688729 w 4300609"/>
                <a:gd name="connsiteY7" fmla="*/ 3451865 h 3907501"/>
                <a:gd name="connsiteX8" fmla="*/ 414409 w 4300609"/>
                <a:gd name="connsiteY8" fmla="*/ 2903225 h 3907501"/>
                <a:gd name="connsiteX9" fmla="*/ 71509 w 4300609"/>
                <a:gd name="connsiteY9" fmla="*/ 2400305 h 3907501"/>
                <a:gd name="connsiteX10" fmla="*/ 56269 w 4300609"/>
                <a:gd name="connsiteY10" fmla="*/ 1455425 h 3907501"/>
                <a:gd name="connsiteX11" fmla="*/ 688729 w 4300609"/>
                <a:gd name="connsiteY11" fmla="*/ 411485 h 3907501"/>
                <a:gd name="connsiteX12" fmla="*/ 1389769 w 4300609"/>
                <a:gd name="connsiteY12" fmla="*/ 45725 h 3907501"/>
                <a:gd name="connsiteX13" fmla="*/ 2570869 w 4300609"/>
                <a:gd name="connsiteY13" fmla="*/ 38105 h 3907501"/>
                <a:gd name="connsiteX14" fmla="*/ 3340489 w 4300609"/>
                <a:gd name="connsiteY14" fmla="*/ 342905 h 3907501"/>
                <a:gd name="connsiteX15" fmla="*/ 3645289 w 4300609"/>
                <a:gd name="connsiteY15" fmla="*/ 312425 h 3907501"/>
                <a:gd name="connsiteX0" fmla="*/ 4312554 w 4312554"/>
                <a:gd name="connsiteY0" fmla="*/ 1424945 h 3907501"/>
                <a:gd name="connsiteX1" fmla="*/ 4076334 w 4312554"/>
                <a:gd name="connsiteY1" fmla="*/ 1623065 h 3907501"/>
                <a:gd name="connsiteX2" fmla="*/ 4000134 w 4312554"/>
                <a:gd name="connsiteY2" fmla="*/ 2476505 h 3907501"/>
                <a:gd name="connsiteX3" fmla="*/ 3451494 w 4312554"/>
                <a:gd name="connsiteY3" fmla="*/ 3512825 h 3907501"/>
                <a:gd name="connsiteX4" fmla="*/ 2651394 w 4312554"/>
                <a:gd name="connsiteY4" fmla="*/ 3886205 h 3907501"/>
                <a:gd name="connsiteX5" fmla="*/ 2041794 w 4312554"/>
                <a:gd name="connsiteY5" fmla="*/ 3886205 h 3907501"/>
                <a:gd name="connsiteX6" fmla="*/ 1455054 w 4312554"/>
                <a:gd name="connsiteY6" fmla="*/ 3901445 h 3907501"/>
                <a:gd name="connsiteX7" fmla="*/ 700674 w 4312554"/>
                <a:gd name="connsiteY7" fmla="*/ 3451865 h 3907501"/>
                <a:gd name="connsiteX8" fmla="*/ 426354 w 4312554"/>
                <a:gd name="connsiteY8" fmla="*/ 2903225 h 3907501"/>
                <a:gd name="connsiteX9" fmla="*/ 83454 w 4312554"/>
                <a:gd name="connsiteY9" fmla="*/ 2400305 h 3907501"/>
                <a:gd name="connsiteX10" fmla="*/ 68214 w 4312554"/>
                <a:gd name="connsiteY10" fmla="*/ 1455425 h 3907501"/>
                <a:gd name="connsiteX11" fmla="*/ 700674 w 4312554"/>
                <a:gd name="connsiteY11" fmla="*/ 411485 h 3907501"/>
                <a:gd name="connsiteX12" fmla="*/ 1401714 w 4312554"/>
                <a:gd name="connsiteY12" fmla="*/ 45725 h 3907501"/>
                <a:gd name="connsiteX13" fmla="*/ 2582814 w 4312554"/>
                <a:gd name="connsiteY13" fmla="*/ 38105 h 3907501"/>
                <a:gd name="connsiteX14" fmla="*/ 3352434 w 4312554"/>
                <a:gd name="connsiteY14" fmla="*/ 342905 h 3907501"/>
                <a:gd name="connsiteX15" fmla="*/ 3657234 w 4312554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23407" h="3907501">
                  <a:moveTo>
                    <a:pt x="4323407" y="1424945"/>
                  </a:moveTo>
                  <a:cubicBezTo>
                    <a:pt x="4231332" y="1436375"/>
                    <a:pt x="4139257" y="1447805"/>
                    <a:pt x="4087187" y="1623065"/>
                  </a:cubicBezTo>
                  <a:cubicBezTo>
                    <a:pt x="4035117" y="1798325"/>
                    <a:pt x="4115127" y="2161545"/>
                    <a:pt x="4010987" y="2476505"/>
                  </a:cubicBezTo>
                  <a:cubicBezTo>
                    <a:pt x="3906847" y="2791465"/>
                    <a:pt x="3687137" y="3277875"/>
                    <a:pt x="3462347" y="3512825"/>
                  </a:cubicBezTo>
                  <a:cubicBezTo>
                    <a:pt x="3237557" y="3747775"/>
                    <a:pt x="2920057" y="3839215"/>
                    <a:pt x="2662247" y="3886205"/>
                  </a:cubicBezTo>
                  <a:cubicBezTo>
                    <a:pt x="2404437" y="3933195"/>
                    <a:pt x="2252037" y="3883665"/>
                    <a:pt x="2052647" y="3886205"/>
                  </a:cubicBezTo>
                  <a:cubicBezTo>
                    <a:pt x="1853257" y="3888745"/>
                    <a:pt x="1697047" y="3920495"/>
                    <a:pt x="1465907" y="3901445"/>
                  </a:cubicBezTo>
                  <a:cubicBezTo>
                    <a:pt x="1234767" y="3882395"/>
                    <a:pt x="837257" y="3633475"/>
                    <a:pt x="711527" y="3451865"/>
                  </a:cubicBezTo>
                  <a:cubicBezTo>
                    <a:pt x="585797" y="3270255"/>
                    <a:pt x="540077" y="3078485"/>
                    <a:pt x="437207" y="2903225"/>
                  </a:cubicBezTo>
                  <a:cubicBezTo>
                    <a:pt x="334337" y="2727965"/>
                    <a:pt x="222577" y="2626365"/>
                    <a:pt x="94307" y="2400305"/>
                  </a:cubicBezTo>
                  <a:cubicBezTo>
                    <a:pt x="-33963" y="2174245"/>
                    <a:pt x="-23803" y="1786895"/>
                    <a:pt x="79067" y="1455425"/>
                  </a:cubicBezTo>
                  <a:cubicBezTo>
                    <a:pt x="181937" y="1123955"/>
                    <a:pt x="489277" y="646435"/>
                    <a:pt x="711527" y="411485"/>
                  </a:cubicBezTo>
                  <a:cubicBezTo>
                    <a:pt x="933777" y="176535"/>
                    <a:pt x="1098877" y="107955"/>
                    <a:pt x="1412567" y="45725"/>
                  </a:cubicBezTo>
                  <a:cubicBezTo>
                    <a:pt x="1726257" y="-16505"/>
                    <a:pt x="2268547" y="-11425"/>
                    <a:pt x="2593667" y="38105"/>
                  </a:cubicBezTo>
                  <a:cubicBezTo>
                    <a:pt x="2918787" y="87635"/>
                    <a:pt x="3184217" y="297185"/>
                    <a:pt x="3363287" y="342905"/>
                  </a:cubicBezTo>
                  <a:cubicBezTo>
                    <a:pt x="3542357" y="388625"/>
                    <a:pt x="3605222" y="350525"/>
                    <a:pt x="3668087" y="312425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1" name="Group 59"/>
            <p:cNvGrpSpPr>
              <a:grpSpLocks noChangeAspect="1"/>
            </p:cNvGrpSpPr>
            <p:nvPr/>
          </p:nvGrpSpPr>
          <p:grpSpPr bwMode="auto">
            <a:xfrm>
              <a:off x="1843088" y="1412875"/>
              <a:ext cx="5314950" cy="5126038"/>
              <a:chOff x="-1330747" y="1988840"/>
              <a:chExt cx="7086936" cy="6835081"/>
            </a:xfrm>
          </p:grpSpPr>
          <p:grpSp>
            <p:nvGrpSpPr>
              <p:cNvPr id="199" name="Group 60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372861" cy="4674757"/>
                <a:chOff x="1383328" y="1988840"/>
                <a:chExt cx="4372861" cy="4674757"/>
              </a:xfrm>
            </p:grpSpPr>
            <p:grpSp>
              <p:nvGrpSpPr>
                <p:cNvPr id="222" name="Group 8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227" name="Block Arc 226"/>
                  <p:cNvSpPr/>
                  <p:nvPr/>
                </p:nvSpPr>
                <p:spPr>
                  <a:xfrm>
                    <a:off x="1937541" y="1988840"/>
                    <a:ext cx="2880919" cy="286611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8" name="Rectangle 227"/>
                  <p:cNvSpPr/>
                  <p:nvPr/>
                </p:nvSpPr>
                <p:spPr>
                  <a:xfrm>
                    <a:off x="1763966" y="1988840"/>
                    <a:ext cx="1223491" cy="2878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29" name="Rectangle 228"/>
                  <p:cNvSpPr/>
                  <p:nvPr/>
                </p:nvSpPr>
                <p:spPr>
                  <a:xfrm>
                    <a:off x="3010741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30" name="Rectangle 229"/>
                  <p:cNvSpPr/>
                  <p:nvPr/>
                </p:nvSpPr>
                <p:spPr>
                  <a:xfrm>
                    <a:off x="1382948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23" name="Group 84"/>
                <p:cNvGrpSpPr>
                  <a:grpSpLocks/>
                </p:cNvGrpSpPr>
                <p:nvPr/>
              </p:nvGrpSpPr>
              <p:grpSpPr bwMode="auto">
                <a:xfrm rot="3600000">
                  <a:off x="2511334" y="3418743"/>
                  <a:ext cx="3529819" cy="2959890"/>
                  <a:chOff x="1288365" y="1908950"/>
                  <a:chExt cx="3529819" cy="2959890"/>
                </a:xfrm>
              </p:grpSpPr>
              <p:sp>
                <p:nvSpPr>
                  <p:cNvPr id="224" name="Block Arc 223"/>
                  <p:cNvSpPr/>
                  <p:nvPr/>
                </p:nvSpPr>
                <p:spPr>
                  <a:xfrm>
                    <a:off x="1938469" y="1989874"/>
                    <a:ext cx="2878820" cy="287880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5" name="Rectangle 224"/>
                  <p:cNvSpPr/>
                  <p:nvPr/>
                </p:nvSpPr>
                <p:spPr>
                  <a:xfrm rot="1277542">
                    <a:off x="2935171" y="1913948"/>
                    <a:ext cx="503794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26" name="Rectangle 225"/>
                  <p:cNvSpPr/>
                  <p:nvPr/>
                </p:nvSpPr>
                <p:spPr>
                  <a:xfrm rot="20275050">
                    <a:off x="1287646" y="1911726"/>
                    <a:ext cx="501676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200" name="Group 61"/>
              <p:cNvGrpSpPr>
                <a:grpSpLocks/>
              </p:cNvGrpSpPr>
              <p:nvPr/>
            </p:nvGrpSpPr>
            <p:grpSpPr bwMode="auto">
              <a:xfrm rot="7200000">
                <a:off x="349590" y="4316502"/>
                <a:ext cx="4327290" cy="4687548"/>
                <a:chOff x="1378096" y="1989652"/>
                <a:chExt cx="4327290" cy="4687548"/>
              </a:xfrm>
            </p:grpSpPr>
            <p:grpSp>
              <p:nvGrpSpPr>
                <p:cNvPr id="212" name="Group 73"/>
                <p:cNvGrpSpPr>
                  <a:grpSpLocks/>
                </p:cNvGrpSpPr>
                <p:nvPr/>
              </p:nvGrpSpPr>
              <p:grpSpPr bwMode="auto">
                <a:xfrm>
                  <a:off x="1378096" y="1989652"/>
                  <a:ext cx="3445072" cy="2886945"/>
                  <a:chOff x="1378096" y="1989652"/>
                  <a:chExt cx="3445072" cy="2886945"/>
                </a:xfrm>
              </p:grpSpPr>
              <p:sp>
                <p:nvSpPr>
                  <p:cNvPr id="218" name="Block Arc 217"/>
                  <p:cNvSpPr/>
                  <p:nvPr/>
                </p:nvSpPr>
                <p:spPr>
                  <a:xfrm>
                    <a:off x="1938169" y="1999467"/>
                    <a:ext cx="2878819" cy="288727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Rectangle 218"/>
                  <p:cNvSpPr/>
                  <p:nvPr/>
                </p:nvSpPr>
                <p:spPr>
                  <a:xfrm>
                    <a:off x="1755636" y="1998502"/>
                    <a:ext cx="1221381" cy="28788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20" name="Rectangle 219"/>
                  <p:cNvSpPr/>
                  <p:nvPr/>
                </p:nvSpPr>
                <p:spPr>
                  <a:xfrm>
                    <a:off x="3009019" y="1995912"/>
                    <a:ext cx="349269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1377926" y="2005920"/>
                    <a:ext cx="351385" cy="289996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13" name="Group 7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214" name="Block Arc 213"/>
                  <p:cNvSpPr/>
                  <p:nvPr/>
                </p:nvSpPr>
                <p:spPr>
                  <a:xfrm>
                    <a:off x="1961477" y="1985136"/>
                    <a:ext cx="2874569" cy="288728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1777317" y="1980902"/>
                    <a:ext cx="1223491" cy="28788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16" name="Rectangle 215"/>
                  <p:cNvSpPr/>
                  <p:nvPr/>
                </p:nvSpPr>
                <p:spPr>
                  <a:xfrm>
                    <a:off x="3024094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17" name="Rectangle 216"/>
                  <p:cNvSpPr/>
                  <p:nvPr/>
                </p:nvSpPr>
                <p:spPr>
                  <a:xfrm>
                    <a:off x="1396299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201" name="Group 62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202" name="Group 6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208" name="Block Arc 207"/>
                  <p:cNvSpPr/>
                  <p:nvPr/>
                </p:nvSpPr>
                <p:spPr>
                  <a:xfrm>
                    <a:off x="1939034" y="1987892"/>
                    <a:ext cx="2878820" cy="288092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1764771" y="1988570"/>
                    <a:ext cx="1223498" cy="28788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10" name="Rectangle 209"/>
                  <p:cNvSpPr/>
                  <p:nvPr/>
                </p:nvSpPr>
                <p:spPr>
                  <a:xfrm>
                    <a:off x="3009764" y="1988759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>
                  <a:xfrm>
                    <a:off x="1384274" y="1988873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3" name="Group 6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204" name="Block Arc 203"/>
                  <p:cNvSpPr/>
                  <p:nvPr/>
                </p:nvSpPr>
                <p:spPr>
                  <a:xfrm>
                    <a:off x="1924578" y="1993295"/>
                    <a:ext cx="2883037" cy="287246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5" name="Rectangle 204"/>
                  <p:cNvSpPr/>
                  <p:nvPr/>
                </p:nvSpPr>
                <p:spPr>
                  <a:xfrm>
                    <a:off x="1750370" y="1996450"/>
                    <a:ext cx="1223491" cy="285765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06" name="Rectangle 205"/>
                  <p:cNvSpPr/>
                  <p:nvPr/>
                </p:nvSpPr>
                <p:spPr>
                  <a:xfrm>
                    <a:off x="3003993" y="1988994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07" name="Rectangle 206"/>
                  <p:cNvSpPr/>
                  <p:nvPr/>
                </p:nvSpPr>
                <p:spPr>
                  <a:xfrm>
                    <a:off x="1368817" y="1994314"/>
                    <a:ext cx="351383" cy="28576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grpSp>
          <p:nvGrpSpPr>
            <p:cNvPr id="162" name="Group 42"/>
            <p:cNvGrpSpPr>
              <a:grpSpLocks noChangeAspect="1"/>
            </p:cNvGrpSpPr>
            <p:nvPr/>
          </p:nvGrpSpPr>
          <p:grpSpPr bwMode="auto">
            <a:xfrm>
              <a:off x="1933575" y="1327150"/>
              <a:ext cx="5248275" cy="5126038"/>
              <a:chOff x="-1330747" y="1988840"/>
              <a:chExt cx="6998339" cy="6835326"/>
            </a:xfrm>
          </p:grpSpPr>
          <p:grpSp>
            <p:nvGrpSpPr>
              <p:cNvPr id="166" name="Group 19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284264" cy="4698487"/>
                <a:chOff x="1383328" y="1988840"/>
                <a:chExt cx="4284264" cy="4698487"/>
              </a:xfrm>
            </p:grpSpPr>
            <p:grpSp>
              <p:nvGrpSpPr>
                <p:cNvPr id="189" name="Group 1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95" name="Block Arc 194"/>
                  <p:cNvSpPr/>
                  <p:nvPr/>
                </p:nvSpPr>
                <p:spPr>
                  <a:xfrm>
                    <a:off x="1937685" y="1988840"/>
                    <a:ext cx="2881047" cy="288104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1764103" y="1988840"/>
                    <a:ext cx="1223545" cy="28789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3010934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>
                    <a:off x="1383068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90" name="Group 13"/>
                <p:cNvGrpSpPr>
                  <a:grpSpLocks/>
                </p:cNvGrpSpPr>
                <p:nvPr/>
              </p:nvGrpSpPr>
              <p:grpSpPr bwMode="auto">
                <a:xfrm rot="3600000">
                  <a:off x="2434574" y="3454310"/>
                  <a:ext cx="3586035" cy="2880000"/>
                  <a:chOff x="1232149" y="1988840"/>
                  <a:chExt cx="3586035" cy="2880000"/>
                </a:xfrm>
              </p:grpSpPr>
              <p:sp>
                <p:nvSpPr>
                  <p:cNvPr id="191" name="Block Arc 190"/>
                  <p:cNvSpPr/>
                  <p:nvPr/>
                </p:nvSpPr>
                <p:spPr>
                  <a:xfrm>
                    <a:off x="1936819" y="1986475"/>
                    <a:ext cx="2878924" cy="288316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2" name="Rectangle 191"/>
                  <p:cNvSpPr/>
                  <p:nvPr/>
                </p:nvSpPr>
                <p:spPr>
                  <a:xfrm>
                    <a:off x="1763364" y="1982574"/>
                    <a:ext cx="1223543" cy="287893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>
                  <a:xfrm>
                    <a:off x="3009627" y="1988359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1232314" y="1988848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7" name="Group 20"/>
              <p:cNvGrpSpPr>
                <a:grpSpLocks/>
              </p:cNvGrpSpPr>
              <p:nvPr/>
            </p:nvGrpSpPr>
            <p:grpSpPr bwMode="auto">
              <a:xfrm rot="7200000">
                <a:off x="349015" y="4315258"/>
                <a:ext cx="4330020" cy="4687796"/>
                <a:chOff x="1375366" y="1989404"/>
                <a:chExt cx="4330020" cy="4687796"/>
              </a:xfrm>
            </p:grpSpPr>
            <p:grpSp>
              <p:nvGrpSpPr>
                <p:cNvPr id="179" name="Group 21"/>
                <p:cNvGrpSpPr>
                  <a:grpSpLocks/>
                </p:cNvGrpSpPr>
                <p:nvPr/>
              </p:nvGrpSpPr>
              <p:grpSpPr bwMode="auto">
                <a:xfrm>
                  <a:off x="1375366" y="1989404"/>
                  <a:ext cx="3447717" cy="2887068"/>
                  <a:chOff x="1375366" y="1989404"/>
                  <a:chExt cx="3447717" cy="2887068"/>
                </a:xfrm>
              </p:grpSpPr>
              <p:sp>
                <p:nvSpPr>
                  <p:cNvPr id="185" name="Block Arc 184"/>
                  <p:cNvSpPr/>
                  <p:nvPr/>
                </p:nvSpPr>
                <p:spPr>
                  <a:xfrm>
                    <a:off x="1943143" y="1992434"/>
                    <a:ext cx="2874689" cy="288528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6" name="Rectangle 185"/>
                  <p:cNvSpPr/>
                  <p:nvPr/>
                </p:nvSpPr>
                <p:spPr>
                  <a:xfrm>
                    <a:off x="1758629" y="1993548"/>
                    <a:ext cx="1223542" cy="290011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7" name="Rectangle 186"/>
                  <p:cNvSpPr/>
                  <p:nvPr/>
                </p:nvSpPr>
                <p:spPr>
                  <a:xfrm>
                    <a:off x="3010187" y="198454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8" name="Rectangle 187"/>
                  <p:cNvSpPr/>
                  <p:nvPr/>
                </p:nvSpPr>
                <p:spPr>
                  <a:xfrm>
                    <a:off x="1375330" y="1985526"/>
                    <a:ext cx="349282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80" name="Group 22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81" name="Block Arc 180"/>
                  <p:cNvSpPr/>
                  <p:nvPr/>
                </p:nvSpPr>
                <p:spPr>
                  <a:xfrm>
                    <a:off x="1952827" y="1984909"/>
                    <a:ext cx="2881047" cy="288739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2" name="Rectangle 181"/>
                  <p:cNvSpPr/>
                  <p:nvPr/>
                </p:nvSpPr>
                <p:spPr>
                  <a:xfrm>
                    <a:off x="1764427" y="1980675"/>
                    <a:ext cx="1223545" cy="28789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3" name="Rectangle 182"/>
                  <p:cNvSpPr/>
                  <p:nvPr/>
                </p:nvSpPr>
                <p:spPr>
                  <a:xfrm>
                    <a:off x="3011257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4" name="Rectangle 183"/>
                  <p:cNvSpPr/>
                  <p:nvPr/>
                </p:nvSpPr>
                <p:spPr>
                  <a:xfrm>
                    <a:off x="1383392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8" name="Group 31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69" name="Group 3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75" name="Block Arc 174"/>
                  <p:cNvSpPr/>
                  <p:nvPr/>
                </p:nvSpPr>
                <p:spPr>
                  <a:xfrm>
                    <a:off x="1938844" y="1987831"/>
                    <a:ext cx="2878923" cy="288104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6" name="Rectangle 175"/>
                  <p:cNvSpPr/>
                  <p:nvPr/>
                </p:nvSpPr>
                <p:spPr>
                  <a:xfrm>
                    <a:off x="1764575" y="1988511"/>
                    <a:ext cx="1223542" cy="287893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7" name="Rectangle 176"/>
                  <p:cNvSpPr/>
                  <p:nvPr/>
                </p:nvSpPr>
                <p:spPr>
                  <a:xfrm>
                    <a:off x="3009613" y="1988699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>
                  <a:xfrm>
                    <a:off x="1384065" y="198881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70" name="Group 33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71" name="Block Arc 170"/>
                  <p:cNvSpPr/>
                  <p:nvPr/>
                </p:nvSpPr>
                <p:spPr>
                  <a:xfrm>
                    <a:off x="1929750" y="1994921"/>
                    <a:ext cx="2891630" cy="2868338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1753598" y="1996630"/>
                    <a:ext cx="1225662" cy="2878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3003996" y="198907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4" name="Rectangle 173"/>
                  <p:cNvSpPr/>
                  <p:nvPr/>
                </p:nvSpPr>
                <p:spPr>
                  <a:xfrm>
                    <a:off x="1369279" y="1994248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sp>
          <p:nvSpPr>
            <p:cNvPr id="163" name="Explosion 1 162"/>
            <p:cNvSpPr/>
            <p:nvPr/>
          </p:nvSpPr>
          <p:spPr>
            <a:xfrm>
              <a:off x="2830513" y="4470400"/>
              <a:ext cx="414337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" name="Explosion 1 163"/>
            <p:cNvSpPr/>
            <p:nvPr/>
          </p:nvSpPr>
          <p:spPr>
            <a:xfrm>
              <a:off x="4475163" y="5470525"/>
              <a:ext cx="412750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65" name="Straight Arrow Connector 164"/>
            <p:cNvCxnSpPr>
              <a:stCxn id="192" idx="3"/>
              <a:endCxn id="192" idx="1"/>
            </p:cNvCxnSpPr>
            <p:nvPr/>
          </p:nvCxnSpPr>
          <p:spPr>
            <a:xfrm flipH="1" flipV="1">
              <a:off x="6470650" y="2200275"/>
              <a:ext cx="458788" cy="7953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smtClean="0"/>
              <a:t>Matched Section Names (r = ring #)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C0D882-C389-4EFD-9E2F-4361DE2F6E72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3238" y="2268538"/>
            <a:ext cx="736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/>
                </a:solidFill>
              </a:rPr>
              <a:t>Linac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38913" y="1749425"/>
            <a:ext cx="1966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</a:rPr>
              <a:t>Splitter/Combiner</a:t>
            </a:r>
          </a:p>
        </p:txBody>
      </p:sp>
      <p:sp>
        <p:nvSpPr>
          <p:cNvPr id="21514" name="TextBox 45"/>
          <p:cNvSpPr txBox="1">
            <a:spLocks noChangeArrowheads="1"/>
          </p:cNvSpPr>
          <p:nvPr/>
        </p:nvSpPr>
        <p:spPr bwMode="auto">
          <a:xfrm>
            <a:off x="2565400" y="1150938"/>
            <a:ext cx="655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rA11</a:t>
            </a:r>
          </a:p>
        </p:txBody>
      </p:sp>
      <p:sp>
        <p:nvSpPr>
          <p:cNvPr id="21515" name="TextBox 46"/>
          <p:cNvSpPr txBox="1">
            <a:spLocks noChangeArrowheads="1"/>
          </p:cNvSpPr>
          <p:nvPr/>
        </p:nvSpPr>
        <p:spPr bwMode="auto">
          <a:xfrm>
            <a:off x="7226300" y="4283075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solidFill>
                  <a:schemeClr val="accent2"/>
                </a:solidFill>
                <a:latin typeface="Arial" charset="0"/>
              </a:rPr>
              <a:t>rM03</a:t>
            </a:r>
            <a:endParaRPr lang="en-GB" altLang="en-US" sz="18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95763" y="963613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16100" y="2162175"/>
            <a:ext cx="6842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rC10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55700" y="36353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accent1"/>
                </a:solidFill>
              </a:rPr>
              <a:t>rA09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36725" y="4964113"/>
            <a:ext cx="6715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rB08</a:t>
            </a:r>
          </a:p>
        </p:txBody>
      </p:sp>
      <p:sp>
        <p:nvSpPr>
          <p:cNvPr id="54" name="Explosion 1 53"/>
          <p:cNvSpPr/>
          <p:nvPr/>
        </p:nvSpPr>
        <p:spPr>
          <a:xfrm>
            <a:off x="2830513" y="4470400"/>
            <a:ext cx="414337" cy="441325"/>
          </a:xfrm>
          <a:prstGeom prst="irregularSeal1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56" name="Straight Arrow Connector 55"/>
          <p:cNvCxnSpPr>
            <a:stCxn id="16" idx="3"/>
            <a:endCxn id="16" idx="1"/>
          </p:cNvCxnSpPr>
          <p:nvPr/>
        </p:nvCxnSpPr>
        <p:spPr>
          <a:xfrm flipH="1" flipV="1">
            <a:off x="6470650" y="2200275"/>
            <a:ext cx="458788" cy="795338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524" name="Group 7"/>
          <p:cNvGrpSpPr>
            <a:grpSpLocks/>
          </p:cNvGrpSpPr>
          <p:nvPr/>
        </p:nvGrpSpPr>
        <p:grpSpPr bwMode="auto">
          <a:xfrm>
            <a:off x="5033963" y="1674813"/>
            <a:ext cx="179387" cy="457200"/>
            <a:chOff x="632313" y="2740025"/>
            <a:chExt cx="180000" cy="45837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23109" y="2740025"/>
              <a:ext cx="0" cy="281712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632313" y="3018553"/>
              <a:ext cx="180000" cy="1798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25" name="Group 93"/>
          <p:cNvGrpSpPr>
            <a:grpSpLocks/>
          </p:cNvGrpSpPr>
          <p:nvPr/>
        </p:nvGrpSpPr>
        <p:grpSpPr bwMode="auto">
          <a:xfrm>
            <a:off x="4100513" y="1684338"/>
            <a:ext cx="179387" cy="458787"/>
            <a:chOff x="632313" y="2740025"/>
            <a:chExt cx="180000" cy="458379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723109" y="2740025"/>
              <a:ext cx="0" cy="280737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632313" y="3019177"/>
              <a:ext cx="180000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26" name="Group 96"/>
          <p:cNvGrpSpPr>
            <a:grpSpLocks/>
          </p:cNvGrpSpPr>
          <p:nvPr/>
        </p:nvGrpSpPr>
        <p:grpSpPr bwMode="auto">
          <a:xfrm rot="-3600000">
            <a:off x="3176588" y="2179638"/>
            <a:ext cx="179387" cy="458787"/>
            <a:chOff x="632313" y="2740025"/>
            <a:chExt cx="180000" cy="458379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721009" y="2736191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34691" y="3013762"/>
              <a:ext cx="180001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27" name="Group 99"/>
          <p:cNvGrpSpPr>
            <a:grpSpLocks/>
          </p:cNvGrpSpPr>
          <p:nvPr/>
        </p:nvGrpSpPr>
        <p:grpSpPr bwMode="auto">
          <a:xfrm rot="-3600000">
            <a:off x="2763044" y="2904332"/>
            <a:ext cx="180975" cy="458787"/>
            <a:chOff x="632313" y="2740025"/>
            <a:chExt cx="180000" cy="458379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721917" y="2739334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632147" y="3018888"/>
              <a:ext cx="180000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1528" name="TextBox 102"/>
          <p:cNvSpPr txBox="1">
            <a:spLocks noChangeArrowheads="1"/>
          </p:cNvSpPr>
          <p:nvPr/>
        </p:nvSpPr>
        <p:spPr bwMode="auto">
          <a:xfrm>
            <a:off x="3883025" y="2179638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Zero datums</a:t>
            </a:r>
          </a:p>
        </p:txBody>
      </p:sp>
      <p:grpSp>
        <p:nvGrpSpPr>
          <p:cNvPr id="21529" name="Group 103"/>
          <p:cNvGrpSpPr>
            <a:grpSpLocks/>
          </p:cNvGrpSpPr>
          <p:nvPr/>
        </p:nvGrpSpPr>
        <p:grpSpPr bwMode="auto">
          <a:xfrm rot="-7200000">
            <a:off x="2752725" y="4086225"/>
            <a:ext cx="179388" cy="458788"/>
            <a:chOff x="632313" y="2740025"/>
            <a:chExt cx="180000" cy="458379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723403" y="2739732"/>
              <a:ext cx="0" cy="280737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639009" y="3017146"/>
              <a:ext cx="179999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30" name="Group 106"/>
          <p:cNvGrpSpPr>
            <a:grpSpLocks/>
          </p:cNvGrpSpPr>
          <p:nvPr/>
        </p:nvGrpSpPr>
        <p:grpSpPr bwMode="auto">
          <a:xfrm rot="-7200000">
            <a:off x="3155156" y="4807744"/>
            <a:ext cx="179388" cy="457200"/>
            <a:chOff x="632313" y="2740025"/>
            <a:chExt cx="180000" cy="458379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723005" y="2739625"/>
              <a:ext cx="0" cy="281712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9" name="Oval 108"/>
            <p:cNvSpPr/>
            <p:nvPr/>
          </p:nvSpPr>
          <p:spPr>
            <a:xfrm>
              <a:off x="642166" y="3018214"/>
              <a:ext cx="179999" cy="1798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31" name="Group 109"/>
          <p:cNvGrpSpPr>
            <a:grpSpLocks/>
          </p:cNvGrpSpPr>
          <p:nvPr/>
        </p:nvGrpSpPr>
        <p:grpSpPr bwMode="auto">
          <a:xfrm rot="10800000">
            <a:off x="4175125" y="5399088"/>
            <a:ext cx="179388" cy="458787"/>
            <a:chOff x="632313" y="2740025"/>
            <a:chExt cx="180000" cy="458379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723110" y="2740025"/>
              <a:ext cx="0" cy="280737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641870" y="3019177"/>
              <a:ext cx="180000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32" name="Group 112"/>
          <p:cNvGrpSpPr>
            <a:grpSpLocks/>
          </p:cNvGrpSpPr>
          <p:nvPr/>
        </p:nvGrpSpPr>
        <p:grpSpPr bwMode="auto">
          <a:xfrm rot="10800000">
            <a:off x="5011738" y="5410200"/>
            <a:ext cx="179387" cy="458788"/>
            <a:chOff x="632313" y="2740025"/>
            <a:chExt cx="180000" cy="458379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723109" y="2740025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641871" y="3019176"/>
              <a:ext cx="180000" cy="1792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33" name="Group 115"/>
          <p:cNvGrpSpPr>
            <a:grpSpLocks/>
          </p:cNvGrpSpPr>
          <p:nvPr/>
        </p:nvGrpSpPr>
        <p:grpSpPr bwMode="auto">
          <a:xfrm rot="7200000">
            <a:off x="6012656" y="4807744"/>
            <a:ext cx="179388" cy="457200"/>
            <a:chOff x="632313" y="2740025"/>
            <a:chExt cx="180000" cy="458379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723854" y="2753037"/>
              <a:ext cx="0" cy="28171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633397" y="3033959"/>
              <a:ext cx="180000" cy="1798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1534" name="Group 118"/>
          <p:cNvGrpSpPr>
            <a:grpSpLocks/>
          </p:cNvGrpSpPr>
          <p:nvPr/>
        </p:nvGrpSpPr>
        <p:grpSpPr bwMode="auto">
          <a:xfrm rot="7200000">
            <a:off x="6406356" y="4137819"/>
            <a:ext cx="180975" cy="458788"/>
            <a:chOff x="632313" y="2740025"/>
            <a:chExt cx="180000" cy="458379"/>
          </a:xfrm>
        </p:grpSpPr>
        <p:cxnSp>
          <p:nvCxnSpPr>
            <p:cNvPr id="120" name="Straight Connector 119"/>
            <p:cNvCxnSpPr/>
            <p:nvPr/>
          </p:nvCxnSpPr>
          <p:spPr>
            <a:xfrm>
              <a:off x="722705" y="2740708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32359" y="3022427"/>
              <a:ext cx="180000" cy="1792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6807200" y="4927600"/>
            <a:ext cx="6842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rC04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040438" y="6092825"/>
            <a:ext cx="6715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accent1"/>
                </a:solidFill>
              </a:rPr>
              <a:t>rA05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352925" y="5011738"/>
            <a:ext cx="6715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rB06</a:t>
            </a:r>
          </a:p>
        </p:txBody>
      </p:sp>
      <p:sp>
        <p:nvSpPr>
          <p:cNvPr id="21538" name="TextBox 46"/>
          <p:cNvSpPr txBox="1">
            <a:spLocks noChangeArrowheads="1"/>
          </p:cNvSpPr>
          <p:nvPr/>
        </p:nvSpPr>
        <p:spPr bwMode="auto">
          <a:xfrm>
            <a:off x="5254625" y="954088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solidFill>
                  <a:schemeClr val="accent2"/>
                </a:solidFill>
                <a:latin typeface="Arial" charset="0"/>
              </a:rPr>
              <a:t>rM12</a:t>
            </a:r>
            <a:endParaRPr lang="en-GB" altLang="en-US" sz="18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39" name="TextBox 45"/>
          <p:cNvSpPr txBox="1">
            <a:spLocks noChangeArrowheads="1"/>
          </p:cNvSpPr>
          <p:nvPr/>
        </p:nvSpPr>
        <p:spPr bwMode="auto">
          <a:xfrm>
            <a:off x="2524125" y="6119813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rA07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/>
        </p:nvGrpSpPr>
        <p:grpSpPr>
          <a:xfrm>
            <a:off x="1843088" y="1327150"/>
            <a:ext cx="5338762" cy="5211763"/>
            <a:chOff x="1843088" y="1327150"/>
            <a:chExt cx="5338762" cy="5211763"/>
          </a:xfrm>
        </p:grpSpPr>
        <p:sp>
          <p:nvSpPr>
            <p:cNvPr id="145" name="Freeform 144"/>
            <p:cNvSpPr/>
            <p:nvPr/>
          </p:nvSpPr>
          <p:spPr>
            <a:xfrm>
              <a:off x="2617788" y="1806575"/>
              <a:ext cx="4324350" cy="3906838"/>
            </a:xfrm>
            <a:custGeom>
              <a:avLst/>
              <a:gdLst>
                <a:gd name="connsiteX0" fmla="*/ 4309818 w 4309818"/>
                <a:gd name="connsiteY0" fmla="*/ 1424945 h 3958643"/>
                <a:gd name="connsiteX1" fmla="*/ 4073598 w 4309818"/>
                <a:gd name="connsiteY1" fmla="*/ 1623065 h 3958643"/>
                <a:gd name="connsiteX2" fmla="*/ 3997398 w 4309818"/>
                <a:gd name="connsiteY2" fmla="*/ 2476505 h 3958643"/>
                <a:gd name="connsiteX3" fmla="*/ 3448758 w 4309818"/>
                <a:gd name="connsiteY3" fmla="*/ 3512825 h 3958643"/>
                <a:gd name="connsiteX4" fmla="*/ 2641038 w 4309818"/>
                <a:gd name="connsiteY4" fmla="*/ 3939545 h 3958643"/>
                <a:gd name="connsiteX5" fmla="*/ 2039058 w 4309818"/>
                <a:gd name="connsiteY5" fmla="*/ 3886205 h 3958643"/>
                <a:gd name="connsiteX6" fmla="*/ 1452318 w 4309818"/>
                <a:gd name="connsiteY6" fmla="*/ 3901445 h 3958643"/>
                <a:gd name="connsiteX7" fmla="*/ 697938 w 4309818"/>
                <a:gd name="connsiteY7" fmla="*/ 3451865 h 3958643"/>
                <a:gd name="connsiteX8" fmla="*/ 400758 w 4309818"/>
                <a:gd name="connsiteY8" fmla="*/ 2865125 h 3958643"/>
                <a:gd name="connsiteX9" fmla="*/ 57858 w 4309818"/>
                <a:gd name="connsiteY9" fmla="*/ 2400305 h 3958643"/>
                <a:gd name="connsiteX10" fmla="*/ 65478 w 4309818"/>
                <a:gd name="connsiteY10" fmla="*/ 1455425 h 3958643"/>
                <a:gd name="connsiteX11" fmla="*/ 697938 w 4309818"/>
                <a:gd name="connsiteY11" fmla="*/ 411485 h 3958643"/>
                <a:gd name="connsiteX12" fmla="*/ 1398978 w 4309818"/>
                <a:gd name="connsiteY12" fmla="*/ 45725 h 3958643"/>
                <a:gd name="connsiteX13" fmla="*/ 2580078 w 4309818"/>
                <a:gd name="connsiteY13" fmla="*/ 38105 h 3958643"/>
                <a:gd name="connsiteX14" fmla="*/ 3349698 w 4309818"/>
                <a:gd name="connsiteY14" fmla="*/ 342905 h 3958643"/>
                <a:gd name="connsiteX15" fmla="*/ 3654498 w 4309818"/>
                <a:gd name="connsiteY15" fmla="*/ 312425 h 3958643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8651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9032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11093 w 4311093"/>
                <a:gd name="connsiteY0" fmla="*/ 1424945 h 3907501"/>
                <a:gd name="connsiteX1" fmla="*/ 4074873 w 4311093"/>
                <a:gd name="connsiteY1" fmla="*/ 1623065 h 3907501"/>
                <a:gd name="connsiteX2" fmla="*/ 3998673 w 4311093"/>
                <a:gd name="connsiteY2" fmla="*/ 2476505 h 3907501"/>
                <a:gd name="connsiteX3" fmla="*/ 3450033 w 4311093"/>
                <a:gd name="connsiteY3" fmla="*/ 3512825 h 3907501"/>
                <a:gd name="connsiteX4" fmla="*/ 2649933 w 4311093"/>
                <a:gd name="connsiteY4" fmla="*/ 3886205 h 3907501"/>
                <a:gd name="connsiteX5" fmla="*/ 2040333 w 4311093"/>
                <a:gd name="connsiteY5" fmla="*/ 3886205 h 3907501"/>
                <a:gd name="connsiteX6" fmla="*/ 1453593 w 4311093"/>
                <a:gd name="connsiteY6" fmla="*/ 3901445 h 3907501"/>
                <a:gd name="connsiteX7" fmla="*/ 699213 w 4311093"/>
                <a:gd name="connsiteY7" fmla="*/ 3451865 h 3907501"/>
                <a:gd name="connsiteX8" fmla="*/ 424893 w 4311093"/>
                <a:gd name="connsiteY8" fmla="*/ 2903225 h 3907501"/>
                <a:gd name="connsiteX9" fmla="*/ 59133 w 4311093"/>
                <a:gd name="connsiteY9" fmla="*/ 2400305 h 3907501"/>
                <a:gd name="connsiteX10" fmla="*/ 66753 w 4311093"/>
                <a:gd name="connsiteY10" fmla="*/ 1455425 h 3907501"/>
                <a:gd name="connsiteX11" fmla="*/ 699213 w 4311093"/>
                <a:gd name="connsiteY11" fmla="*/ 411485 h 3907501"/>
                <a:gd name="connsiteX12" fmla="*/ 1400253 w 4311093"/>
                <a:gd name="connsiteY12" fmla="*/ 45725 h 3907501"/>
                <a:gd name="connsiteX13" fmla="*/ 2581353 w 4311093"/>
                <a:gd name="connsiteY13" fmla="*/ 38105 h 3907501"/>
                <a:gd name="connsiteX14" fmla="*/ 3350973 w 4311093"/>
                <a:gd name="connsiteY14" fmla="*/ 342905 h 3907501"/>
                <a:gd name="connsiteX15" fmla="*/ 3655773 w 4311093"/>
                <a:gd name="connsiteY15" fmla="*/ 312425 h 3907501"/>
                <a:gd name="connsiteX0" fmla="*/ 4300609 w 4300609"/>
                <a:gd name="connsiteY0" fmla="*/ 1424945 h 3907501"/>
                <a:gd name="connsiteX1" fmla="*/ 4064389 w 4300609"/>
                <a:gd name="connsiteY1" fmla="*/ 1623065 h 3907501"/>
                <a:gd name="connsiteX2" fmla="*/ 3988189 w 4300609"/>
                <a:gd name="connsiteY2" fmla="*/ 2476505 h 3907501"/>
                <a:gd name="connsiteX3" fmla="*/ 3439549 w 4300609"/>
                <a:gd name="connsiteY3" fmla="*/ 3512825 h 3907501"/>
                <a:gd name="connsiteX4" fmla="*/ 2639449 w 4300609"/>
                <a:gd name="connsiteY4" fmla="*/ 3886205 h 3907501"/>
                <a:gd name="connsiteX5" fmla="*/ 2029849 w 4300609"/>
                <a:gd name="connsiteY5" fmla="*/ 3886205 h 3907501"/>
                <a:gd name="connsiteX6" fmla="*/ 1443109 w 4300609"/>
                <a:gd name="connsiteY6" fmla="*/ 3901445 h 3907501"/>
                <a:gd name="connsiteX7" fmla="*/ 688729 w 4300609"/>
                <a:gd name="connsiteY7" fmla="*/ 3451865 h 3907501"/>
                <a:gd name="connsiteX8" fmla="*/ 414409 w 4300609"/>
                <a:gd name="connsiteY8" fmla="*/ 2903225 h 3907501"/>
                <a:gd name="connsiteX9" fmla="*/ 71509 w 4300609"/>
                <a:gd name="connsiteY9" fmla="*/ 2400305 h 3907501"/>
                <a:gd name="connsiteX10" fmla="*/ 56269 w 4300609"/>
                <a:gd name="connsiteY10" fmla="*/ 1455425 h 3907501"/>
                <a:gd name="connsiteX11" fmla="*/ 688729 w 4300609"/>
                <a:gd name="connsiteY11" fmla="*/ 411485 h 3907501"/>
                <a:gd name="connsiteX12" fmla="*/ 1389769 w 4300609"/>
                <a:gd name="connsiteY12" fmla="*/ 45725 h 3907501"/>
                <a:gd name="connsiteX13" fmla="*/ 2570869 w 4300609"/>
                <a:gd name="connsiteY13" fmla="*/ 38105 h 3907501"/>
                <a:gd name="connsiteX14" fmla="*/ 3340489 w 4300609"/>
                <a:gd name="connsiteY14" fmla="*/ 342905 h 3907501"/>
                <a:gd name="connsiteX15" fmla="*/ 3645289 w 4300609"/>
                <a:gd name="connsiteY15" fmla="*/ 312425 h 3907501"/>
                <a:gd name="connsiteX0" fmla="*/ 4312554 w 4312554"/>
                <a:gd name="connsiteY0" fmla="*/ 1424945 h 3907501"/>
                <a:gd name="connsiteX1" fmla="*/ 4076334 w 4312554"/>
                <a:gd name="connsiteY1" fmla="*/ 1623065 h 3907501"/>
                <a:gd name="connsiteX2" fmla="*/ 4000134 w 4312554"/>
                <a:gd name="connsiteY2" fmla="*/ 2476505 h 3907501"/>
                <a:gd name="connsiteX3" fmla="*/ 3451494 w 4312554"/>
                <a:gd name="connsiteY3" fmla="*/ 3512825 h 3907501"/>
                <a:gd name="connsiteX4" fmla="*/ 2651394 w 4312554"/>
                <a:gd name="connsiteY4" fmla="*/ 3886205 h 3907501"/>
                <a:gd name="connsiteX5" fmla="*/ 2041794 w 4312554"/>
                <a:gd name="connsiteY5" fmla="*/ 3886205 h 3907501"/>
                <a:gd name="connsiteX6" fmla="*/ 1455054 w 4312554"/>
                <a:gd name="connsiteY6" fmla="*/ 3901445 h 3907501"/>
                <a:gd name="connsiteX7" fmla="*/ 700674 w 4312554"/>
                <a:gd name="connsiteY7" fmla="*/ 3451865 h 3907501"/>
                <a:gd name="connsiteX8" fmla="*/ 426354 w 4312554"/>
                <a:gd name="connsiteY8" fmla="*/ 2903225 h 3907501"/>
                <a:gd name="connsiteX9" fmla="*/ 83454 w 4312554"/>
                <a:gd name="connsiteY9" fmla="*/ 2400305 h 3907501"/>
                <a:gd name="connsiteX10" fmla="*/ 68214 w 4312554"/>
                <a:gd name="connsiteY10" fmla="*/ 1455425 h 3907501"/>
                <a:gd name="connsiteX11" fmla="*/ 700674 w 4312554"/>
                <a:gd name="connsiteY11" fmla="*/ 411485 h 3907501"/>
                <a:gd name="connsiteX12" fmla="*/ 1401714 w 4312554"/>
                <a:gd name="connsiteY12" fmla="*/ 45725 h 3907501"/>
                <a:gd name="connsiteX13" fmla="*/ 2582814 w 4312554"/>
                <a:gd name="connsiteY13" fmla="*/ 38105 h 3907501"/>
                <a:gd name="connsiteX14" fmla="*/ 3352434 w 4312554"/>
                <a:gd name="connsiteY14" fmla="*/ 342905 h 3907501"/>
                <a:gd name="connsiteX15" fmla="*/ 3657234 w 4312554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23407" h="3907501">
                  <a:moveTo>
                    <a:pt x="4323407" y="1424945"/>
                  </a:moveTo>
                  <a:cubicBezTo>
                    <a:pt x="4231332" y="1436375"/>
                    <a:pt x="4139257" y="1447805"/>
                    <a:pt x="4087187" y="1623065"/>
                  </a:cubicBezTo>
                  <a:cubicBezTo>
                    <a:pt x="4035117" y="1798325"/>
                    <a:pt x="4115127" y="2161545"/>
                    <a:pt x="4010987" y="2476505"/>
                  </a:cubicBezTo>
                  <a:cubicBezTo>
                    <a:pt x="3906847" y="2791465"/>
                    <a:pt x="3687137" y="3277875"/>
                    <a:pt x="3462347" y="3512825"/>
                  </a:cubicBezTo>
                  <a:cubicBezTo>
                    <a:pt x="3237557" y="3747775"/>
                    <a:pt x="2920057" y="3839215"/>
                    <a:pt x="2662247" y="3886205"/>
                  </a:cubicBezTo>
                  <a:cubicBezTo>
                    <a:pt x="2404437" y="3933195"/>
                    <a:pt x="2252037" y="3883665"/>
                    <a:pt x="2052647" y="3886205"/>
                  </a:cubicBezTo>
                  <a:cubicBezTo>
                    <a:pt x="1853257" y="3888745"/>
                    <a:pt x="1697047" y="3920495"/>
                    <a:pt x="1465907" y="3901445"/>
                  </a:cubicBezTo>
                  <a:cubicBezTo>
                    <a:pt x="1234767" y="3882395"/>
                    <a:pt x="837257" y="3633475"/>
                    <a:pt x="711527" y="3451865"/>
                  </a:cubicBezTo>
                  <a:cubicBezTo>
                    <a:pt x="585797" y="3270255"/>
                    <a:pt x="540077" y="3078485"/>
                    <a:pt x="437207" y="2903225"/>
                  </a:cubicBezTo>
                  <a:cubicBezTo>
                    <a:pt x="334337" y="2727965"/>
                    <a:pt x="222577" y="2626365"/>
                    <a:pt x="94307" y="2400305"/>
                  </a:cubicBezTo>
                  <a:cubicBezTo>
                    <a:pt x="-33963" y="2174245"/>
                    <a:pt x="-23803" y="1786895"/>
                    <a:pt x="79067" y="1455425"/>
                  </a:cubicBezTo>
                  <a:cubicBezTo>
                    <a:pt x="181937" y="1123955"/>
                    <a:pt x="489277" y="646435"/>
                    <a:pt x="711527" y="411485"/>
                  </a:cubicBezTo>
                  <a:cubicBezTo>
                    <a:pt x="933777" y="176535"/>
                    <a:pt x="1098877" y="107955"/>
                    <a:pt x="1412567" y="45725"/>
                  </a:cubicBezTo>
                  <a:cubicBezTo>
                    <a:pt x="1726257" y="-16505"/>
                    <a:pt x="2268547" y="-11425"/>
                    <a:pt x="2593667" y="38105"/>
                  </a:cubicBezTo>
                  <a:cubicBezTo>
                    <a:pt x="2918787" y="87635"/>
                    <a:pt x="3184217" y="297185"/>
                    <a:pt x="3363287" y="342905"/>
                  </a:cubicBezTo>
                  <a:cubicBezTo>
                    <a:pt x="3542357" y="388625"/>
                    <a:pt x="3605222" y="350525"/>
                    <a:pt x="3668087" y="312425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6" name="Group 59"/>
            <p:cNvGrpSpPr>
              <a:grpSpLocks noChangeAspect="1"/>
            </p:cNvGrpSpPr>
            <p:nvPr/>
          </p:nvGrpSpPr>
          <p:grpSpPr bwMode="auto">
            <a:xfrm>
              <a:off x="1843088" y="1412875"/>
              <a:ext cx="5314950" cy="5126038"/>
              <a:chOff x="-1330747" y="1988840"/>
              <a:chExt cx="7086936" cy="6835081"/>
            </a:xfrm>
          </p:grpSpPr>
          <p:grpSp>
            <p:nvGrpSpPr>
              <p:cNvPr id="184" name="Group 60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372861" cy="4674757"/>
                <a:chOff x="1383328" y="1988840"/>
                <a:chExt cx="4372861" cy="4674757"/>
              </a:xfrm>
            </p:grpSpPr>
            <p:grpSp>
              <p:nvGrpSpPr>
                <p:cNvPr id="207" name="Group 8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212" name="Block Arc 211"/>
                  <p:cNvSpPr/>
                  <p:nvPr/>
                </p:nvSpPr>
                <p:spPr>
                  <a:xfrm>
                    <a:off x="1937541" y="1988840"/>
                    <a:ext cx="2880919" cy="286611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3" name="Rectangle 212"/>
                  <p:cNvSpPr/>
                  <p:nvPr/>
                </p:nvSpPr>
                <p:spPr>
                  <a:xfrm>
                    <a:off x="1763966" y="1988840"/>
                    <a:ext cx="1223491" cy="2878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>
                  <a:xfrm>
                    <a:off x="3010741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1382948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208" name="Group 84"/>
                <p:cNvGrpSpPr>
                  <a:grpSpLocks/>
                </p:cNvGrpSpPr>
                <p:nvPr/>
              </p:nvGrpSpPr>
              <p:grpSpPr bwMode="auto">
                <a:xfrm rot="3600000">
                  <a:off x="2511334" y="3418743"/>
                  <a:ext cx="3529819" cy="2959890"/>
                  <a:chOff x="1288365" y="1908950"/>
                  <a:chExt cx="3529819" cy="2959890"/>
                </a:xfrm>
              </p:grpSpPr>
              <p:sp>
                <p:nvSpPr>
                  <p:cNvPr id="209" name="Block Arc 208"/>
                  <p:cNvSpPr/>
                  <p:nvPr/>
                </p:nvSpPr>
                <p:spPr>
                  <a:xfrm>
                    <a:off x="1938469" y="1989874"/>
                    <a:ext cx="2878820" cy="287880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0" name="Rectangle 209"/>
                  <p:cNvSpPr/>
                  <p:nvPr/>
                </p:nvSpPr>
                <p:spPr>
                  <a:xfrm rot="1277542">
                    <a:off x="2935171" y="1913948"/>
                    <a:ext cx="503794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>
                  <a:xfrm rot="20275050">
                    <a:off x="1287646" y="1911726"/>
                    <a:ext cx="501676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85" name="Group 61"/>
              <p:cNvGrpSpPr>
                <a:grpSpLocks/>
              </p:cNvGrpSpPr>
              <p:nvPr/>
            </p:nvGrpSpPr>
            <p:grpSpPr bwMode="auto">
              <a:xfrm rot="7200000">
                <a:off x="349590" y="4316502"/>
                <a:ext cx="4327290" cy="4687548"/>
                <a:chOff x="1378096" y="1989652"/>
                <a:chExt cx="4327290" cy="4687548"/>
              </a:xfrm>
            </p:grpSpPr>
            <p:grpSp>
              <p:nvGrpSpPr>
                <p:cNvPr id="197" name="Group 73"/>
                <p:cNvGrpSpPr>
                  <a:grpSpLocks/>
                </p:cNvGrpSpPr>
                <p:nvPr/>
              </p:nvGrpSpPr>
              <p:grpSpPr bwMode="auto">
                <a:xfrm>
                  <a:off x="1378096" y="1989652"/>
                  <a:ext cx="3445072" cy="2886945"/>
                  <a:chOff x="1378096" y="1989652"/>
                  <a:chExt cx="3445072" cy="2886945"/>
                </a:xfrm>
              </p:grpSpPr>
              <p:sp>
                <p:nvSpPr>
                  <p:cNvPr id="203" name="Block Arc 202"/>
                  <p:cNvSpPr/>
                  <p:nvPr/>
                </p:nvSpPr>
                <p:spPr>
                  <a:xfrm>
                    <a:off x="1938169" y="1999467"/>
                    <a:ext cx="2878819" cy="288727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tangle 203"/>
                  <p:cNvSpPr/>
                  <p:nvPr/>
                </p:nvSpPr>
                <p:spPr>
                  <a:xfrm>
                    <a:off x="1755636" y="1998502"/>
                    <a:ext cx="1221381" cy="28788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05" name="Rectangle 204"/>
                  <p:cNvSpPr/>
                  <p:nvPr/>
                </p:nvSpPr>
                <p:spPr>
                  <a:xfrm>
                    <a:off x="3009019" y="1995912"/>
                    <a:ext cx="349269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06" name="Rectangle 205"/>
                  <p:cNvSpPr/>
                  <p:nvPr/>
                </p:nvSpPr>
                <p:spPr>
                  <a:xfrm>
                    <a:off x="1377926" y="2005920"/>
                    <a:ext cx="351385" cy="289996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98" name="Group 7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99" name="Block Arc 198"/>
                  <p:cNvSpPr/>
                  <p:nvPr/>
                </p:nvSpPr>
                <p:spPr>
                  <a:xfrm>
                    <a:off x="1961477" y="1985136"/>
                    <a:ext cx="2874569" cy="288728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1777317" y="1980902"/>
                    <a:ext cx="1223491" cy="28788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3024094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>
                    <a:off x="1396299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86" name="Group 62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87" name="Group 6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93" name="Block Arc 192"/>
                  <p:cNvSpPr/>
                  <p:nvPr/>
                </p:nvSpPr>
                <p:spPr>
                  <a:xfrm>
                    <a:off x="1939034" y="1987892"/>
                    <a:ext cx="2878820" cy="288092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1764771" y="1988570"/>
                    <a:ext cx="1223498" cy="28788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>
                  <a:xfrm>
                    <a:off x="3009764" y="1988759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1384274" y="1988873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88" name="Group 6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89" name="Block Arc 188"/>
                  <p:cNvSpPr/>
                  <p:nvPr/>
                </p:nvSpPr>
                <p:spPr>
                  <a:xfrm>
                    <a:off x="1924578" y="1993295"/>
                    <a:ext cx="2883037" cy="287246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0" name="Rectangle 189"/>
                  <p:cNvSpPr/>
                  <p:nvPr/>
                </p:nvSpPr>
                <p:spPr>
                  <a:xfrm>
                    <a:off x="1750370" y="1996450"/>
                    <a:ext cx="1223491" cy="285765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1" name="Rectangle 190"/>
                  <p:cNvSpPr/>
                  <p:nvPr/>
                </p:nvSpPr>
                <p:spPr>
                  <a:xfrm>
                    <a:off x="3003993" y="1988994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92" name="Rectangle 191"/>
                  <p:cNvSpPr/>
                  <p:nvPr/>
                </p:nvSpPr>
                <p:spPr>
                  <a:xfrm>
                    <a:off x="1368817" y="1994314"/>
                    <a:ext cx="351383" cy="28576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grpSp>
          <p:nvGrpSpPr>
            <p:cNvPr id="147" name="Group 42"/>
            <p:cNvGrpSpPr>
              <a:grpSpLocks noChangeAspect="1"/>
            </p:cNvGrpSpPr>
            <p:nvPr/>
          </p:nvGrpSpPr>
          <p:grpSpPr bwMode="auto">
            <a:xfrm>
              <a:off x="1933575" y="1327150"/>
              <a:ext cx="5248275" cy="5126038"/>
              <a:chOff x="-1330747" y="1988840"/>
              <a:chExt cx="6998339" cy="6835326"/>
            </a:xfrm>
          </p:grpSpPr>
          <p:grpSp>
            <p:nvGrpSpPr>
              <p:cNvPr id="151" name="Group 19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284264" cy="4698487"/>
                <a:chOff x="1383328" y="1988840"/>
                <a:chExt cx="4284264" cy="4698487"/>
              </a:xfrm>
            </p:grpSpPr>
            <p:grpSp>
              <p:nvGrpSpPr>
                <p:cNvPr id="174" name="Group 1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80" name="Block Arc 179"/>
                  <p:cNvSpPr/>
                  <p:nvPr/>
                </p:nvSpPr>
                <p:spPr>
                  <a:xfrm>
                    <a:off x="1937685" y="1988840"/>
                    <a:ext cx="2881047" cy="288104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1" name="Rectangle 180"/>
                  <p:cNvSpPr/>
                  <p:nvPr/>
                </p:nvSpPr>
                <p:spPr>
                  <a:xfrm>
                    <a:off x="1764103" y="1988840"/>
                    <a:ext cx="1223545" cy="28789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2" name="Rectangle 181"/>
                  <p:cNvSpPr/>
                  <p:nvPr/>
                </p:nvSpPr>
                <p:spPr>
                  <a:xfrm>
                    <a:off x="3010934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3" name="Rectangle 182"/>
                  <p:cNvSpPr/>
                  <p:nvPr/>
                </p:nvSpPr>
                <p:spPr>
                  <a:xfrm>
                    <a:off x="1383068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75" name="Group 13"/>
                <p:cNvGrpSpPr>
                  <a:grpSpLocks/>
                </p:cNvGrpSpPr>
                <p:nvPr/>
              </p:nvGrpSpPr>
              <p:grpSpPr bwMode="auto">
                <a:xfrm rot="3600000">
                  <a:off x="2434574" y="3454310"/>
                  <a:ext cx="3586035" cy="2880000"/>
                  <a:chOff x="1232149" y="1988840"/>
                  <a:chExt cx="3586035" cy="2880000"/>
                </a:xfrm>
              </p:grpSpPr>
              <p:sp>
                <p:nvSpPr>
                  <p:cNvPr id="176" name="Block Arc 175"/>
                  <p:cNvSpPr/>
                  <p:nvPr/>
                </p:nvSpPr>
                <p:spPr>
                  <a:xfrm>
                    <a:off x="1936819" y="1986475"/>
                    <a:ext cx="2878924" cy="288316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7" name="Rectangle 176"/>
                  <p:cNvSpPr/>
                  <p:nvPr/>
                </p:nvSpPr>
                <p:spPr>
                  <a:xfrm>
                    <a:off x="1763364" y="1982574"/>
                    <a:ext cx="1223543" cy="287893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>
                  <a:xfrm>
                    <a:off x="3009627" y="1988359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9" name="Rectangle 178"/>
                  <p:cNvSpPr/>
                  <p:nvPr/>
                </p:nvSpPr>
                <p:spPr>
                  <a:xfrm>
                    <a:off x="1232314" y="1988848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52" name="Group 20"/>
              <p:cNvGrpSpPr>
                <a:grpSpLocks/>
              </p:cNvGrpSpPr>
              <p:nvPr/>
            </p:nvGrpSpPr>
            <p:grpSpPr bwMode="auto">
              <a:xfrm rot="7200000">
                <a:off x="349015" y="4315258"/>
                <a:ext cx="4330020" cy="4687796"/>
                <a:chOff x="1375366" y="1989404"/>
                <a:chExt cx="4330020" cy="4687796"/>
              </a:xfrm>
            </p:grpSpPr>
            <p:grpSp>
              <p:nvGrpSpPr>
                <p:cNvPr id="164" name="Group 21"/>
                <p:cNvGrpSpPr>
                  <a:grpSpLocks/>
                </p:cNvGrpSpPr>
                <p:nvPr/>
              </p:nvGrpSpPr>
              <p:grpSpPr bwMode="auto">
                <a:xfrm>
                  <a:off x="1375366" y="1989404"/>
                  <a:ext cx="3447717" cy="2887068"/>
                  <a:chOff x="1375366" y="1989404"/>
                  <a:chExt cx="3447717" cy="2887068"/>
                </a:xfrm>
              </p:grpSpPr>
              <p:sp>
                <p:nvSpPr>
                  <p:cNvPr id="170" name="Block Arc 169"/>
                  <p:cNvSpPr/>
                  <p:nvPr/>
                </p:nvSpPr>
                <p:spPr>
                  <a:xfrm>
                    <a:off x="1943143" y="1992434"/>
                    <a:ext cx="2874689" cy="288528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1758629" y="1993548"/>
                    <a:ext cx="1223542" cy="290011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3010187" y="198454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1375330" y="1985526"/>
                    <a:ext cx="349282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65" name="Group 22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66" name="Block Arc 165"/>
                  <p:cNvSpPr/>
                  <p:nvPr/>
                </p:nvSpPr>
                <p:spPr>
                  <a:xfrm>
                    <a:off x="1952827" y="1984909"/>
                    <a:ext cx="2881047" cy="288739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1764427" y="1980675"/>
                    <a:ext cx="1223545" cy="28789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3011257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1383392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53" name="Group 31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54" name="Group 3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60" name="Block Arc 159"/>
                  <p:cNvSpPr/>
                  <p:nvPr/>
                </p:nvSpPr>
                <p:spPr>
                  <a:xfrm>
                    <a:off x="1938844" y="1987831"/>
                    <a:ext cx="2878923" cy="288104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1764575" y="1988511"/>
                    <a:ext cx="1223542" cy="287893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3009613" y="1988699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>
                    <a:off x="1384065" y="198881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55" name="Group 33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56" name="Block Arc 155"/>
                  <p:cNvSpPr/>
                  <p:nvPr/>
                </p:nvSpPr>
                <p:spPr>
                  <a:xfrm>
                    <a:off x="1929750" y="1994921"/>
                    <a:ext cx="2891630" cy="2868338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1753598" y="1996630"/>
                    <a:ext cx="1225662" cy="2878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3003996" y="198907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1369279" y="1994248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sp>
          <p:nvSpPr>
            <p:cNvPr id="148" name="Explosion 1 147"/>
            <p:cNvSpPr/>
            <p:nvPr/>
          </p:nvSpPr>
          <p:spPr>
            <a:xfrm>
              <a:off x="2830513" y="4470400"/>
              <a:ext cx="414337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9" name="Explosion 1 148"/>
            <p:cNvSpPr/>
            <p:nvPr/>
          </p:nvSpPr>
          <p:spPr>
            <a:xfrm>
              <a:off x="4475163" y="5470525"/>
              <a:ext cx="412750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50" name="Straight Arrow Connector 149"/>
            <p:cNvCxnSpPr>
              <a:stCxn id="177" idx="3"/>
              <a:endCxn id="177" idx="1"/>
            </p:cNvCxnSpPr>
            <p:nvPr/>
          </p:nvCxnSpPr>
          <p:spPr>
            <a:xfrm flipH="1" flipV="1">
              <a:off x="6470650" y="2200275"/>
              <a:ext cx="458788" cy="7953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smtClean="0"/>
              <a:t>Entry Energies (x = 60° SR)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225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C9216F-8564-4F8A-AD77-A6A3D4CD4CE7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3238" y="2268538"/>
            <a:ext cx="736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/>
                </a:solidFill>
              </a:rPr>
              <a:t>Linac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38913" y="1749425"/>
            <a:ext cx="1966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</a:rPr>
              <a:t>Splitter/Combiner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95763" y="963613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  <p:cxnSp>
        <p:nvCxnSpPr>
          <p:cNvPr id="56" name="Straight Arrow Connector 55"/>
          <p:cNvCxnSpPr>
            <a:stCxn id="16" idx="3"/>
            <a:endCxn id="16" idx="1"/>
          </p:cNvCxnSpPr>
          <p:nvPr/>
        </p:nvCxnSpPr>
        <p:spPr>
          <a:xfrm flipH="1" flipV="1">
            <a:off x="6470650" y="2200275"/>
            <a:ext cx="458788" cy="795338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543" name="Group 7"/>
          <p:cNvGrpSpPr>
            <a:grpSpLocks/>
          </p:cNvGrpSpPr>
          <p:nvPr/>
        </p:nvGrpSpPr>
        <p:grpSpPr bwMode="auto">
          <a:xfrm>
            <a:off x="5033963" y="1674813"/>
            <a:ext cx="179387" cy="457200"/>
            <a:chOff x="632313" y="2740025"/>
            <a:chExt cx="180000" cy="45837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23109" y="2740025"/>
              <a:ext cx="0" cy="281712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632313" y="3018553"/>
              <a:ext cx="180000" cy="1798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44" name="Group 93"/>
          <p:cNvGrpSpPr>
            <a:grpSpLocks/>
          </p:cNvGrpSpPr>
          <p:nvPr/>
        </p:nvGrpSpPr>
        <p:grpSpPr bwMode="auto">
          <a:xfrm>
            <a:off x="4100513" y="1684338"/>
            <a:ext cx="179387" cy="458787"/>
            <a:chOff x="632313" y="2740025"/>
            <a:chExt cx="180000" cy="458379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723109" y="2740025"/>
              <a:ext cx="0" cy="280737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632313" y="3019177"/>
              <a:ext cx="180000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45" name="Group 96"/>
          <p:cNvGrpSpPr>
            <a:grpSpLocks/>
          </p:cNvGrpSpPr>
          <p:nvPr/>
        </p:nvGrpSpPr>
        <p:grpSpPr bwMode="auto">
          <a:xfrm rot="-3600000">
            <a:off x="3176588" y="2179638"/>
            <a:ext cx="179387" cy="458787"/>
            <a:chOff x="632313" y="2740025"/>
            <a:chExt cx="180000" cy="458379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721009" y="2736191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34691" y="3013762"/>
              <a:ext cx="180001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46" name="Group 99"/>
          <p:cNvGrpSpPr>
            <a:grpSpLocks/>
          </p:cNvGrpSpPr>
          <p:nvPr/>
        </p:nvGrpSpPr>
        <p:grpSpPr bwMode="auto">
          <a:xfrm rot="-3600000">
            <a:off x="2763044" y="2904332"/>
            <a:ext cx="180975" cy="458787"/>
            <a:chOff x="632313" y="2740025"/>
            <a:chExt cx="180000" cy="458379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721917" y="2739334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632147" y="3018888"/>
              <a:ext cx="180000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47" name="Group 103"/>
          <p:cNvGrpSpPr>
            <a:grpSpLocks/>
          </p:cNvGrpSpPr>
          <p:nvPr/>
        </p:nvGrpSpPr>
        <p:grpSpPr bwMode="auto">
          <a:xfrm rot="-7200000">
            <a:off x="2752725" y="4086225"/>
            <a:ext cx="179388" cy="458788"/>
            <a:chOff x="632313" y="2740025"/>
            <a:chExt cx="180000" cy="458379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723403" y="2739732"/>
              <a:ext cx="0" cy="280737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639009" y="3017146"/>
              <a:ext cx="179999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48" name="Group 106"/>
          <p:cNvGrpSpPr>
            <a:grpSpLocks/>
          </p:cNvGrpSpPr>
          <p:nvPr/>
        </p:nvGrpSpPr>
        <p:grpSpPr bwMode="auto">
          <a:xfrm rot="-7200000">
            <a:off x="3155156" y="4807744"/>
            <a:ext cx="179388" cy="457200"/>
            <a:chOff x="632313" y="2740025"/>
            <a:chExt cx="180000" cy="458379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723005" y="2739625"/>
              <a:ext cx="0" cy="281712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9" name="Oval 108"/>
            <p:cNvSpPr/>
            <p:nvPr/>
          </p:nvSpPr>
          <p:spPr>
            <a:xfrm>
              <a:off x="642166" y="3018214"/>
              <a:ext cx="179999" cy="1798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49" name="Group 109"/>
          <p:cNvGrpSpPr>
            <a:grpSpLocks/>
          </p:cNvGrpSpPr>
          <p:nvPr/>
        </p:nvGrpSpPr>
        <p:grpSpPr bwMode="auto">
          <a:xfrm rot="10800000">
            <a:off x="4175125" y="5399088"/>
            <a:ext cx="179388" cy="458787"/>
            <a:chOff x="632313" y="2740025"/>
            <a:chExt cx="180000" cy="458379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723110" y="2740025"/>
              <a:ext cx="0" cy="280737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641870" y="3019177"/>
              <a:ext cx="180000" cy="1792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50" name="Group 112"/>
          <p:cNvGrpSpPr>
            <a:grpSpLocks/>
          </p:cNvGrpSpPr>
          <p:nvPr/>
        </p:nvGrpSpPr>
        <p:grpSpPr bwMode="auto">
          <a:xfrm rot="10800000">
            <a:off x="5011738" y="5410200"/>
            <a:ext cx="179387" cy="458788"/>
            <a:chOff x="632313" y="2740025"/>
            <a:chExt cx="180000" cy="458379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723109" y="2740025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641871" y="3019176"/>
              <a:ext cx="180000" cy="1792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51" name="Group 115"/>
          <p:cNvGrpSpPr>
            <a:grpSpLocks/>
          </p:cNvGrpSpPr>
          <p:nvPr/>
        </p:nvGrpSpPr>
        <p:grpSpPr bwMode="auto">
          <a:xfrm rot="7200000">
            <a:off x="6012656" y="4807744"/>
            <a:ext cx="179388" cy="457200"/>
            <a:chOff x="632313" y="2740025"/>
            <a:chExt cx="180000" cy="458379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723854" y="2753037"/>
              <a:ext cx="0" cy="28171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633397" y="3033959"/>
              <a:ext cx="180000" cy="1798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52" name="Group 118"/>
          <p:cNvGrpSpPr>
            <a:grpSpLocks/>
          </p:cNvGrpSpPr>
          <p:nvPr/>
        </p:nvGrpSpPr>
        <p:grpSpPr bwMode="auto">
          <a:xfrm rot="7200000">
            <a:off x="6406356" y="4137819"/>
            <a:ext cx="180975" cy="458788"/>
            <a:chOff x="632313" y="2740025"/>
            <a:chExt cx="180000" cy="458379"/>
          </a:xfrm>
        </p:grpSpPr>
        <p:cxnSp>
          <p:nvCxnSpPr>
            <p:cNvPr id="120" name="Straight Connector 119"/>
            <p:cNvCxnSpPr/>
            <p:nvPr/>
          </p:nvCxnSpPr>
          <p:spPr>
            <a:xfrm>
              <a:off x="722705" y="2740708"/>
              <a:ext cx="0" cy="28073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32359" y="3022427"/>
              <a:ext cx="180000" cy="1792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53" name="Group 126"/>
          <p:cNvGrpSpPr>
            <a:grpSpLocks/>
          </p:cNvGrpSpPr>
          <p:nvPr/>
        </p:nvGrpSpPr>
        <p:grpSpPr bwMode="auto">
          <a:xfrm rot="3600000">
            <a:off x="6438900" y="3011488"/>
            <a:ext cx="179387" cy="458788"/>
            <a:chOff x="632313" y="2740025"/>
            <a:chExt cx="180000" cy="458379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721013" y="2743851"/>
              <a:ext cx="0" cy="280738"/>
            </a:xfrm>
            <a:prstGeom prst="lin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630091" y="3023008"/>
              <a:ext cx="180000" cy="17922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2554" name="Group 129"/>
          <p:cNvGrpSpPr>
            <a:grpSpLocks/>
          </p:cNvGrpSpPr>
          <p:nvPr/>
        </p:nvGrpSpPr>
        <p:grpSpPr bwMode="auto">
          <a:xfrm rot="3600000">
            <a:off x="6018213" y="2216150"/>
            <a:ext cx="179388" cy="458787"/>
            <a:chOff x="632313" y="2740025"/>
            <a:chExt cx="180000" cy="458379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721014" y="2743852"/>
              <a:ext cx="0" cy="280737"/>
            </a:xfrm>
            <a:prstGeom prst="lin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630091" y="3023009"/>
              <a:ext cx="180000" cy="179228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2555" name="TextBox 134"/>
          <p:cNvSpPr txBox="1">
            <a:spLocks noChangeArrowheads="1"/>
          </p:cNvSpPr>
          <p:nvPr/>
        </p:nvSpPr>
        <p:spPr bwMode="auto">
          <a:xfrm>
            <a:off x="5541963" y="2452688"/>
            <a:ext cx="33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</a:t>
            </a:r>
          </a:p>
        </p:txBody>
      </p:sp>
      <p:sp>
        <p:nvSpPr>
          <p:cNvPr id="22556" name="TextBox 135"/>
          <p:cNvSpPr txBox="1">
            <a:spLocks noChangeArrowheads="1"/>
          </p:cNvSpPr>
          <p:nvPr/>
        </p:nvSpPr>
        <p:spPr bwMode="auto">
          <a:xfrm>
            <a:off x="4859338" y="2174875"/>
            <a:ext cx="531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E-x</a:t>
            </a:r>
          </a:p>
        </p:txBody>
      </p:sp>
      <p:sp>
        <p:nvSpPr>
          <p:cNvPr id="22557" name="TextBox 136"/>
          <p:cNvSpPr txBox="1">
            <a:spLocks noChangeArrowheads="1"/>
          </p:cNvSpPr>
          <p:nvPr/>
        </p:nvSpPr>
        <p:spPr bwMode="auto">
          <a:xfrm>
            <a:off x="3932238" y="2174875"/>
            <a:ext cx="53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E-x</a:t>
            </a:r>
          </a:p>
        </p:txBody>
      </p:sp>
      <p:sp>
        <p:nvSpPr>
          <p:cNvPr id="22558" name="TextBox 137"/>
          <p:cNvSpPr txBox="1">
            <a:spLocks noChangeArrowheads="1"/>
          </p:cNvSpPr>
          <p:nvPr/>
        </p:nvSpPr>
        <p:spPr bwMode="auto">
          <a:xfrm>
            <a:off x="3432175" y="2452688"/>
            <a:ext cx="66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E-2x</a:t>
            </a:r>
          </a:p>
        </p:txBody>
      </p:sp>
      <p:sp>
        <p:nvSpPr>
          <p:cNvPr id="22559" name="TextBox 138"/>
          <p:cNvSpPr txBox="1">
            <a:spLocks noChangeArrowheads="1"/>
          </p:cNvSpPr>
          <p:nvPr/>
        </p:nvSpPr>
        <p:spPr bwMode="auto">
          <a:xfrm>
            <a:off x="2689225" y="3275013"/>
            <a:ext cx="65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E-2x</a:t>
            </a:r>
          </a:p>
        </p:txBody>
      </p:sp>
      <p:sp>
        <p:nvSpPr>
          <p:cNvPr id="22560" name="TextBox 139"/>
          <p:cNvSpPr txBox="1">
            <a:spLocks noChangeArrowheads="1"/>
          </p:cNvSpPr>
          <p:nvPr/>
        </p:nvSpPr>
        <p:spPr bwMode="auto">
          <a:xfrm>
            <a:off x="2676525" y="3786188"/>
            <a:ext cx="66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E-3x</a:t>
            </a:r>
          </a:p>
        </p:txBody>
      </p:sp>
      <p:sp>
        <p:nvSpPr>
          <p:cNvPr id="22561" name="TextBox 140"/>
          <p:cNvSpPr txBox="1">
            <a:spLocks noChangeArrowheads="1"/>
          </p:cNvSpPr>
          <p:nvPr/>
        </p:nvSpPr>
        <p:spPr bwMode="auto">
          <a:xfrm>
            <a:off x="3455988" y="4632325"/>
            <a:ext cx="65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E-3x</a:t>
            </a:r>
          </a:p>
        </p:txBody>
      </p:sp>
      <p:sp>
        <p:nvSpPr>
          <p:cNvPr id="22562" name="TextBox 141"/>
          <p:cNvSpPr txBox="1">
            <a:spLocks noChangeArrowheads="1"/>
          </p:cNvSpPr>
          <p:nvPr/>
        </p:nvSpPr>
        <p:spPr bwMode="auto">
          <a:xfrm>
            <a:off x="3816350" y="5014913"/>
            <a:ext cx="658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E-4x</a:t>
            </a:r>
          </a:p>
        </p:txBody>
      </p:sp>
      <p:sp>
        <p:nvSpPr>
          <p:cNvPr id="22563" name="TextBox 142"/>
          <p:cNvSpPr txBox="1">
            <a:spLocks noChangeArrowheads="1"/>
          </p:cNvSpPr>
          <p:nvPr/>
        </p:nvSpPr>
        <p:spPr bwMode="auto">
          <a:xfrm>
            <a:off x="4933950" y="5014913"/>
            <a:ext cx="658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E-4x</a:t>
            </a:r>
          </a:p>
        </p:txBody>
      </p:sp>
      <p:sp>
        <p:nvSpPr>
          <p:cNvPr id="22564" name="TextBox 143"/>
          <p:cNvSpPr txBox="1">
            <a:spLocks noChangeArrowheads="1"/>
          </p:cNvSpPr>
          <p:nvPr/>
        </p:nvSpPr>
        <p:spPr bwMode="auto">
          <a:xfrm>
            <a:off x="5221288" y="4632325"/>
            <a:ext cx="65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E-5x</a:t>
            </a:r>
          </a:p>
        </p:txBody>
      </p:sp>
      <p:sp>
        <p:nvSpPr>
          <p:cNvPr id="22565" name="TextBox 144"/>
          <p:cNvSpPr txBox="1">
            <a:spLocks noChangeArrowheads="1"/>
          </p:cNvSpPr>
          <p:nvPr/>
        </p:nvSpPr>
        <p:spPr bwMode="auto">
          <a:xfrm>
            <a:off x="5626100" y="40386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E-5x</a:t>
            </a:r>
          </a:p>
        </p:txBody>
      </p:sp>
      <p:sp>
        <p:nvSpPr>
          <p:cNvPr id="22566" name="TextBox 45"/>
          <p:cNvSpPr txBox="1">
            <a:spLocks noChangeArrowheads="1"/>
          </p:cNvSpPr>
          <p:nvPr/>
        </p:nvSpPr>
        <p:spPr bwMode="auto">
          <a:xfrm>
            <a:off x="3486150" y="3295650"/>
            <a:ext cx="2454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The arc-like sections require smoothed SR loss option in Muon1</a:t>
            </a:r>
          </a:p>
        </p:txBody>
      </p:sp>
      <p:sp>
        <p:nvSpPr>
          <p:cNvPr id="22567" name="TextBox 45"/>
          <p:cNvSpPr txBox="1">
            <a:spLocks noChangeArrowheads="1"/>
          </p:cNvSpPr>
          <p:nvPr/>
        </p:nvSpPr>
        <p:spPr bwMode="auto">
          <a:xfrm>
            <a:off x="2565400" y="1150938"/>
            <a:ext cx="655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rA11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816100" y="2162175"/>
            <a:ext cx="6842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rC10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736725" y="4964113"/>
            <a:ext cx="6715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rB08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807200" y="4927600"/>
            <a:ext cx="6842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rC04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352925" y="5011738"/>
            <a:ext cx="6715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rB06</a:t>
            </a:r>
          </a:p>
        </p:txBody>
      </p:sp>
      <p:sp>
        <p:nvSpPr>
          <p:cNvPr id="22572" name="TextBox 45"/>
          <p:cNvSpPr txBox="1">
            <a:spLocks noChangeArrowheads="1"/>
          </p:cNvSpPr>
          <p:nvPr/>
        </p:nvSpPr>
        <p:spPr bwMode="auto">
          <a:xfrm>
            <a:off x="2524125" y="6119813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rA07</a:t>
            </a:r>
          </a:p>
        </p:txBody>
      </p:sp>
      <p:sp>
        <p:nvSpPr>
          <p:cNvPr id="22573" name="TextBox 45"/>
          <p:cNvSpPr txBox="1">
            <a:spLocks noChangeArrowheads="1"/>
          </p:cNvSpPr>
          <p:nvPr/>
        </p:nvSpPr>
        <p:spPr bwMode="auto">
          <a:xfrm>
            <a:off x="7427913" y="3594100"/>
            <a:ext cx="67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rA03</a:t>
            </a:r>
          </a:p>
        </p:txBody>
      </p:sp>
      <p:sp>
        <p:nvSpPr>
          <p:cNvPr id="22574" name="TextBox 45"/>
          <p:cNvSpPr txBox="1">
            <a:spLocks noChangeArrowheads="1"/>
          </p:cNvSpPr>
          <p:nvPr/>
        </p:nvSpPr>
        <p:spPr bwMode="auto">
          <a:xfrm>
            <a:off x="6156325" y="1150938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rA01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155700" y="36353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accent1"/>
                </a:solidFill>
              </a:rPr>
              <a:t>rA09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6040438" y="6092825"/>
            <a:ext cx="6715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accent1"/>
                </a:solidFill>
              </a:rPr>
              <a:t>rA05</a:t>
            </a:r>
            <a:endParaRPr lang="en-GB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dirty="0" smtClean="0"/>
              <a:t>Design Levels of Detail</a:t>
            </a:r>
            <a:br>
              <a:rPr altLang="en-US" dirty="0" smtClean="0"/>
            </a:br>
            <a:r>
              <a:rPr lang="en-GB" altLang="en-US" dirty="0" smtClean="0"/>
              <a:t>Level 1: </a:t>
            </a:r>
            <a:r>
              <a:rPr altLang="en-US" dirty="0" smtClean="0"/>
              <a:t>Circle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 dirty="0"/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D83698-63A3-4C20-B1D2-65137637B96F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grpSp>
        <p:nvGrpSpPr>
          <p:cNvPr id="23558" name="Group 2"/>
          <p:cNvGrpSpPr>
            <a:grpSpLocks/>
          </p:cNvGrpSpPr>
          <p:nvPr/>
        </p:nvGrpSpPr>
        <p:grpSpPr bwMode="auto">
          <a:xfrm>
            <a:off x="3414713" y="2276475"/>
            <a:ext cx="2314575" cy="2305050"/>
            <a:chOff x="4255101" y="1327150"/>
            <a:chExt cx="2315020" cy="2304015"/>
          </a:xfrm>
        </p:grpSpPr>
        <p:sp>
          <p:nvSpPr>
            <p:cNvPr id="90" name="Block Arc 89"/>
            <p:cNvSpPr/>
            <p:nvPr/>
          </p:nvSpPr>
          <p:spPr bwMode="auto">
            <a:xfrm>
              <a:off x="4294796" y="1412837"/>
              <a:ext cx="2159415" cy="2158031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6" name="Block Arc 85"/>
            <p:cNvSpPr/>
            <p:nvPr/>
          </p:nvSpPr>
          <p:spPr bwMode="auto">
            <a:xfrm rot="3600000">
              <a:off x="4319305" y="1447054"/>
              <a:ext cx="2158031" cy="2159415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0" name="Block Arc 79"/>
            <p:cNvSpPr/>
            <p:nvPr/>
          </p:nvSpPr>
          <p:spPr bwMode="auto">
            <a:xfrm rot="7200000">
              <a:off x="4300253" y="1469268"/>
              <a:ext cx="2161204" cy="2162591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6" name="Block Arc 75"/>
            <p:cNvSpPr/>
            <p:nvPr/>
          </p:nvSpPr>
          <p:spPr bwMode="auto">
            <a:xfrm rot="10800000">
              <a:off x="4261452" y="1466787"/>
              <a:ext cx="2161002" cy="2161204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0" name="Block Arc 69"/>
            <p:cNvSpPr/>
            <p:nvPr/>
          </p:nvSpPr>
          <p:spPr bwMode="auto">
            <a:xfrm rot="14400000">
              <a:off x="4255794" y="1443879"/>
              <a:ext cx="2159618" cy="2161002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" name="Block Arc 65"/>
            <p:cNvSpPr/>
            <p:nvPr/>
          </p:nvSpPr>
          <p:spPr bwMode="auto">
            <a:xfrm rot="18000000">
              <a:off x="4262939" y="1422460"/>
              <a:ext cx="2162791" cy="2156239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Block Arc 8"/>
            <p:cNvSpPr/>
            <p:nvPr/>
          </p:nvSpPr>
          <p:spPr bwMode="auto">
            <a:xfrm>
              <a:off x="4385301" y="1327150"/>
              <a:ext cx="2159415" cy="2161204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Block Arc 14"/>
            <p:cNvSpPr/>
            <p:nvPr/>
          </p:nvSpPr>
          <p:spPr bwMode="auto">
            <a:xfrm rot="3600000">
              <a:off x="4409811" y="1358192"/>
              <a:ext cx="2158031" cy="2162591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Block Arc 27"/>
            <p:cNvSpPr/>
            <p:nvPr/>
          </p:nvSpPr>
          <p:spPr bwMode="auto">
            <a:xfrm rot="7200000">
              <a:off x="4390757" y="1383581"/>
              <a:ext cx="2161204" cy="2162591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Block Arc 23"/>
            <p:cNvSpPr/>
            <p:nvPr/>
          </p:nvSpPr>
          <p:spPr bwMode="auto">
            <a:xfrm rot="10800000">
              <a:off x="4351957" y="1381101"/>
              <a:ext cx="2161003" cy="2161204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Block Arc 38"/>
            <p:cNvSpPr/>
            <p:nvPr/>
          </p:nvSpPr>
          <p:spPr bwMode="auto">
            <a:xfrm rot="14400000">
              <a:off x="4346298" y="1358193"/>
              <a:ext cx="2159618" cy="2161003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 bwMode="auto">
            <a:xfrm rot="18000000">
              <a:off x="4353445" y="1336773"/>
              <a:ext cx="2162791" cy="2156239"/>
            </a:xfrm>
            <a:prstGeom prst="blockArc">
              <a:avLst>
                <a:gd name="adj1" fmla="val 16205716"/>
                <a:gd name="adj2" fmla="val 19882268"/>
                <a:gd name="adj3" fmla="val 9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3559" name="TextBox 45"/>
          <p:cNvSpPr txBox="1">
            <a:spLocks noChangeArrowheads="1"/>
          </p:cNvSpPr>
          <p:nvPr/>
        </p:nvSpPr>
        <p:spPr bwMode="auto">
          <a:xfrm>
            <a:off x="5840413" y="3225800"/>
            <a:ext cx="53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Arc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 bwMode="auto">
          <a:xfrm rot="14400000">
            <a:off x="6148387" y="2570163"/>
            <a:ext cx="917575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7" name="Rectangle 86"/>
          <p:cNvSpPr/>
          <p:nvPr/>
        </p:nvSpPr>
        <p:spPr bwMode="auto">
          <a:xfrm rot="14400000">
            <a:off x="6172200" y="2044701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8" name="Rectangle 87"/>
          <p:cNvSpPr/>
          <p:nvPr/>
        </p:nvSpPr>
        <p:spPr bwMode="auto">
          <a:xfrm rot="14400000">
            <a:off x="6781800" y="3100388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0" name="Block Arc 89"/>
          <p:cNvSpPr/>
          <p:nvPr/>
        </p:nvSpPr>
        <p:spPr bwMode="auto">
          <a:xfrm>
            <a:off x="4294188" y="1412875"/>
            <a:ext cx="2160587" cy="2157413"/>
          </a:xfrm>
          <a:prstGeom prst="blockArc">
            <a:avLst>
              <a:gd name="adj1" fmla="val 16205716"/>
              <a:gd name="adj2" fmla="val 19882268"/>
              <a:gd name="adj3" fmla="val 9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4164013" y="1412875"/>
            <a:ext cx="917575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" name="Rectangle 91"/>
          <p:cNvSpPr/>
          <p:nvPr/>
        </p:nvSpPr>
        <p:spPr bwMode="auto">
          <a:xfrm>
            <a:off x="5099050" y="1412875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3" name="Rectangle 92"/>
          <p:cNvSpPr/>
          <p:nvPr/>
        </p:nvSpPr>
        <p:spPr bwMode="auto">
          <a:xfrm>
            <a:off x="3878263" y="1412875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6" name="Block Arc 85"/>
          <p:cNvSpPr/>
          <p:nvPr/>
        </p:nvSpPr>
        <p:spPr bwMode="auto">
          <a:xfrm rot="3600000">
            <a:off x="5064125" y="2741613"/>
            <a:ext cx="2159000" cy="2159000"/>
          </a:xfrm>
          <a:prstGeom prst="blockArc">
            <a:avLst>
              <a:gd name="adj1" fmla="val 16205716"/>
              <a:gd name="adj2" fmla="val 19882268"/>
              <a:gd name="adj3" fmla="val 9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0" name="Block Arc 79"/>
          <p:cNvSpPr/>
          <p:nvPr/>
        </p:nvSpPr>
        <p:spPr bwMode="auto">
          <a:xfrm rot="7200000">
            <a:off x="4291807" y="4072731"/>
            <a:ext cx="2160588" cy="2162175"/>
          </a:xfrm>
          <a:prstGeom prst="blockArc">
            <a:avLst>
              <a:gd name="adj1" fmla="val 16205716"/>
              <a:gd name="adj2" fmla="val 19882268"/>
              <a:gd name="adj3" fmla="val 9995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 bwMode="auto">
          <a:xfrm rot="7200000">
            <a:off x="6134100" y="4873626"/>
            <a:ext cx="917575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2" name="Rectangle 81"/>
          <p:cNvSpPr/>
          <p:nvPr/>
        </p:nvSpPr>
        <p:spPr bwMode="auto">
          <a:xfrm rot="7200000">
            <a:off x="6156325" y="5402263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3" name="Rectangle 82"/>
          <p:cNvSpPr/>
          <p:nvPr/>
        </p:nvSpPr>
        <p:spPr bwMode="auto">
          <a:xfrm rot="7200000">
            <a:off x="6767512" y="4343401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6" name="Block Arc 75"/>
          <p:cNvSpPr/>
          <p:nvPr/>
        </p:nvSpPr>
        <p:spPr bwMode="auto">
          <a:xfrm rot="10800000">
            <a:off x="2755900" y="4070350"/>
            <a:ext cx="2160588" cy="2162175"/>
          </a:xfrm>
          <a:prstGeom prst="blockArc">
            <a:avLst>
              <a:gd name="adj1" fmla="val 16205716"/>
              <a:gd name="adj2" fmla="val 19882268"/>
              <a:gd name="adj3" fmla="val 9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 bwMode="auto">
          <a:xfrm rot="10800000">
            <a:off x="4132263" y="6018213"/>
            <a:ext cx="917575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8" name="Rectangle 77"/>
          <p:cNvSpPr/>
          <p:nvPr/>
        </p:nvSpPr>
        <p:spPr bwMode="auto">
          <a:xfrm rot="10800000">
            <a:off x="3851275" y="6018213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9" name="Rectangle 78"/>
          <p:cNvSpPr/>
          <p:nvPr/>
        </p:nvSpPr>
        <p:spPr bwMode="auto">
          <a:xfrm rot="10800000">
            <a:off x="5072063" y="6018213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0" name="Block Arc 69"/>
          <p:cNvSpPr/>
          <p:nvPr/>
        </p:nvSpPr>
        <p:spPr bwMode="auto">
          <a:xfrm rot="14400000">
            <a:off x="1996282" y="2742406"/>
            <a:ext cx="2159000" cy="2160587"/>
          </a:xfrm>
          <a:prstGeom prst="blockArc">
            <a:avLst>
              <a:gd name="adj1" fmla="val 16205716"/>
              <a:gd name="adj2" fmla="val 19882268"/>
              <a:gd name="adj3" fmla="val 9995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 bwMode="auto">
          <a:xfrm rot="14400000">
            <a:off x="2151062" y="4851401"/>
            <a:ext cx="917575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2" name="Rectangle 71"/>
          <p:cNvSpPr/>
          <p:nvPr/>
        </p:nvSpPr>
        <p:spPr bwMode="auto">
          <a:xfrm rot="14400000">
            <a:off x="2174875" y="4325938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3" name="Rectangle 72"/>
          <p:cNvSpPr/>
          <p:nvPr/>
        </p:nvSpPr>
        <p:spPr bwMode="auto">
          <a:xfrm rot="14400000">
            <a:off x="2784475" y="5381626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6" name="Block Arc 65"/>
          <p:cNvSpPr/>
          <p:nvPr/>
        </p:nvSpPr>
        <p:spPr bwMode="auto">
          <a:xfrm rot="18000000">
            <a:off x="2759869" y="1413669"/>
            <a:ext cx="2162175" cy="2157413"/>
          </a:xfrm>
          <a:prstGeom prst="blockArc">
            <a:avLst>
              <a:gd name="adj1" fmla="val 16205716"/>
              <a:gd name="adj2" fmla="val 19882268"/>
              <a:gd name="adj3" fmla="val 9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 rot="18000000">
            <a:off x="2164556" y="2553495"/>
            <a:ext cx="917575" cy="214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8" name="Rectangle 67"/>
          <p:cNvSpPr/>
          <p:nvPr/>
        </p:nvSpPr>
        <p:spPr bwMode="auto">
          <a:xfrm rot="18000000">
            <a:off x="2795587" y="2025651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9" name="Rectangle 68"/>
          <p:cNvSpPr/>
          <p:nvPr/>
        </p:nvSpPr>
        <p:spPr bwMode="auto">
          <a:xfrm rot="18000000">
            <a:off x="2184400" y="3082926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60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dirty="0" smtClean="0"/>
              <a:t>Level 2: Hexagon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 dirty="0"/>
          </a:p>
        </p:txBody>
      </p:sp>
      <p:sp>
        <p:nvSpPr>
          <p:cNvPr id="246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3C0400-20BB-42AC-AB1D-121E137BED5A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grpSp>
        <p:nvGrpSpPr>
          <p:cNvPr id="24606" name="Group 42"/>
          <p:cNvGrpSpPr>
            <a:grpSpLocks noChangeAspect="1"/>
          </p:cNvGrpSpPr>
          <p:nvPr/>
        </p:nvGrpSpPr>
        <p:grpSpPr bwMode="auto">
          <a:xfrm>
            <a:off x="1933575" y="1327150"/>
            <a:ext cx="5381625" cy="5126038"/>
            <a:chOff x="-1330747" y="1988840"/>
            <a:chExt cx="7176145" cy="6835324"/>
          </a:xfrm>
        </p:grpSpPr>
        <p:grpSp>
          <p:nvGrpSpPr>
            <p:cNvPr id="24613" name="Group 19"/>
            <p:cNvGrpSpPr>
              <a:grpSpLocks/>
            </p:cNvGrpSpPr>
            <p:nvPr/>
          </p:nvGrpSpPr>
          <p:grpSpPr bwMode="auto">
            <a:xfrm>
              <a:off x="1383328" y="1988840"/>
              <a:ext cx="4462070" cy="4648347"/>
              <a:chOff x="1383328" y="1988840"/>
              <a:chExt cx="4462070" cy="4648347"/>
            </a:xfrm>
          </p:grpSpPr>
          <p:grpSp>
            <p:nvGrpSpPr>
              <p:cNvPr id="24636" name="Group 12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9" name="Block Arc 8"/>
                <p:cNvSpPr/>
                <p:nvPr/>
              </p:nvSpPr>
              <p:spPr>
                <a:xfrm>
                  <a:off x="1937680" y="1988840"/>
                  <a:ext cx="2881042" cy="2881040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764098" y="1988840"/>
                  <a:ext cx="1223543" cy="28789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3010927" y="1988840"/>
                  <a:ext cx="351398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383064" y="1988840"/>
                  <a:ext cx="351398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sp>
            <p:nvSpPr>
              <p:cNvPr id="15" name="Block Arc 14"/>
              <p:cNvSpPr/>
              <p:nvPr/>
            </p:nvSpPr>
            <p:spPr bwMode="auto">
              <a:xfrm rot="3600000">
                <a:off x="2964358" y="3756411"/>
                <a:ext cx="2878922" cy="2883159"/>
              </a:xfrm>
              <a:prstGeom prst="blockArc">
                <a:avLst>
                  <a:gd name="adj1" fmla="val 16205716"/>
                  <a:gd name="adj2" fmla="val 19882268"/>
                  <a:gd name="adj3" fmla="val 999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614" name="Group 20"/>
            <p:cNvGrpSpPr>
              <a:grpSpLocks/>
            </p:cNvGrpSpPr>
            <p:nvPr/>
          </p:nvGrpSpPr>
          <p:grpSpPr bwMode="auto">
            <a:xfrm rot="7200000">
              <a:off x="349012" y="4315261"/>
              <a:ext cx="4330019" cy="4687787"/>
              <a:chOff x="1375367" y="1989413"/>
              <a:chExt cx="4330019" cy="4687787"/>
            </a:xfrm>
          </p:grpSpPr>
          <p:grpSp>
            <p:nvGrpSpPr>
              <p:cNvPr id="24626" name="Group 21"/>
              <p:cNvGrpSpPr>
                <a:grpSpLocks/>
              </p:cNvGrpSpPr>
              <p:nvPr/>
            </p:nvGrpSpPr>
            <p:grpSpPr bwMode="auto">
              <a:xfrm>
                <a:off x="1375367" y="1989413"/>
                <a:ext cx="3447720" cy="2887064"/>
                <a:chOff x="1375367" y="1989413"/>
                <a:chExt cx="3447720" cy="2887064"/>
              </a:xfrm>
            </p:grpSpPr>
            <p:sp>
              <p:nvSpPr>
                <p:cNvPr id="28" name="Block Arc 27"/>
                <p:cNvSpPr/>
                <p:nvPr/>
              </p:nvSpPr>
              <p:spPr>
                <a:xfrm>
                  <a:off x="1943143" y="1992442"/>
                  <a:ext cx="2874689" cy="2885277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758630" y="1993557"/>
                  <a:ext cx="1223542" cy="29001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3010187" y="1984552"/>
                  <a:ext cx="351398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375330" y="1985534"/>
                  <a:ext cx="349282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24627" name="Group 22"/>
              <p:cNvGrpSpPr>
                <a:grpSpLocks/>
              </p:cNvGrpSpPr>
              <p:nvPr/>
            </p:nvGrpSpPr>
            <p:grpSpPr bwMode="auto">
              <a:xfrm rot="3600000">
                <a:off x="2547958" y="3519772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24" name="Block Arc 23"/>
                <p:cNvSpPr/>
                <p:nvPr/>
              </p:nvSpPr>
              <p:spPr>
                <a:xfrm>
                  <a:off x="1952833" y="1984910"/>
                  <a:ext cx="2881043" cy="2887390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764433" y="1980677"/>
                  <a:ext cx="1223544" cy="28789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011261" y="1980677"/>
                  <a:ext cx="351398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383399" y="1980677"/>
                  <a:ext cx="351398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24615" name="Group 31"/>
            <p:cNvGrpSpPr>
              <a:grpSpLocks/>
            </p:cNvGrpSpPr>
            <p:nvPr/>
          </p:nvGrpSpPr>
          <p:grpSpPr bwMode="auto">
            <a:xfrm rot="-7200000">
              <a:off x="-1147596" y="2261910"/>
              <a:ext cx="4322058" cy="4688360"/>
              <a:chOff x="1383328" y="1988840"/>
              <a:chExt cx="4322058" cy="4688360"/>
            </a:xfrm>
          </p:grpSpPr>
          <p:grpSp>
            <p:nvGrpSpPr>
              <p:cNvPr id="24616" name="Group 32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39" name="Block Arc 38"/>
                <p:cNvSpPr/>
                <p:nvPr/>
              </p:nvSpPr>
              <p:spPr>
                <a:xfrm>
                  <a:off x="1938848" y="1987831"/>
                  <a:ext cx="2878921" cy="2881043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764579" y="1988511"/>
                  <a:ext cx="1223542" cy="287893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009617" y="1988699"/>
                  <a:ext cx="351398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384069" y="1988813"/>
                  <a:ext cx="351398" cy="28789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24617" name="Group 33"/>
              <p:cNvGrpSpPr>
                <a:grpSpLocks/>
              </p:cNvGrpSpPr>
              <p:nvPr/>
            </p:nvGrpSpPr>
            <p:grpSpPr bwMode="auto">
              <a:xfrm rot="3600000">
                <a:off x="2547958" y="3519772"/>
                <a:ext cx="3434856" cy="2880000"/>
                <a:chOff x="1383328" y="1988840"/>
                <a:chExt cx="3434856" cy="2880000"/>
              </a:xfrm>
            </p:grpSpPr>
            <p:sp>
              <p:nvSpPr>
                <p:cNvPr id="35" name="Block Arc 34"/>
                <p:cNvSpPr/>
                <p:nvPr/>
              </p:nvSpPr>
              <p:spPr>
                <a:xfrm>
                  <a:off x="1929748" y="1994917"/>
                  <a:ext cx="2891627" cy="2868338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1753596" y="1996627"/>
                  <a:ext cx="1225661" cy="28789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3003993" y="1989066"/>
                  <a:ext cx="351398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369277" y="1994245"/>
                  <a:ext cx="351398" cy="2878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</p:grpSp>
      <p:sp>
        <p:nvSpPr>
          <p:cNvPr id="24607" name="TextBox 45"/>
          <p:cNvSpPr txBox="1">
            <a:spLocks noChangeArrowheads="1"/>
          </p:cNvSpPr>
          <p:nvPr/>
        </p:nvSpPr>
        <p:spPr bwMode="auto">
          <a:xfrm>
            <a:off x="7443788" y="3617913"/>
            <a:ext cx="53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Arc</a:t>
            </a:r>
          </a:p>
        </p:txBody>
      </p:sp>
      <p:sp>
        <p:nvSpPr>
          <p:cNvPr id="24608" name="TextBox 46"/>
          <p:cNvSpPr txBox="1">
            <a:spLocks noChangeArrowheads="1"/>
          </p:cNvSpPr>
          <p:nvPr/>
        </p:nvSpPr>
        <p:spPr bwMode="auto">
          <a:xfrm>
            <a:off x="7226300" y="4283075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2"/>
                </a:solidFill>
                <a:latin typeface="Arial" charset="0"/>
              </a:rPr>
              <a:t>Matcher</a:t>
            </a:r>
          </a:p>
        </p:txBody>
      </p:sp>
      <p:sp>
        <p:nvSpPr>
          <p:cNvPr id="74" name="Rectangle 73"/>
          <p:cNvSpPr/>
          <p:nvPr/>
        </p:nvSpPr>
        <p:spPr bwMode="auto">
          <a:xfrm rot="14400000">
            <a:off x="6242050" y="2476501"/>
            <a:ext cx="917575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5" name="Rectangle 74"/>
          <p:cNvSpPr/>
          <p:nvPr/>
        </p:nvSpPr>
        <p:spPr bwMode="auto">
          <a:xfrm rot="14400000">
            <a:off x="6265862" y="1951038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4" name="Rectangle 83"/>
          <p:cNvSpPr/>
          <p:nvPr/>
        </p:nvSpPr>
        <p:spPr bwMode="auto">
          <a:xfrm rot="14400000">
            <a:off x="6875462" y="3006726"/>
            <a:ext cx="263525" cy="21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9" name="TextBox 88"/>
          <p:cNvSpPr txBox="1"/>
          <p:nvPr/>
        </p:nvSpPr>
        <p:spPr>
          <a:xfrm>
            <a:off x="4211638" y="930275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dirty="0" smtClean="0"/>
              <a:t>Level 3: All FFAG Sections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 dirty="0"/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90B875-82DD-4586-B036-C5ECBF244046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25608" name="TextBox 45"/>
          <p:cNvSpPr txBox="1">
            <a:spLocks noChangeArrowheads="1"/>
          </p:cNvSpPr>
          <p:nvPr/>
        </p:nvSpPr>
        <p:spPr bwMode="auto">
          <a:xfrm>
            <a:off x="7443788" y="3617913"/>
            <a:ext cx="53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Arc</a:t>
            </a:r>
          </a:p>
        </p:txBody>
      </p:sp>
      <p:sp>
        <p:nvSpPr>
          <p:cNvPr id="25609" name="TextBox 46"/>
          <p:cNvSpPr txBox="1">
            <a:spLocks noChangeArrowheads="1"/>
          </p:cNvSpPr>
          <p:nvPr/>
        </p:nvSpPr>
        <p:spPr bwMode="auto">
          <a:xfrm>
            <a:off x="7226300" y="4283075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2"/>
                </a:solidFill>
                <a:latin typeface="Arial" charset="0"/>
              </a:rPr>
              <a:t>Matcher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2313" y="4797425"/>
            <a:ext cx="17621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Bypass straight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843088" y="1327150"/>
            <a:ext cx="5472113" cy="5211763"/>
            <a:chOff x="1843088" y="1327150"/>
            <a:chExt cx="5472113" cy="5211763"/>
          </a:xfrm>
        </p:grpSpPr>
        <p:grpSp>
          <p:nvGrpSpPr>
            <p:cNvPr id="84" name="Group 59"/>
            <p:cNvGrpSpPr>
              <a:grpSpLocks noChangeAspect="1"/>
            </p:cNvGrpSpPr>
            <p:nvPr/>
          </p:nvGrpSpPr>
          <p:grpSpPr bwMode="auto">
            <a:xfrm>
              <a:off x="1843088" y="1412875"/>
              <a:ext cx="5380038" cy="5126038"/>
              <a:chOff x="-1330747" y="1988840"/>
              <a:chExt cx="7173723" cy="6835081"/>
            </a:xfrm>
          </p:grpSpPr>
          <p:grpSp>
            <p:nvGrpSpPr>
              <p:cNvPr id="127" name="Group 60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459648" cy="4650564"/>
                <a:chOff x="1383328" y="1988840"/>
                <a:chExt cx="4459648" cy="4650564"/>
              </a:xfrm>
            </p:grpSpPr>
            <p:grpSp>
              <p:nvGrpSpPr>
                <p:cNvPr id="150" name="Group 8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55" name="Block Arc 154"/>
                  <p:cNvSpPr/>
                  <p:nvPr/>
                </p:nvSpPr>
                <p:spPr>
                  <a:xfrm>
                    <a:off x="1937541" y="1988840"/>
                    <a:ext cx="2880919" cy="286611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1763966" y="1988840"/>
                    <a:ext cx="1223491" cy="2878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3010741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1382948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sp>
              <p:nvSpPr>
                <p:cNvPr id="152" name="Block Arc 151"/>
                <p:cNvSpPr/>
                <p:nvPr/>
              </p:nvSpPr>
              <p:spPr bwMode="auto">
                <a:xfrm rot="3600000">
                  <a:off x="2964165" y="3760592"/>
                  <a:ext cx="2878820" cy="2878803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8" name="Group 61"/>
              <p:cNvGrpSpPr>
                <a:grpSpLocks/>
              </p:cNvGrpSpPr>
              <p:nvPr/>
            </p:nvGrpSpPr>
            <p:grpSpPr bwMode="auto">
              <a:xfrm rot="7200000">
                <a:off x="349590" y="4316502"/>
                <a:ext cx="4327290" cy="4687548"/>
                <a:chOff x="1378096" y="1989652"/>
                <a:chExt cx="4327290" cy="4687548"/>
              </a:xfrm>
            </p:grpSpPr>
            <p:grpSp>
              <p:nvGrpSpPr>
                <p:cNvPr id="140" name="Group 73"/>
                <p:cNvGrpSpPr>
                  <a:grpSpLocks/>
                </p:cNvGrpSpPr>
                <p:nvPr/>
              </p:nvGrpSpPr>
              <p:grpSpPr bwMode="auto">
                <a:xfrm>
                  <a:off x="1378096" y="1989652"/>
                  <a:ext cx="3445072" cy="2886945"/>
                  <a:chOff x="1378096" y="1989652"/>
                  <a:chExt cx="3445072" cy="2886945"/>
                </a:xfrm>
              </p:grpSpPr>
              <p:sp>
                <p:nvSpPr>
                  <p:cNvPr id="146" name="Block Arc 145"/>
                  <p:cNvSpPr/>
                  <p:nvPr/>
                </p:nvSpPr>
                <p:spPr>
                  <a:xfrm>
                    <a:off x="1938169" y="1999467"/>
                    <a:ext cx="2878819" cy="288727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1755636" y="1998502"/>
                    <a:ext cx="1221381" cy="28788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8" name="Rectangle 147"/>
                  <p:cNvSpPr/>
                  <p:nvPr/>
                </p:nvSpPr>
                <p:spPr>
                  <a:xfrm>
                    <a:off x="3009019" y="1995912"/>
                    <a:ext cx="349269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1377926" y="2005920"/>
                    <a:ext cx="351385" cy="289996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41" name="Group 7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42" name="Block Arc 141"/>
                  <p:cNvSpPr/>
                  <p:nvPr/>
                </p:nvSpPr>
                <p:spPr>
                  <a:xfrm>
                    <a:off x="1961477" y="1985136"/>
                    <a:ext cx="2874569" cy="288728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1777317" y="1980902"/>
                    <a:ext cx="1223491" cy="28788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3024094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1396299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29" name="Group 62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30" name="Group 6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36" name="Block Arc 135"/>
                  <p:cNvSpPr/>
                  <p:nvPr/>
                </p:nvSpPr>
                <p:spPr>
                  <a:xfrm>
                    <a:off x="1939034" y="1987892"/>
                    <a:ext cx="2878820" cy="288092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1764771" y="1988570"/>
                    <a:ext cx="1223498" cy="28788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3009764" y="1988759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1384274" y="1988873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31" name="Group 6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32" name="Block Arc 131"/>
                  <p:cNvSpPr/>
                  <p:nvPr/>
                </p:nvSpPr>
                <p:spPr>
                  <a:xfrm>
                    <a:off x="1924578" y="1993295"/>
                    <a:ext cx="2883037" cy="287246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1750370" y="1996450"/>
                    <a:ext cx="1223491" cy="285765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3003993" y="1988994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368817" y="1994314"/>
                    <a:ext cx="351383" cy="28576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grpSp>
          <p:nvGrpSpPr>
            <p:cNvPr id="85" name="Group 42"/>
            <p:cNvGrpSpPr>
              <a:grpSpLocks noChangeAspect="1"/>
            </p:cNvGrpSpPr>
            <p:nvPr/>
          </p:nvGrpSpPr>
          <p:grpSpPr bwMode="auto">
            <a:xfrm>
              <a:off x="1933575" y="1327150"/>
              <a:ext cx="5381626" cy="5126038"/>
              <a:chOff x="-1330747" y="1988840"/>
              <a:chExt cx="7176157" cy="6835326"/>
            </a:xfrm>
          </p:grpSpPr>
          <p:grpSp>
            <p:nvGrpSpPr>
              <p:cNvPr id="94" name="Group 19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462082" cy="4648615"/>
                <a:chOff x="1383328" y="1988840"/>
                <a:chExt cx="4462082" cy="4648615"/>
              </a:xfrm>
            </p:grpSpPr>
            <p:grpSp>
              <p:nvGrpSpPr>
                <p:cNvPr id="117" name="Group 1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23" name="Block Arc 122"/>
                  <p:cNvSpPr/>
                  <p:nvPr/>
                </p:nvSpPr>
                <p:spPr>
                  <a:xfrm>
                    <a:off x="1937685" y="1988840"/>
                    <a:ext cx="2881047" cy="288104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1764103" y="1988840"/>
                    <a:ext cx="1223545" cy="28789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3010934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1383068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sp>
              <p:nvSpPr>
                <p:cNvPr id="119" name="Block Arc 118"/>
                <p:cNvSpPr/>
                <p:nvPr/>
              </p:nvSpPr>
              <p:spPr bwMode="auto">
                <a:xfrm rot="3600000">
                  <a:off x="2964367" y="3756411"/>
                  <a:ext cx="2878924" cy="2883163"/>
                </a:xfrm>
                <a:prstGeom prst="blockArc">
                  <a:avLst>
                    <a:gd name="adj1" fmla="val 16205716"/>
                    <a:gd name="adj2" fmla="val 19882268"/>
                    <a:gd name="adj3" fmla="val 999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5" name="Group 20"/>
              <p:cNvGrpSpPr>
                <a:grpSpLocks/>
              </p:cNvGrpSpPr>
              <p:nvPr/>
            </p:nvGrpSpPr>
            <p:grpSpPr bwMode="auto">
              <a:xfrm rot="7200000">
                <a:off x="349015" y="4315258"/>
                <a:ext cx="4330020" cy="4687796"/>
                <a:chOff x="1375366" y="1989404"/>
                <a:chExt cx="4330020" cy="4687796"/>
              </a:xfrm>
            </p:grpSpPr>
            <p:grpSp>
              <p:nvGrpSpPr>
                <p:cNvPr id="107" name="Group 21"/>
                <p:cNvGrpSpPr>
                  <a:grpSpLocks/>
                </p:cNvGrpSpPr>
                <p:nvPr/>
              </p:nvGrpSpPr>
              <p:grpSpPr bwMode="auto">
                <a:xfrm>
                  <a:off x="1375366" y="1989404"/>
                  <a:ext cx="3447717" cy="2887068"/>
                  <a:chOff x="1375366" y="1989404"/>
                  <a:chExt cx="3447717" cy="2887068"/>
                </a:xfrm>
              </p:grpSpPr>
              <p:sp>
                <p:nvSpPr>
                  <p:cNvPr id="113" name="Block Arc 112"/>
                  <p:cNvSpPr/>
                  <p:nvPr/>
                </p:nvSpPr>
                <p:spPr>
                  <a:xfrm>
                    <a:off x="1943143" y="1992434"/>
                    <a:ext cx="2874689" cy="288528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1758629" y="1993548"/>
                    <a:ext cx="1223542" cy="290011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3010187" y="198454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1375330" y="1985526"/>
                    <a:ext cx="349282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08" name="Group 22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09" name="Block Arc 108"/>
                  <p:cNvSpPr/>
                  <p:nvPr/>
                </p:nvSpPr>
                <p:spPr>
                  <a:xfrm>
                    <a:off x="1952827" y="1984909"/>
                    <a:ext cx="2881047" cy="288739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1764427" y="1980675"/>
                    <a:ext cx="1223545" cy="28789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3011257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1383392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96" name="Group 31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97" name="Group 3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03" name="Block Arc 102"/>
                  <p:cNvSpPr/>
                  <p:nvPr/>
                </p:nvSpPr>
                <p:spPr>
                  <a:xfrm>
                    <a:off x="1938844" y="1987831"/>
                    <a:ext cx="2878923" cy="288104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1764575" y="1988511"/>
                    <a:ext cx="1223542" cy="287893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3009613" y="1988699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1384065" y="198881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98" name="Group 33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99" name="Block Arc 98"/>
                  <p:cNvSpPr/>
                  <p:nvPr/>
                </p:nvSpPr>
                <p:spPr>
                  <a:xfrm>
                    <a:off x="1929750" y="1994921"/>
                    <a:ext cx="2891630" cy="2868338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1753598" y="1996630"/>
                    <a:ext cx="1225662" cy="2878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3003996" y="198907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1369279" y="1994248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</p:grpSp>
      <p:sp>
        <p:nvSpPr>
          <p:cNvPr id="159" name="TextBox 158"/>
          <p:cNvSpPr txBox="1"/>
          <p:nvPr/>
        </p:nvSpPr>
        <p:spPr>
          <a:xfrm>
            <a:off x="539750" y="2205038"/>
            <a:ext cx="20574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Crossover straight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4211638" y="930275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dirty="0" smtClean="0"/>
              <a:t>Level 4: C</a:t>
            </a:r>
            <a:r>
              <a:rPr lang="en-GB" altLang="en-US" dirty="0" smtClean="0"/>
              <a:t>l</a:t>
            </a:r>
            <a:r>
              <a:rPr altLang="en-US" dirty="0" smtClean="0"/>
              <a:t>osed ERL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 dirty="0"/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1D3C09-E127-4984-A778-3AF066FACAF2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3238" y="2268538"/>
            <a:ext cx="736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/>
                </a:solidFill>
              </a:rPr>
              <a:t>Linac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26633" name="TextBox 45"/>
          <p:cNvSpPr txBox="1">
            <a:spLocks noChangeArrowheads="1"/>
          </p:cNvSpPr>
          <p:nvPr/>
        </p:nvSpPr>
        <p:spPr bwMode="auto">
          <a:xfrm>
            <a:off x="7443788" y="3617913"/>
            <a:ext cx="53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Arc</a:t>
            </a:r>
          </a:p>
        </p:txBody>
      </p:sp>
      <p:sp>
        <p:nvSpPr>
          <p:cNvPr id="26634" name="TextBox 46"/>
          <p:cNvSpPr txBox="1">
            <a:spLocks noChangeArrowheads="1"/>
          </p:cNvSpPr>
          <p:nvPr/>
        </p:nvSpPr>
        <p:spPr bwMode="auto">
          <a:xfrm>
            <a:off x="7226300" y="4283075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2"/>
                </a:solidFill>
                <a:latin typeface="Arial" charset="0"/>
              </a:rPr>
              <a:t>Matcher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2313" y="4797425"/>
            <a:ext cx="17621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Bypass straight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1843088" y="1327150"/>
            <a:ext cx="5338762" cy="5211763"/>
            <a:chOff x="1843088" y="1327150"/>
            <a:chExt cx="5338762" cy="5211763"/>
          </a:xfrm>
        </p:grpSpPr>
        <p:grpSp>
          <p:nvGrpSpPr>
            <p:cNvPr id="94" name="Group 59"/>
            <p:cNvGrpSpPr>
              <a:grpSpLocks noChangeAspect="1"/>
            </p:cNvGrpSpPr>
            <p:nvPr/>
          </p:nvGrpSpPr>
          <p:grpSpPr bwMode="auto">
            <a:xfrm>
              <a:off x="1843088" y="1412875"/>
              <a:ext cx="5314950" cy="5126038"/>
              <a:chOff x="-1330747" y="1988840"/>
              <a:chExt cx="7086936" cy="6835081"/>
            </a:xfrm>
          </p:grpSpPr>
          <p:grpSp>
            <p:nvGrpSpPr>
              <p:cNvPr id="132" name="Group 60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372861" cy="4674757"/>
                <a:chOff x="1383328" y="1988840"/>
                <a:chExt cx="4372861" cy="4674757"/>
              </a:xfrm>
            </p:grpSpPr>
            <p:grpSp>
              <p:nvGrpSpPr>
                <p:cNvPr id="155" name="Group 8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60" name="Block Arc 159"/>
                  <p:cNvSpPr/>
                  <p:nvPr/>
                </p:nvSpPr>
                <p:spPr>
                  <a:xfrm>
                    <a:off x="1937541" y="1988840"/>
                    <a:ext cx="2880919" cy="286611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1763966" y="1988840"/>
                    <a:ext cx="1223491" cy="2878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3010741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>
                    <a:off x="1382948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56" name="Group 84"/>
                <p:cNvGrpSpPr>
                  <a:grpSpLocks/>
                </p:cNvGrpSpPr>
                <p:nvPr/>
              </p:nvGrpSpPr>
              <p:grpSpPr bwMode="auto">
                <a:xfrm rot="3600000">
                  <a:off x="2511334" y="3418743"/>
                  <a:ext cx="3529819" cy="2959890"/>
                  <a:chOff x="1288365" y="1908950"/>
                  <a:chExt cx="3529819" cy="2959890"/>
                </a:xfrm>
              </p:grpSpPr>
              <p:sp>
                <p:nvSpPr>
                  <p:cNvPr id="157" name="Block Arc 156"/>
                  <p:cNvSpPr/>
                  <p:nvPr/>
                </p:nvSpPr>
                <p:spPr>
                  <a:xfrm>
                    <a:off x="1938469" y="1989874"/>
                    <a:ext cx="2878820" cy="287880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 rot="1277542">
                    <a:off x="2935171" y="1913948"/>
                    <a:ext cx="503794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 rot="20275050">
                    <a:off x="1287646" y="1911726"/>
                    <a:ext cx="501676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33" name="Group 61"/>
              <p:cNvGrpSpPr>
                <a:grpSpLocks/>
              </p:cNvGrpSpPr>
              <p:nvPr/>
            </p:nvGrpSpPr>
            <p:grpSpPr bwMode="auto">
              <a:xfrm rot="7200000">
                <a:off x="349590" y="4316502"/>
                <a:ext cx="4327290" cy="4687548"/>
                <a:chOff x="1378096" y="1989652"/>
                <a:chExt cx="4327290" cy="4687548"/>
              </a:xfrm>
            </p:grpSpPr>
            <p:grpSp>
              <p:nvGrpSpPr>
                <p:cNvPr id="145" name="Group 73"/>
                <p:cNvGrpSpPr>
                  <a:grpSpLocks/>
                </p:cNvGrpSpPr>
                <p:nvPr/>
              </p:nvGrpSpPr>
              <p:grpSpPr bwMode="auto">
                <a:xfrm>
                  <a:off x="1378096" y="1989652"/>
                  <a:ext cx="3445072" cy="2886945"/>
                  <a:chOff x="1378096" y="1989652"/>
                  <a:chExt cx="3445072" cy="2886945"/>
                </a:xfrm>
              </p:grpSpPr>
              <p:sp>
                <p:nvSpPr>
                  <p:cNvPr id="151" name="Block Arc 150"/>
                  <p:cNvSpPr/>
                  <p:nvPr/>
                </p:nvSpPr>
                <p:spPr>
                  <a:xfrm>
                    <a:off x="1938169" y="1999467"/>
                    <a:ext cx="2878819" cy="288727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1755636" y="1998502"/>
                    <a:ext cx="1221381" cy="28788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3009019" y="1995912"/>
                    <a:ext cx="349269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1377926" y="2005920"/>
                    <a:ext cx="351385" cy="289996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46" name="Group 7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47" name="Block Arc 146"/>
                  <p:cNvSpPr/>
                  <p:nvPr/>
                </p:nvSpPr>
                <p:spPr>
                  <a:xfrm>
                    <a:off x="1961477" y="1985136"/>
                    <a:ext cx="2874569" cy="288728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8" name="Rectangle 147"/>
                  <p:cNvSpPr/>
                  <p:nvPr/>
                </p:nvSpPr>
                <p:spPr>
                  <a:xfrm>
                    <a:off x="1777317" y="1980902"/>
                    <a:ext cx="1223491" cy="28788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3024094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1396299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34" name="Group 62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35" name="Group 6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41" name="Block Arc 140"/>
                  <p:cNvSpPr/>
                  <p:nvPr/>
                </p:nvSpPr>
                <p:spPr>
                  <a:xfrm>
                    <a:off x="1939034" y="1987892"/>
                    <a:ext cx="2878820" cy="288092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1764771" y="1988570"/>
                    <a:ext cx="1223498" cy="28788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009764" y="1988759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1384274" y="1988873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36" name="Group 6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37" name="Block Arc 136"/>
                  <p:cNvSpPr/>
                  <p:nvPr/>
                </p:nvSpPr>
                <p:spPr>
                  <a:xfrm>
                    <a:off x="1924578" y="1993295"/>
                    <a:ext cx="2883037" cy="287246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1750370" y="1996450"/>
                    <a:ext cx="1223491" cy="285765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3003993" y="1988994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1368817" y="1994314"/>
                    <a:ext cx="351383" cy="28576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grpSp>
          <p:nvGrpSpPr>
            <p:cNvPr id="95" name="Group 42"/>
            <p:cNvGrpSpPr>
              <a:grpSpLocks noChangeAspect="1"/>
            </p:cNvGrpSpPr>
            <p:nvPr/>
          </p:nvGrpSpPr>
          <p:grpSpPr bwMode="auto">
            <a:xfrm>
              <a:off x="1933575" y="1327150"/>
              <a:ext cx="5248275" cy="5126038"/>
              <a:chOff x="-1330747" y="1988840"/>
              <a:chExt cx="6998339" cy="6835326"/>
            </a:xfrm>
          </p:grpSpPr>
          <p:grpSp>
            <p:nvGrpSpPr>
              <p:cNvPr id="99" name="Group 19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284264" cy="4698487"/>
                <a:chOff x="1383328" y="1988840"/>
                <a:chExt cx="4284264" cy="4698487"/>
              </a:xfrm>
            </p:grpSpPr>
            <p:grpSp>
              <p:nvGrpSpPr>
                <p:cNvPr id="122" name="Group 1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28" name="Block Arc 127"/>
                  <p:cNvSpPr/>
                  <p:nvPr/>
                </p:nvSpPr>
                <p:spPr>
                  <a:xfrm>
                    <a:off x="1937685" y="1988840"/>
                    <a:ext cx="2881047" cy="288104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1764103" y="1988840"/>
                    <a:ext cx="1223545" cy="28789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3010934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1383068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23" name="Group 13"/>
                <p:cNvGrpSpPr>
                  <a:grpSpLocks/>
                </p:cNvGrpSpPr>
                <p:nvPr/>
              </p:nvGrpSpPr>
              <p:grpSpPr bwMode="auto">
                <a:xfrm rot="3600000">
                  <a:off x="2434574" y="3454310"/>
                  <a:ext cx="3586035" cy="2880000"/>
                  <a:chOff x="1232149" y="1988840"/>
                  <a:chExt cx="3586035" cy="2880000"/>
                </a:xfrm>
              </p:grpSpPr>
              <p:sp>
                <p:nvSpPr>
                  <p:cNvPr id="124" name="Block Arc 123"/>
                  <p:cNvSpPr/>
                  <p:nvPr/>
                </p:nvSpPr>
                <p:spPr>
                  <a:xfrm>
                    <a:off x="1936819" y="1986475"/>
                    <a:ext cx="2878924" cy="288316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763364" y="1982574"/>
                    <a:ext cx="1223543" cy="287893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3009627" y="1988359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1232314" y="1988848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00" name="Group 20"/>
              <p:cNvGrpSpPr>
                <a:grpSpLocks/>
              </p:cNvGrpSpPr>
              <p:nvPr/>
            </p:nvGrpSpPr>
            <p:grpSpPr bwMode="auto">
              <a:xfrm rot="7200000">
                <a:off x="349015" y="4315258"/>
                <a:ext cx="4330020" cy="4687796"/>
                <a:chOff x="1375366" y="1989404"/>
                <a:chExt cx="4330020" cy="4687796"/>
              </a:xfrm>
            </p:grpSpPr>
            <p:grpSp>
              <p:nvGrpSpPr>
                <p:cNvPr id="112" name="Group 21"/>
                <p:cNvGrpSpPr>
                  <a:grpSpLocks/>
                </p:cNvGrpSpPr>
                <p:nvPr/>
              </p:nvGrpSpPr>
              <p:grpSpPr bwMode="auto">
                <a:xfrm>
                  <a:off x="1375366" y="1989404"/>
                  <a:ext cx="3447717" cy="2887068"/>
                  <a:chOff x="1375366" y="1989404"/>
                  <a:chExt cx="3447717" cy="2887068"/>
                </a:xfrm>
              </p:grpSpPr>
              <p:sp>
                <p:nvSpPr>
                  <p:cNvPr id="118" name="Block Arc 117"/>
                  <p:cNvSpPr/>
                  <p:nvPr/>
                </p:nvSpPr>
                <p:spPr>
                  <a:xfrm>
                    <a:off x="1943143" y="1992434"/>
                    <a:ext cx="2874689" cy="288528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1758629" y="1993548"/>
                    <a:ext cx="1223542" cy="290011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010187" y="198454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1375330" y="1985526"/>
                    <a:ext cx="349282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13" name="Group 22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14" name="Block Arc 113"/>
                  <p:cNvSpPr/>
                  <p:nvPr/>
                </p:nvSpPr>
                <p:spPr>
                  <a:xfrm>
                    <a:off x="1952827" y="1984909"/>
                    <a:ext cx="2881047" cy="288739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1764427" y="1980675"/>
                    <a:ext cx="1223545" cy="28789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3011257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1383392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01" name="Group 31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02" name="Group 3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08" name="Block Arc 107"/>
                  <p:cNvSpPr/>
                  <p:nvPr/>
                </p:nvSpPr>
                <p:spPr>
                  <a:xfrm>
                    <a:off x="1938844" y="1987831"/>
                    <a:ext cx="2878923" cy="288104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1764575" y="1988511"/>
                    <a:ext cx="1223542" cy="287893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3009613" y="1988699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1384065" y="198881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03" name="Group 33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04" name="Block Arc 103"/>
                  <p:cNvSpPr/>
                  <p:nvPr/>
                </p:nvSpPr>
                <p:spPr>
                  <a:xfrm>
                    <a:off x="1929750" y="1994921"/>
                    <a:ext cx="2891630" cy="2868338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1753598" y="1996630"/>
                    <a:ext cx="1225662" cy="2878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3003996" y="198907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1369279" y="1994248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cxnSp>
          <p:nvCxnSpPr>
            <p:cNvPr id="98" name="Straight Arrow Connector 97"/>
            <p:cNvCxnSpPr>
              <a:stCxn id="125" idx="3"/>
              <a:endCxn id="125" idx="1"/>
            </p:cNvCxnSpPr>
            <p:nvPr/>
          </p:nvCxnSpPr>
          <p:spPr>
            <a:xfrm flipH="1" flipV="1">
              <a:off x="6470650" y="2200275"/>
              <a:ext cx="458788" cy="7953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TextBox 163"/>
          <p:cNvSpPr txBox="1"/>
          <p:nvPr/>
        </p:nvSpPr>
        <p:spPr>
          <a:xfrm>
            <a:off x="539750" y="2205038"/>
            <a:ext cx="20574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Crossover straight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538913" y="1749425"/>
            <a:ext cx="1966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</a:rPr>
              <a:t>Splitter/Combiner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4211638" y="930275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1843088" y="1327150"/>
            <a:ext cx="5338762" cy="5211763"/>
            <a:chOff x="1843088" y="1327150"/>
            <a:chExt cx="5338762" cy="5211763"/>
          </a:xfrm>
        </p:grpSpPr>
        <p:sp>
          <p:nvSpPr>
            <p:cNvPr id="96" name="Freeform 95"/>
            <p:cNvSpPr/>
            <p:nvPr/>
          </p:nvSpPr>
          <p:spPr>
            <a:xfrm>
              <a:off x="2617788" y="1806575"/>
              <a:ext cx="4324350" cy="3906838"/>
            </a:xfrm>
            <a:custGeom>
              <a:avLst/>
              <a:gdLst>
                <a:gd name="connsiteX0" fmla="*/ 4309818 w 4309818"/>
                <a:gd name="connsiteY0" fmla="*/ 1424945 h 3958643"/>
                <a:gd name="connsiteX1" fmla="*/ 4073598 w 4309818"/>
                <a:gd name="connsiteY1" fmla="*/ 1623065 h 3958643"/>
                <a:gd name="connsiteX2" fmla="*/ 3997398 w 4309818"/>
                <a:gd name="connsiteY2" fmla="*/ 2476505 h 3958643"/>
                <a:gd name="connsiteX3" fmla="*/ 3448758 w 4309818"/>
                <a:gd name="connsiteY3" fmla="*/ 3512825 h 3958643"/>
                <a:gd name="connsiteX4" fmla="*/ 2641038 w 4309818"/>
                <a:gd name="connsiteY4" fmla="*/ 3939545 h 3958643"/>
                <a:gd name="connsiteX5" fmla="*/ 2039058 w 4309818"/>
                <a:gd name="connsiteY5" fmla="*/ 3886205 h 3958643"/>
                <a:gd name="connsiteX6" fmla="*/ 1452318 w 4309818"/>
                <a:gd name="connsiteY6" fmla="*/ 3901445 h 3958643"/>
                <a:gd name="connsiteX7" fmla="*/ 697938 w 4309818"/>
                <a:gd name="connsiteY7" fmla="*/ 3451865 h 3958643"/>
                <a:gd name="connsiteX8" fmla="*/ 400758 w 4309818"/>
                <a:gd name="connsiteY8" fmla="*/ 2865125 h 3958643"/>
                <a:gd name="connsiteX9" fmla="*/ 57858 w 4309818"/>
                <a:gd name="connsiteY9" fmla="*/ 2400305 h 3958643"/>
                <a:gd name="connsiteX10" fmla="*/ 65478 w 4309818"/>
                <a:gd name="connsiteY10" fmla="*/ 1455425 h 3958643"/>
                <a:gd name="connsiteX11" fmla="*/ 697938 w 4309818"/>
                <a:gd name="connsiteY11" fmla="*/ 411485 h 3958643"/>
                <a:gd name="connsiteX12" fmla="*/ 1398978 w 4309818"/>
                <a:gd name="connsiteY12" fmla="*/ 45725 h 3958643"/>
                <a:gd name="connsiteX13" fmla="*/ 2580078 w 4309818"/>
                <a:gd name="connsiteY13" fmla="*/ 38105 h 3958643"/>
                <a:gd name="connsiteX14" fmla="*/ 3349698 w 4309818"/>
                <a:gd name="connsiteY14" fmla="*/ 342905 h 3958643"/>
                <a:gd name="connsiteX15" fmla="*/ 3654498 w 4309818"/>
                <a:gd name="connsiteY15" fmla="*/ 312425 h 3958643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30559"/>
                <a:gd name="connsiteX1" fmla="*/ 4073598 w 4309818"/>
                <a:gd name="connsiteY1" fmla="*/ 1623065 h 3930559"/>
                <a:gd name="connsiteX2" fmla="*/ 3997398 w 4309818"/>
                <a:gd name="connsiteY2" fmla="*/ 2476505 h 3930559"/>
                <a:gd name="connsiteX3" fmla="*/ 3448758 w 4309818"/>
                <a:gd name="connsiteY3" fmla="*/ 3512825 h 3930559"/>
                <a:gd name="connsiteX4" fmla="*/ 2648658 w 4309818"/>
                <a:gd name="connsiteY4" fmla="*/ 3886205 h 3930559"/>
                <a:gd name="connsiteX5" fmla="*/ 2039058 w 4309818"/>
                <a:gd name="connsiteY5" fmla="*/ 3886205 h 3930559"/>
                <a:gd name="connsiteX6" fmla="*/ 1452318 w 4309818"/>
                <a:gd name="connsiteY6" fmla="*/ 3901445 h 3930559"/>
                <a:gd name="connsiteX7" fmla="*/ 697938 w 4309818"/>
                <a:gd name="connsiteY7" fmla="*/ 3451865 h 3930559"/>
                <a:gd name="connsiteX8" fmla="*/ 400758 w 4309818"/>
                <a:gd name="connsiteY8" fmla="*/ 2865125 h 3930559"/>
                <a:gd name="connsiteX9" fmla="*/ 57858 w 4309818"/>
                <a:gd name="connsiteY9" fmla="*/ 2400305 h 3930559"/>
                <a:gd name="connsiteX10" fmla="*/ 65478 w 4309818"/>
                <a:gd name="connsiteY10" fmla="*/ 1455425 h 3930559"/>
                <a:gd name="connsiteX11" fmla="*/ 697938 w 4309818"/>
                <a:gd name="connsiteY11" fmla="*/ 411485 h 3930559"/>
                <a:gd name="connsiteX12" fmla="*/ 1398978 w 4309818"/>
                <a:gd name="connsiteY12" fmla="*/ 45725 h 3930559"/>
                <a:gd name="connsiteX13" fmla="*/ 2580078 w 4309818"/>
                <a:gd name="connsiteY13" fmla="*/ 38105 h 3930559"/>
                <a:gd name="connsiteX14" fmla="*/ 3349698 w 4309818"/>
                <a:gd name="connsiteY14" fmla="*/ 342905 h 3930559"/>
                <a:gd name="connsiteX15" fmla="*/ 3654498 w 4309818"/>
                <a:gd name="connsiteY15" fmla="*/ 312425 h 3930559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8651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09818 w 4309818"/>
                <a:gd name="connsiteY0" fmla="*/ 1424945 h 3907501"/>
                <a:gd name="connsiteX1" fmla="*/ 4073598 w 4309818"/>
                <a:gd name="connsiteY1" fmla="*/ 1623065 h 3907501"/>
                <a:gd name="connsiteX2" fmla="*/ 3997398 w 4309818"/>
                <a:gd name="connsiteY2" fmla="*/ 2476505 h 3907501"/>
                <a:gd name="connsiteX3" fmla="*/ 3448758 w 4309818"/>
                <a:gd name="connsiteY3" fmla="*/ 3512825 h 3907501"/>
                <a:gd name="connsiteX4" fmla="*/ 2648658 w 4309818"/>
                <a:gd name="connsiteY4" fmla="*/ 3886205 h 3907501"/>
                <a:gd name="connsiteX5" fmla="*/ 2039058 w 4309818"/>
                <a:gd name="connsiteY5" fmla="*/ 3886205 h 3907501"/>
                <a:gd name="connsiteX6" fmla="*/ 1452318 w 4309818"/>
                <a:gd name="connsiteY6" fmla="*/ 3901445 h 3907501"/>
                <a:gd name="connsiteX7" fmla="*/ 697938 w 4309818"/>
                <a:gd name="connsiteY7" fmla="*/ 3451865 h 3907501"/>
                <a:gd name="connsiteX8" fmla="*/ 400758 w 4309818"/>
                <a:gd name="connsiteY8" fmla="*/ 2903225 h 3907501"/>
                <a:gd name="connsiteX9" fmla="*/ 57858 w 4309818"/>
                <a:gd name="connsiteY9" fmla="*/ 2400305 h 3907501"/>
                <a:gd name="connsiteX10" fmla="*/ 65478 w 4309818"/>
                <a:gd name="connsiteY10" fmla="*/ 1455425 h 3907501"/>
                <a:gd name="connsiteX11" fmla="*/ 697938 w 4309818"/>
                <a:gd name="connsiteY11" fmla="*/ 411485 h 3907501"/>
                <a:gd name="connsiteX12" fmla="*/ 1398978 w 4309818"/>
                <a:gd name="connsiteY12" fmla="*/ 45725 h 3907501"/>
                <a:gd name="connsiteX13" fmla="*/ 2580078 w 4309818"/>
                <a:gd name="connsiteY13" fmla="*/ 38105 h 3907501"/>
                <a:gd name="connsiteX14" fmla="*/ 3349698 w 4309818"/>
                <a:gd name="connsiteY14" fmla="*/ 342905 h 3907501"/>
                <a:gd name="connsiteX15" fmla="*/ 3654498 w 4309818"/>
                <a:gd name="connsiteY15" fmla="*/ 312425 h 3907501"/>
                <a:gd name="connsiteX0" fmla="*/ 4311093 w 4311093"/>
                <a:gd name="connsiteY0" fmla="*/ 1424945 h 3907501"/>
                <a:gd name="connsiteX1" fmla="*/ 4074873 w 4311093"/>
                <a:gd name="connsiteY1" fmla="*/ 1623065 h 3907501"/>
                <a:gd name="connsiteX2" fmla="*/ 3998673 w 4311093"/>
                <a:gd name="connsiteY2" fmla="*/ 2476505 h 3907501"/>
                <a:gd name="connsiteX3" fmla="*/ 3450033 w 4311093"/>
                <a:gd name="connsiteY3" fmla="*/ 3512825 h 3907501"/>
                <a:gd name="connsiteX4" fmla="*/ 2649933 w 4311093"/>
                <a:gd name="connsiteY4" fmla="*/ 3886205 h 3907501"/>
                <a:gd name="connsiteX5" fmla="*/ 2040333 w 4311093"/>
                <a:gd name="connsiteY5" fmla="*/ 3886205 h 3907501"/>
                <a:gd name="connsiteX6" fmla="*/ 1453593 w 4311093"/>
                <a:gd name="connsiteY6" fmla="*/ 3901445 h 3907501"/>
                <a:gd name="connsiteX7" fmla="*/ 699213 w 4311093"/>
                <a:gd name="connsiteY7" fmla="*/ 3451865 h 3907501"/>
                <a:gd name="connsiteX8" fmla="*/ 424893 w 4311093"/>
                <a:gd name="connsiteY8" fmla="*/ 2903225 h 3907501"/>
                <a:gd name="connsiteX9" fmla="*/ 59133 w 4311093"/>
                <a:gd name="connsiteY9" fmla="*/ 2400305 h 3907501"/>
                <a:gd name="connsiteX10" fmla="*/ 66753 w 4311093"/>
                <a:gd name="connsiteY10" fmla="*/ 1455425 h 3907501"/>
                <a:gd name="connsiteX11" fmla="*/ 699213 w 4311093"/>
                <a:gd name="connsiteY11" fmla="*/ 411485 h 3907501"/>
                <a:gd name="connsiteX12" fmla="*/ 1400253 w 4311093"/>
                <a:gd name="connsiteY12" fmla="*/ 45725 h 3907501"/>
                <a:gd name="connsiteX13" fmla="*/ 2581353 w 4311093"/>
                <a:gd name="connsiteY13" fmla="*/ 38105 h 3907501"/>
                <a:gd name="connsiteX14" fmla="*/ 3350973 w 4311093"/>
                <a:gd name="connsiteY14" fmla="*/ 342905 h 3907501"/>
                <a:gd name="connsiteX15" fmla="*/ 3655773 w 4311093"/>
                <a:gd name="connsiteY15" fmla="*/ 312425 h 3907501"/>
                <a:gd name="connsiteX0" fmla="*/ 4300609 w 4300609"/>
                <a:gd name="connsiteY0" fmla="*/ 1424945 h 3907501"/>
                <a:gd name="connsiteX1" fmla="*/ 4064389 w 4300609"/>
                <a:gd name="connsiteY1" fmla="*/ 1623065 h 3907501"/>
                <a:gd name="connsiteX2" fmla="*/ 3988189 w 4300609"/>
                <a:gd name="connsiteY2" fmla="*/ 2476505 h 3907501"/>
                <a:gd name="connsiteX3" fmla="*/ 3439549 w 4300609"/>
                <a:gd name="connsiteY3" fmla="*/ 3512825 h 3907501"/>
                <a:gd name="connsiteX4" fmla="*/ 2639449 w 4300609"/>
                <a:gd name="connsiteY4" fmla="*/ 3886205 h 3907501"/>
                <a:gd name="connsiteX5" fmla="*/ 2029849 w 4300609"/>
                <a:gd name="connsiteY5" fmla="*/ 3886205 h 3907501"/>
                <a:gd name="connsiteX6" fmla="*/ 1443109 w 4300609"/>
                <a:gd name="connsiteY6" fmla="*/ 3901445 h 3907501"/>
                <a:gd name="connsiteX7" fmla="*/ 688729 w 4300609"/>
                <a:gd name="connsiteY7" fmla="*/ 3451865 h 3907501"/>
                <a:gd name="connsiteX8" fmla="*/ 414409 w 4300609"/>
                <a:gd name="connsiteY8" fmla="*/ 2903225 h 3907501"/>
                <a:gd name="connsiteX9" fmla="*/ 71509 w 4300609"/>
                <a:gd name="connsiteY9" fmla="*/ 2400305 h 3907501"/>
                <a:gd name="connsiteX10" fmla="*/ 56269 w 4300609"/>
                <a:gd name="connsiteY10" fmla="*/ 1455425 h 3907501"/>
                <a:gd name="connsiteX11" fmla="*/ 688729 w 4300609"/>
                <a:gd name="connsiteY11" fmla="*/ 411485 h 3907501"/>
                <a:gd name="connsiteX12" fmla="*/ 1389769 w 4300609"/>
                <a:gd name="connsiteY12" fmla="*/ 45725 h 3907501"/>
                <a:gd name="connsiteX13" fmla="*/ 2570869 w 4300609"/>
                <a:gd name="connsiteY13" fmla="*/ 38105 h 3907501"/>
                <a:gd name="connsiteX14" fmla="*/ 3340489 w 4300609"/>
                <a:gd name="connsiteY14" fmla="*/ 342905 h 3907501"/>
                <a:gd name="connsiteX15" fmla="*/ 3645289 w 4300609"/>
                <a:gd name="connsiteY15" fmla="*/ 312425 h 3907501"/>
                <a:gd name="connsiteX0" fmla="*/ 4312554 w 4312554"/>
                <a:gd name="connsiteY0" fmla="*/ 1424945 h 3907501"/>
                <a:gd name="connsiteX1" fmla="*/ 4076334 w 4312554"/>
                <a:gd name="connsiteY1" fmla="*/ 1623065 h 3907501"/>
                <a:gd name="connsiteX2" fmla="*/ 4000134 w 4312554"/>
                <a:gd name="connsiteY2" fmla="*/ 2476505 h 3907501"/>
                <a:gd name="connsiteX3" fmla="*/ 3451494 w 4312554"/>
                <a:gd name="connsiteY3" fmla="*/ 3512825 h 3907501"/>
                <a:gd name="connsiteX4" fmla="*/ 2651394 w 4312554"/>
                <a:gd name="connsiteY4" fmla="*/ 3886205 h 3907501"/>
                <a:gd name="connsiteX5" fmla="*/ 2041794 w 4312554"/>
                <a:gd name="connsiteY5" fmla="*/ 3886205 h 3907501"/>
                <a:gd name="connsiteX6" fmla="*/ 1455054 w 4312554"/>
                <a:gd name="connsiteY6" fmla="*/ 3901445 h 3907501"/>
                <a:gd name="connsiteX7" fmla="*/ 700674 w 4312554"/>
                <a:gd name="connsiteY7" fmla="*/ 3451865 h 3907501"/>
                <a:gd name="connsiteX8" fmla="*/ 426354 w 4312554"/>
                <a:gd name="connsiteY8" fmla="*/ 2903225 h 3907501"/>
                <a:gd name="connsiteX9" fmla="*/ 83454 w 4312554"/>
                <a:gd name="connsiteY9" fmla="*/ 2400305 h 3907501"/>
                <a:gd name="connsiteX10" fmla="*/ 68214 w 4312554"/>
                <a:gd name="connsiteY10" fmla="*/ 1455425 h 3907501"/>
                <a:gd name="connsiteX11" fmla="*/ 700674 w 4312554"/>
                <a:gd name="connsiteY11" fmla="*/ 411485 h 3907501"/>
                <a:gd name="connsiteX12" fmla="*/ 1401714 w 4312554"/>
                <a:gd name="connsiteY12" fmla="*/ 45725 h 3907501"/>
                <a:gd name="connsiteX13" fmla="*/ 2582814 w 4312554"/>
                <a:gd name="connsiteY13" fmla="*/ 38105 h 3907501"/>
                <a:gd name="connsiteX14" fmla="*/ 3352434 w 4312554"/>
                <a:gd name="connsiteY14" fmla="*/ 342905 h 3907501"/>
                <a:gd name="connsiteX15" fmla="*/ 3657234 w 4312554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  <a:gd name="connsiteX0" fmla="*/ 4323407 w 4323407"/>
                <a:gd name="connsiteY0" fmla="*/ 1424945 h 3907501"/>
                <a:gd name="connsiteX1" fmla="*/ 4087187 w 4323407"/>
                <a:gd name="connsiteY1" fmla="*/ 1623065 h 3907501"/>
                <a:gd name="connsiteX2" fmla="*/ 4010987 w 4323407"/>
                <a:gd name="connsiteY2" fmla="*/ 2476505 h 3907501"/>
                <a:gd name="connsiteX3" fmla="*/ 3462347 w 4323407"/>
                <a:gd name="connsiteY3" fmla="*/ 3512825 h 3907501"/>
                <a:gd name="connsiteX4" fmla="*/ 2662247 w 4323407"/>
                <a:gd name="connsiteY4" fmla="*/ 3886205 h 3907501"/>
                <a:gd name="connsiteX5" fmla="*/ 2052647 w 4323407"/>
                <a:gd name="connsiteY5" fmla="*/ 3886205 h 3907501"/>
                <a:gd name="connsiteX6" fmla="*/ 1465907 w 4323407"/>
                <a:gd name="connsiteY6" fmla="*/ 3901445 h 3907501"/>
                <a:gd name="connsiteX7" fmla="*/ 711527 w 4323407"/>
                <a:gd name="connsiteY7" fmla="*/ 3451865 h 3907501"/>
                <a:gd name="connsiteX8" fmla="*/ 437207 w 4323407"/>
                <a:gd name="connsiteY8" fmla="*/ 2903225 h 3907501"/>
                <a:gd name="connsiteX9" fmla="*/ 94307 w 4323407"/>
                <a:gd name="connsiteY9" fmla="*/ 2400305 h 3907501"/>
                <a:gd name="connsiteX10" fmla="*/ 79067 w 4323407"/>
                <a:gd name="connsiteY10" fmla="*/ 1455425 h 3907501"/>
                <a:gd name="connsiteX11" fmla="*/ 711527 w 4323407"/>
                <a:gd name="connsiteY11" fmla="*/ 411485 h 3907501"/>
                <a:gd name="connsiteX12" fmla="*/ 1412567 w 4323407"/>
                <a:gd name="connsiteY12" fmla="*/ 45725 h 3907501"/>
                <a:gd name="connsiteX13" fmla="*/ 2593667 w 4323407"/>
                <a:gd name="connsiteY13" fmla="*/ 38105 h 3907501"/>
                <a:gd name="connsiteX14" fmla="*/ 3363287 w 4323407"/>
                <a:gd name="connsiteY14" fmla="*/ 342905 h 3907501"/>
                <a:gd name="connsiteX15" fmla="*/ 3668087 w 4323407"/>
                <a:gd name="connsiteY15" fmla="*/ 312425 h 390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23407" h="3907501">
                  <a:moveTo>
                    <a:pt x="4323407" y="1424945"/>
                  </a:moveTo>
                  <a:cubicBezTo>
                    <a:pt x="4231332" y="1436375"/>
                    <a:pt x="4139257" y="1447805"/>
                    <a:pt x="4087187" y="1623065"/>
                  </a:cubicBezTo>
                  <a:cubicBezTo>
                    <a:pt x="4035117" y="1798325"/>
                    <a:pt x="4115127" y="2161545"/>
                    <a:pt x="4010987" y="2476505"/>
                  </a:cubicBezTo>
                  <a:cubicBezTo>
                    <a:pt x="3906847" y="2791465"/>
                    <a:pt x="3687137" y="3277875"/>
                    <a:pt x="3462347" y="3512825"/>
                  </a:cubicBezTo>
                  <a:cubicBezTo>
                    <a:pt x="3237557" y="3747775"/>
                    <a:pt x="2920057" y="3839215"/>
                    <a:pt x="2662247" y="3886205"/>
                  </a:cubicBezTo>
                  <a:cubicBezTo>
                    <a:pt x="2404437" y="3933195"/>
                    <a:pt x="2252037" y="3883665"/>
                    <a:pt x="2052647" y="3886205"/>
                  </a:cubicBezTo>
                  <a:cubicBezTo>
                    <a:pt x="1853257" y="3888745"/>
                    <a:pt x="1697047" y="3920495"/>
                    <a:pt x="1465907" y="3901445"/>
                  </a:cubicBezTo>
                  <a:cubicBezTo>
                    <a:pt x="1234767" y="3882395"/>
                    <a:pt x="837257" y="3633475"/>
                    <a:pt x="711527" y="3451865"/>
                  </a:cubicBezTo>
                  <a:cubicBezTo>
                    <a:pt x="585797" y="3270255"/>
                    <a:pt x="540077" y="3078485"/>
                    <a:pt x="437207" y="2903225"/>
                  </a:cubicBezTo>
                  <a:cubicBezTo>
                    <a:pt x="334337" y="2727965"/>
                    <a:pt x="222577" y="2626365"/>
                    <a:pt x="94307" y="2400305"/>
                  </a:cubicBezTo>
                  <a:cubicBezTo>
                    <a:pt x="-33963" y="2174245"/>
                    <a:pt x="-23803" y="1786895"/>
                    <a:pt x="79067" y="1455425"/>
                  </a:cubicBezTo>
                  <a:cubicBezTo>
                    <a:pt x="181937" y="1123955"/>
                    <a:pt x="489277" y="646435"/>
                    <a:pt x="711527" y="411485"/>
                  </a:cubicBezTo>
                  <a:cubicBezTo>
                    <a:pt x="933777" y="176535"/>
                    <a:pt x="1098877" y="107955"/>
                    <a:pt x="1412567" y="45725"/>
                  </a:cubicBezTo>
                  <a:cubicBezTo>
                    <a:pt x="1726257" y="-16505"/>
                    <a:pt x="2268547" y="-11425"/>
                    <a:pt x="2593667" y="38105"/>
                  </a:cubicBezTo>
                  <a:cubicBezTo>
                    <a:pt x="2918787" y="87635"/>
                    <a:pt x="3184217" y="297185"/>
                    <a:pt x="3363287" y="342905"/>
                  </a:cubicBezTo>
                  <a:cubicBezTo>
                    <a:pt x="3542357" y="388625"/>
                    <a:pt x="3605222" y="350525"/>
                    <a:pt x="3668087" y="3124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99" name="Group 59"/>
            <p:cNvGrpSpPr>
              <a:grpSpLocks noChangeAspect="1"/>
            </p:cNvGrpSpPr>
            <p:nvPr/>
          </p:nvGrpSpPr>
          <p:grpSpPr bwMode="auto">
            <a:xfrm>
              <a:off x="1843088" y="1412875"/>
              <a:ext cx="5314950" cy="5126038"/>
              <a:chOff x="-1330747" y="1988840"/>
              <a:chExt cx="7086936" cy="6835081"/>
            </a:xfrm>
          </p:grpSpPr>
          <p:grpSp>
            <p:nvGrpSpPr>
              <p:cNvPr id="137" name="Group 60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372861" cy="4674757"/>
                <a:chOff x="1383328" y="1988840"/>
                <a:chExt cx="4372861" cy="4674757"/>
              </a:xfrm>
            </p:grpSpPr>
            <p:grpSp>
              <p:nvGrpSpPr>
                <p:cNvPr id="160" name="Group 8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65" name="Block Arc 164"/>
                  <p:cNvSpPr/>
                  <p:nvPr/>
                </p:nvSpPr>
                <p:spPr>
                  <a:xfrm>
                    <a:off x="1937541" y="1988840"/>
                    <a:ext cx="2880919" cy="286611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1763966" y="1988840"/>
                    <a:ext cx="1223491" cy="2878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3010741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1382948" y="1988840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61" name="Group 84"/>
                <p:cNvGrpSpPr>
                  <a:grpSpLocks/>
                </p:cNvGrpSpPr>
                <p:nvPr/>
              </p:nvGrpSpPr>
              <p:grpSpPr bwMode="auto">
                <a:xfrm rot="3600000">
                  <a:off x="2511334" y="3418743"/>
                  <a:ext cx="3529819" cy="2959890"/>
                  <a:chOff x="1288365" y="1908950"/>
                  <a:chExt cx="3529819" cy="2959890"/>
                </a:xfrm>
              </p:grpSpPr>
              <p:sp>
                <p:nvSpPr>
                  <p:cNvPr id="162" name="Block Arc 161"/>
                  <p:cNvSpPr/>
                  <p:nvPr/>
                </p:nvSpPr>
                <p:spPr>
                  <a:xfrm>
                    <a:off x="1938469" y="1989874"/>
                    <a:ext cx="2878820" cy="287880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 rot="1277542">
                    <a:off x="2935171" y="1913948"/>
                    <a:ext cx="503794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 rot="20275050">
                    <a:off x="1287646" y="1911726"/>
                    <a:ext cx="501676" cy="28788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38" name="Group 61"/>
              <p:cNvGrpSpPr>
                <a:grpSpLocks/>
              </p:cNvGrpSpPr>
              <p:nvPr/>
            </p:nvGrpSpPr>
            <p:grpSpPr bwMode="auto">
              <a:xfrm rot="7200000">
                <a:off x="349590" y="4316502"/>
                <a:ext cx="4327290" cy="4687548"/>
                <a:chOff x="1378096" y="1989652"/>
                <a:chExt cx="4327290" cy="4687548"/>
              </a:xfrm>
            </p:grpSpPr>
            <p:grpSp>
              <p:nvGrpSpPr>
                <p:cNvPr id="150" name="Group 73"/>
                <p:cNvGrpSpPr>
                  <a:grpSpLocks/>
                </p:cNvGrpSpPr>
                <p:nvPr/>
              </p:nvGrpSpPr>
              <p:grpSpPr bwMode="auto">
                <a:xfrm>
                  <a:off x="1378096" y="1989652"/>
                  <a:ext cx="3445072" cy="2886945"/>
                  <a:chOff x="1378096" y="1989652"/>
                  <a:chExt cx="3445072" cy="2886945"/>
                </a:xfrm>
              </p:grpSpPr>
              <p:sp>
                <p:nvSpPr>
                  <p:cNvPr id="156" name="Block Arc 155"/>
                  <p:cNvSpPr/>
                  <p:nvPr/>
                </p:nvSpPr>
                <p:spPr>
                  <a:xfrm>
                    <a:off x="1938169" y="1999467"/>
                    <a:ext cx="2878819" cy="288727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1755636" y="1998502"/>
                    <a:ext cx="1221381" cy="28788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3009019" y="1995912"/>
                    <a:ext cx="349269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1377926" y="2005920"/>
                    <a:ext cx="351385" cy="289996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51" name="Group 7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52" name="Block Arc 151"/>
                  <p:cNvSpPr/>
                  <p:nvPr/>
                </p:nvSpPr>
                <p:spPr>
                  <a:xfrm>
                    <a:off x="1961477" y="1985136"/>
                    <a:ext cx="2874569" cy="288728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1777317" y="1980902"/>
                    <a:ext cx="1223491" cy="28788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3024094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1396299" y="1980902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39" name="Group 62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40" name="Group 63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46" name="Block Arc 145"/>
                  <p:cNvSpPr/>
                  <p:nvPr/>
                </p:nvSpPr>
                <p:spPr>
                  <a:xfrm>
                    <a:off x="1939034" y="1987892"/>
                    <a:ext cx="2878820" cy="288092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1764771" y="1988570"/>
                    <a:ext cx="1223498" cy="28788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8" name="Rectangle 147"/>
                  <p:cNvSpPr/>
                  <p:nvPr/>
                </p:nvSpPr>
                <p:spPr>
                  <a:xfrm>
                    <a:off x="3009764" y="1988759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1384274" y="1988873"/>
                    <a:ext cx="351385" cy="28788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41" name="Group 64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42" name="Block Arc 141"/>
                  <p:cNvSpPr/>
                  <p:nvPr/>
                </p:nvSpPr>
                <p:spPr>
                  <a:xfrm>
                    <a:off x="1924578" y="1993295"/>
                    <a:ext cx="2883037" cy="2872469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1750370" y="1996450"/>
                    <a:ext cx="1223491" cy="285765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3003993" y="1988994"/>
                    <a:ext cx="351383" cy="28788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1368817" y="1994314"/>
                    <a:ext cx="351383" cy="28576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grpSp>
          <p:nvGrpSpPr>
            <p:cNvPr id="100" name="Group 42"/>
            <p:cNvGrpSpPr>
              <a:grpSpLocks noChangeAspect="1"/>
            </p:cNvGrpSpPr>
            <p:nvPr/>
          </p:nvGrpSpPr>
          <p:grpSpPr bwMode="auto">
            <a:xfrm>
              <a:off x="1933575" y="1327150"/>
              <a:ext cx="5248275" cy="5126038"/>
              <a:chOff x="-1330747" y="1988840"/>
              <a:chExt cx="6998339" cy="6835326"/>
            </a:xfrm>
          </p:grpSpPr>
          <p:grpSp>
            <p:nvGrpSpPr>
              <p:cNvPr id="104" name="Group 19"/>
              <p:cNvGrpSpPr>
                <a:grpSpLocks/>
              </p:cNvGrpSpPr>
              <p:nvPr/>
            </p:nvGrpSpPr>
            <p:grpSpPr bwMode="auto">
              <a:xfrm>
                <a:off x="1383328" y="1988840"/>
                <a:ext cx="4284264" cy="4698487"/>
                <a:chOff x="1383328" y="1988840"/>
                <a:chExt cx="4284264" cy="4698487"/>
              </a:xfrm>
            </p:grpSpPr>
            <p:grpSp>
              <p:nvGrpSpPr>
                <p:cNvPr id="127" name="Group 1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33" name="Block Arc 132"/>
                  <p:cNvSpPr/>
                  <p:nvPr/>
                </p:nvSpPr>
                <p:spPr>
                  <a:xfrm>
                    <a:off x="1937685" y="1988840"/>
                    <a:ext cx="2881047" cy="288104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1764103" y="1988840"/>
                    <a:ext cx="1223545" cy="28789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3010934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1383068" y="198884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28" name="Group 13"/>
                <p:cNvGrpSpPr>
                  <a:grpSpLocks/>
                </p:cNvGrpSpPr>
                <p:nvPr/>
              </p:nvGrpSpPr>
              <p:grpSpPr bwMode="auto">
                <a:xfrm rot="3600000">
                  <a:off x="2434574" y="3454310"/>
                  <a:ext cx="3586035" cy="2880000"/>
                  <a:chOff x="1232149" y="1988840"/>
                  <a:chExt cx="3586035" cy="2880000"/>
                </a:xfrm>
              </p:grpSpPr>
              <p:sp>
                <p:nvSpPr>
                  <p:cNvPr id="129" name="Block Arc 128"/>
                  <p:cNvSpPr/>
                  <p:nvPr/>
                </p:nvSpPr>
                <p:spPr>
                  <a:xfrm>
                    <a:off x="1936819" y="1986475"/>
                    <a:ext cx="2878924" cy="2883163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1763364" y="1982574"/>
                    <a:ext cx="1223543" cy="287893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3009627" y="1988359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1232314" y="1988848"/>
                    <a:ext cx="503812" cy="28789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05" name="Group 20"/>
              <p:cNvGrpSpPr>
                <a:grpSpLocks/>
              </p:cNvGrpSpPr>
              <p:nvPr/>
            </p:nvGrpSpPr>
            <p:grpSpPr bwMode="auto">
              <a:xfrm rot="7200000">
                <a:off x="349015" y="4315258"/>
                <a:ext cx="4330020" cy="4687796"/>
                <a:chOff x="1375366" y="1989404"/>
                <a:chExt cx="4330020" cy="4687796"/>
              </a:xfrm>
            </p:grpSpPr>
            <p:grpSp>
              <p:nvGrpSpPr>
                <p:cNvPr id="117" name="Group 21"/>
                <p:cNvGrpSpPr>
                  <a:grpSpLocks/>
                </p:cNvGrpSpPr>
                <p:nvPr/>
              </p:nvGrpSpPr>
              <p:grpSpPr bwMode="auto">
                <a:xfrm>
                  <a:off x="1375366" y="1989404"/>
                  <a:ext cx="3447717" cy="2887068"/>
                  <a:chOff x="1375366" y="1989404"/>
                  <a:chExt cx="3447717" cy="2887068"/>
                </a:xfrm>
              </p:grpSpPr>
              <p:sp>
                <p:nvSpPr>
                  <p:cNvPr id="123" name="Block Arc 122"/>
                  <p:cNvSpPr/>
                  <p:nvPr/>
                </p:nvSpPr>
                <p:spPr>
                  <a:xfrm>
                    <a:off x="1943143" y="1992434"/>
                    <a:ext cx="2874689" cy="2885281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1758629" y="1993548"/>
                    <a:ext cx="1223542" cy="290011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3010187" y="198454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1375330" y="1985526"/>
                    <a:ext cx="349282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18" name="Group 22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19" name="Block Arc 118"/>
                  <p:cNvSpPr/>
                  <p:nvPr/>
                </p:nvSpPr>
                <p:spPr>
                  <a:xfrm>
                    <a:off x="1952827" y="1984909"/>
                    <a:ext cx="2881047" cy="2887390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1764427" y="1980675"/>
                    <a:ext cx="1223545" cy="28789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011257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1383392" y="1980675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06" name="Group 31"/>
              <p:cNvGrpSpPr>
                <a:grpSpLocks/>
              </p:cNvGrpSpPr>
              <p:nvPr/>
            </p:nvGrpSpPr>
            <p:grpSpPr bwMode="auto">
              <a:xfrm rot="-7200000">
                <a:off x="-1147596" y="2261910"/>
                <a:ext cx="4322058" cy="4688360"/>
                <a:chOff x="1383328" y="1988840"/>
                <a:chExt cx="4322058" cy="4688360"/>
              </a:xfrm>
            </p:grpSpPr>
            <p:grpSp>
              <p:nvGrpSpPr>
                <p:cNvPr id="107" name="Group 32"/>
                <p:cNvGrpSpPr>
                  <a:grpSpLocks/>
                </p:cNvGrpSpPr>
                <p:nvPr/>
              </p:nvGrpSpPr>
              <p:grpSpPr bwMode="auto">
                <a:xfrm>
                  <a:off x="1383328" y="1988840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13" name="Block Arc 112"/>
                  <p:cNvSpPr/>
                  <p:nvPr/>
                </p:nvSpPr>
                <p:spPr>
                  <a:xfrm>
                    <a:off x="1938844" y="1987831"/>
                    <a:ext cx="2878923" cy="2881047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1764575" y="1988511"/>
                    <a:ext cx="1223542" cy="287893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3009613" y="1988699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1384065" y="1988813"/>
                    <a:ext cx="351398" cy="28789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grpSp>
              <p:nvGrpSpPr>
                <p:cNvPr id="108" name="Group 33"/>
                <p:cNvGrpSpPr>
                  <a:grpSpLocks/>
                </p:cNvGrpSpPr>
                <p:nvPr/>
              </p:nvGrpSpPr>
              <p:grpSpPr bwMode="auto">
                <a:xfrm rot="3600000">
                  <a:off x="2547958" y="3519772"/>
                  <a:ext cx="3434856" cy="2880000"/>
                  <a:chOff x="1383328" y="1988840"/>
                  <a:chExt cx="3434856" cy="2880000"/>
                </a:xfrm>
              </p:grpSpPr>
              <p:sp>
                <p:nvSpPr>
                  <p:cNvPr id="109" name="Block Arc 108"/>
                  <p:cNvSpPr/>
                  <p:nvPr/>
                </p:nvSpPr>
                <p:spPr>
                  <a:xfrm>
                    <a:off x="1929750" y="1994921"/>
                    <a:ext cx="2891630" cy="2868338"/>
                  </a:xfrm>
                  <a:prstGeom prst="blockArc">
                    <a:avLst>
                      <a:gd name="adj1" fmla="val 16205716"/>
                      <a:gd name="adj2" fmla="val 19882268"/>
                      <a:gd name="adj3" fmla="val 9995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1753598" y="1996630"/>
                    <a:ext cx="1225662" cy="2878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3003996" y="1989070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1369279" y="1994248"/>
                    <a:ext cx="351399" cy="287892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</p:grpSp>
        <p:sp>
          <p:nvSpPr>
            <p:cNvPr id="101" name="Explosion 1 100"/>
            <p:cNvSpPr/>
            <p:nvPr/>
          </p:nvSpPr>
          <p:spPr>
            <a:xfrm>
              <a:off x="2830513" y="4470400"/>
              <a:ext cx="414337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2" name="Explosion 1 101"/>
            <p:cNvSpPr/>
            <p:nvPr/>
          </p:nvSpPr>
          <p:spPr>
            <a:xfrm>
              <a:off x="4475163" y="5470525"/>
              <a:ext cx="412750" cy="441325"/>
            </a:xfrm>
            <a:prstGeom prst="irregularSeal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03" name="Straight Arrow Connector 102"/>
            <p:cNvCxnSpPr>
              <a:stCxn id="130" idx="3"/>
              <a:endCxn id="130" idx="1"/>
            </p:cNvCxnSpPr>
            <p:nvPr/>
          </p:nvCxnSpPr>
          <p:spPr>
            <a:xfrm flipH="1" flipV="1">
              <a:off x="6470650" y="2200275"/>
              <a:ext cx="458788" cy="7953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50" name="Group 5"/>
          <p:cNvGrpSpPr>
            <a:grpSpLocks/>
          </p:cNvGrpSpPr>
          <p:nvPr/>
        </p:nvGrpSpPr>
        <p:grpSpPr bwMode="auto">
          <a:xfrm rot="-3600000">
            <a:off x="7136607" y="2817019"/>
            <a:ext cx="179387" cy="460375"/>
            <a:chOff x="4100512" y="1684338"/>
            <a:chExt cx="180000" cy="461706"/>
          </a:xfrm>
        </p:grpSpPr>
        <p:cxnSp>
          <p:nvCxnSpPr>
            <p:cNvPr id="94" name="Straight Connector 93"/>
            <p:cNvCxnSpPr/>
            <p:nvPr/>
          </p:nvCxnSpPr>
          <p:spPr bwMode="auto">
            <a:xfrm>
              <a:off x="4189208" y="1682082"/>
              <a:ext cx="0" cy="280208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4101140" y="1967227"/>
              <a:ext cx="180000" cy="17831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7651" name="Group 95"/>
          <p:cNvGrpSpPr>
            <a:grpSpLocks/>
          </p:cNvGrpSpPr>
          <p:nvPr/>
        </p:nvGrpSpPr>
        <p:grpSpPr bwMode="auto">
          <a:xfrm rot="10800000">
            <a:off x="6470650" y="1671638"/>
            <a:ext cx="179388" cy="461962"/>
            <a:chOff x="4100512" y="1684338"/>
            <a:chExt cx="180000" cy="461706"/>
          </a:xfrm>
        </p:grpSpPr>
        <p:cxnSp>
          <p:nvCxnSpPr>
            <p:cNvPr id="97" name="Straight Connector 96"/>
            <p:cNvCxnSpPr/>
            <p:nvPr/>
          </p:nvCxnSpPr>
          <p:spPr bwMode="auto">
            <a:xfrm>
              <a:off x="4184937" y="1684338"/>
              <a:ext cx="0" cy="280831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4100512" y="1966756"/>
              <a:ext cx="180000" cy="1792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7653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 dirty="0" smtClean="0"/>
              <a:t>Level 5: </a:t>
            </a:r>
            <a:r>
              <a:rPr altLang="en-US" dirty="0" err="1" smtClean="0"/>
              <a:t>eRHIC</a:t>
            </a:r>
            <a:r>
              <a:rPr altLang="en-US" dirty="0" smtClean="0"/>
              <a:t> Complete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 dirty="0"/>
          </a:p>
        </p:txBody>
      </p:sp>
      <p:sp>
        <p:nvSpPr>
          <p:cNvPr id="276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702FAD-F45A-485E-BCA4-924F13676DAA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3238" y="2268538"/>
            <a:ext cx="736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/>
                </a:solidFill>
              </a:rPr>
              <a:t>Linac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27660" name="TextBox 45"/>
          <p:cNvSpPr txBox="1">
            <a:spLocks noChangeArrowheads="1"/>
          </p:cNvSpPr>
          <p:nvPr/>
        </p:nvSpPr>
        <p:spPr bwMode="auto">
          <a:xfrm>
            <a:off x="7443788" y="3617913"/>
            <a:ext cx="53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latin typeface="Arial" charset="0"/>
              </a:rPr>
              <a:t>Arc</a:t>
            </a:r>
          </a:p>
        </p:txBody>
      </p:sp>
      <p:sp>
        <p:nvSpPr>
          <p:cNvPr id="27661" name="TextBox 46"/>
          <p:cNvSpPr txBox="1">
            <a:spLocks noChangeArrowheads="1"/>
          </p:cNvSpPr>
          <p:nvPr/>
        </p:nvSpPr>
        <p:spPr bwMode="auto">
          <a:xfrm>
            <a:off x="7226300" y="4283075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2"/>
                </a:solidFill>
                <a:latin typeface="Arial" charset="0"/>
              </a:rPr>
              <a:t>Matcher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2313" y="4797425"/>
            <a:ext cx="17621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Bypass straight</a:t>
            </a:r>
          </a:p>
        </p:txBody>
      </p:sp>
      <p:cxnSp>
        <p:nvCxnSpPr>
          <p:cNvPr id="56" name="Straight Arrow Connector 55"/>
          <p:cNvCxnSpPr>
            <a:stCxn id="16" idx="3"/>
            <a:endCxn id="16" idx="1"/>
          </p:cNvCxnSpPr>
          <p:nvPr/>
        </p:nvCxnSpPr>
        <p:spPr>
          <a:xfrm flipH="1" flipV="1">
            <a:off x="6470650" y="2200275"/>
            <a:ext cx="458788" cy="795338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70" name="TextBox 1"/>
          <p:cNvSpPr txBox="1">
            <a:spLocks noChangeArrowheads="1"/>
          </p:cNvSpPr>
          <p:nvPr/>
        </p:nvSpPr>
        <p:spPr bwMode="auto">
          <a:xfrm>
            <a:off x="4802188" y="4473575"/>
            <a:ext cx="1438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Hadron ring (not shown)</a:t>
            </a:r>
          </a:p>
        </p:txBody>
      </p:sp>
      <p:sp>
        <p:nvSpPr>
          <p:cNvPr id="27671" name="TextBox 98"/>
          <p:cNvSpPr txBox="1">
            <a:spLocks noChangeArrowheads="1"/>
          </p:cNvSpPr>
          <p:nvPr/>
        </p:nvSpPr>
        <p:spPr bwMode="auto">
          <a:xfrm>
            <a:off x="6338888" y="125888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Dump</a:t>
            </a:r>
          </a:p>
        </p:txBody>
      </p:sp>
      <p:sp>
        <p:nvSpPr>
          <p:cNvPr id="27672" name="TextBox 99"/>
          <p:cNvSpPr txBox="1">
            <a:spLocks noChangeArrowheads="1"/>
          </p:cNvSpPr>
          <p:nvPr/>
        </p:nvSpPr>
        <p:spPr bwMode="auto">
          <a:xfrm>
            <a:off x="7505700" y="2905125"/>
            <a:ext cx="93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Injector</a:t>
            </a:r>
          </a:p>
        </p:txBody>
      </p:sp>
      <p:sp>
        <p:nvSpPr>
          <p:cNvPr id="27673" name="TextBox 100"/>
          <p:cNvSpPr txBox="1">
            <a:spLocks noChangeArrowheads="1"/>
          </p:cNvSpPr>
          <p:nvPr/>
        </p:nvSpPr>
        <p:spPr bwMode="auto">
          <a:xfrm>
            <a:off x="3321050" y="4473575"/>
            <a:ext cx="117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Detectors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IR lines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39750" y="2205038"/>
            <a:ext cx="20574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Crossover straight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6538913" y="1749425"/>
            <a:ext cx="1966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</a:rPr>
              <a:t>Splitter/Combiner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211638" y="930275"/>
            <a:ext cx="9794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eRHIC Motivation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The </a:t>
            </a:r>
            <a:r>
              <a:rPr lang="en-GB" altLang="en-US" dirty="0" err="1" smtClean="0"/>
              <a:t>eRHIC</a:t>
            </a:r>
            <a:r>
              <a:rPr lang="en-GB" altLang="en-US" dirty="0" smtClean="0"/>
              <a:t> ERL is passed through 24 times</a:t>
            </a:r>
          </a:p>
          <a:p>
            <a:pPr lvl="1"/>
            <a:r>
              <a:rPr lang="en-GB" altLang="en-US" dirty="0" smtClean="0"/>
              <a:t>12 accelerating and 12 decelerating passes</a:t>
            </a:r>
          </a:p>
          <a:p>
            <a:pPr lvl="1"/>
            <a:r>
              <a:rPr lang="en-GB" altLang="en-US" dirty="0" smtClean="0"/>
              <a:t>1.67GeV of </a:t>
            </a:r>
            <a:r>
              <a:rPr lang="en-GB" altLang="en-US" dirty="0" err="1" smtClean="0"/>
              <a:t>linac</a:t>
            </a:r>
            <a:r>
              <a:rPr lang="en-GB" altLang="en-US" dirty="0" smtClean="0"/>
              <a:t> can make 20GeV top energy</a:t>
            </a:r>
          </a:p>
          <a:p>
            <a:pPr lvl="1"/>
            <a:r>
              <a:rPr lang="en-GB" altLang="en-US" dirty="0" smtClean="0"/>
              <a:t>FFAGs allow 2 return loops to hold 12 energies</a:t>
            </a:r>
          </a:p>
          <a:p>
            <a:r>
              <a:rPr lang="en-GB" altLang="en-US" dirty="0" smtClean="0"/>
              <a:t>Once-through nature of ERL means electron beam can have high interaction parameter</a:t>
            </a:r>
          </a:p>
          <a:p>
            <a:r>
              <a:rPr lang="en-GB" altLang="en-US" dirty="0" smtClean="0"/>
              <a:t>FFAGs use fixed magnetic fields for operation with continuous wave beams (like cyclotrons)</a:t>
            </a:r>
          </a:p>
          <a:p>
            <a:endParaRPr lang="en-GB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1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9B8BAB2-3C87-4FEE-8FF0-67503EF347AA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3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Current Lattice Status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Jun’15 (4+12 turn, 422MHz) lattice has been taken to the level 2/“hexagon” level of detail</a:t>
            </a:r>
          </a:p>
          <a:p>
            <a:pPr lvl="1"/>
            <a:r>
              <a:rPr lang="en-GB" altLang="en-US" dirty="0" smtClean="0"/>
              <a:t>This hexagon was tuned to fit in the RHIC tunnel</a:t>
            </a:r>
          </a:p>
          <a:p>
            <a:pPr lvl="1"/>
            <a:r>
              <a:rPr lang="en-GB" altLang="en-US" dirty="0" smtClean="0"/>
              <a:t>This and the various Muon1 and MAD-X export files have been published to the </a:t>
            </a:r>
            <a:r>
              <a:rPr lang="en-GB" altLang="en-US" dirty="0" err="1" smtClean="0"/>
              <a:t>eRHIC</a:t>
            </a:r>
            <a:r>
              <a:rPr lang="en-GB" altLang="en-US" dirty="0" smtClean="0"/>
              <a:t> wiki</a:t>
            </a:r>
          </a:p>
          <a:p>
            <a:r>
              <a:rPr lang="en-GB" altLang="en-US" dirty="0" smtClean="0"/>
              <a:t>New cell for 647MHz (3+9 turn) only recently developed so is at the level 1/“circle” stage</a:t>
            </a:r>
          </a:p>
          <a:p>
            <a:pPr lvl="1"/>
            <a:r>
              <a:rPr lang="en-GB" altLang="en-US" dirty="0" smtClean="0"/>
              <a:t>Publish to wiki coming soon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286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55E608-5511-48BC-BD80-D361D86B2447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30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en-GB" altLang="en-US" smtClean="0"/>
              <a:t>eRHIC path length must ~= RHIC hadron ring</a:t>
            </a:r>
          </a:p>
          <a:p>
            <a:pPr lvl="1"/>
            <a:r>
              <a:rPr lang="en-GB" altLang="en-US" smtClean="0"/>
              <a:t>Can’t stay on inside or outside all the way around</a:t>
            </a:r>
          </a:p>
          <a:p>
            <a:r>
              <a:rPr lang="en-GB" altLang="en-US" smtClean="0"/>
              <a:t>Space under 4 and 10 o’clock no-cryo pipe</a:t>
            </a:r>
          </a:p>
        </p:txBody>
      </p:sp>
      <p:pic>
        <p:nvPicPr>
          <p:cNvPr id="16387" name="Picture 5" descr="D:\sbrooks\report\2015-2\RHICtunnel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>
            <a:fillRect/>
          </a:stretch>
        </p:blipFill>
        <p:spPr bwMode="auto">
          <a:xfrm>
            <a:off x="560388" y="2886075"/>
            <a:ext cx="23510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entagon 28"/>
          <p:cNvSpPr/>
          <p:nvPr/>
        </p:nvSpPr>
        <p:spPr>
          <a:xfrm rot="10800000">
            <a:off x="2051050" y="4173538"/>
            <a:ext cx="576263" cy="504825"/>
          </a:xfrm>
          <a:prstGeom prst="homePlate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Pentagon 14"/>
          <p:cNvSpPr/>
          <p:nvPr/>
        </p:nvSpPr>
        <p:spPr>
          <a:xfrm rot="10800000">
            <a:off x="3854450" y="4173538"/>
            <a:ext cx="1365250" cy="504825"/>
          </a:xfrm>
          <a:prstGeom prst="homePlate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390" name="Picture 6" descr="D:\sbrooks\report\2015-2\RHICtunnelnoman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 bwMode="auto">
          <a:xfrm>
            <a:off x="6215063" y="2886075"/>
            <a:ext cx="23526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D:\sbrooks\report\2015-2\RHICtunnelwarmpipes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 bwMode="auto">
          <a:xfrm>
            <a:off x="3387725" y="2886075"/>
            <a:ext cx="23510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Tunnel Crossover under RHIC Pipe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1639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806582D-B69C-47FF-8895-44B30DB5B4DD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31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96" name="Picture 3" descr="D:\sbrooks\report\2015-2\Vladimir_dogleg_75pc_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9" b="25420"/>
          <a:stretch>
            <a:fillRect/>
          </a:stretch>
        </p:blipFill>
        <p:spPr bwMode="auto">
          <a:xfrm>
            <a:off x="-252413" y="5051425"/>
            <a:ext cx="1044098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6"/>
          <p:cNvSpPr txBox="1">
            <a:spLocks noChangeArrowheads="1"/>
          </p:cNvSpPr>
          <p:nvPr/>
        </p:nvSpPr>
        <p:spPr bwMode="auto">
          <a:xfrm>
            <a:off x="0" y="5051425"/>
            <a:ext cx="7904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charset="0"/>
              </a:rPr>
              <a:t>Adiabtic scheme similar to bypass gives 3.36m total horizontal displacement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92500" y="6453188"/>
            <a:ext cx="2374900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9" name="Rectangle 12"/>
          <p:cNvSpPr>
            <a:spLocks noChangeArrowheads="1"/>
          </p:cNvSpPr>
          <p:nvPr/>
        </p:nvSpPr>
        <p:spPr bwMode="auto">
          <a:xfrm>
            <a:off x="3635375" y="6488113"/>
            <a:ext cx="5418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>
                <a:solidFill>
                  <a:schemeClr val="bg1"/>
                </a:solidFill>
              </a:rPr>
              <a:t>30m central warm section with 1.81m displacement</a:t>
            </a:r>
            <a:endParaRPr lang="en-GB" altLang="en-US"/>
          </a:p>
        </p:txBody>
      </p:sp>
      <p:pic>
        <p:nvPicPr>
          <p:cNvPr id="16400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4221163"/>
            <a:ext cx="3000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21163"/>
            <a:ext cx="301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21163"/>
            <a:ext cx="3000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entagon 29"/>
          <p:cNvSpPr/>
          <p:nvPr/>
        </p:nvSpPr>
        <p:spPr>
          <a:xfrm rot="10800000">
            <a:off x="6450013" y="4173538"/>
            <a:ext cx="576262" cy="504825"/>
          </a:xfrm>
          <a:prstGeom prst="homePlate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404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221163"/>
            <a:ext cx="3000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0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All Lines Going Through IRs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93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C10B5D-89B0-4220-9ADD-B319CED84D91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grpSp>
        <p:nvGrpSpPr>
          <p:cNvPr id="59398" name="Group 21"/>
          <p:cNvGrpSpPr>
            <a:grpSpLocks/>
          </p:cNvGrpSpPr>
          <p:nvPr/>
        </p:nvGrpSpPr>
        <p:grpSpPr bwMode="auto">
          <a:xfrm rot="3600000">
            <a:off x="1541463" y="3516313"/>
            <a:ext cx="2098675" cy="720725"/>
            <a:chOff x="3480867" y="5299323"/>
            <a:chExt cx="2099245" cy="721965"/>
          </a:xfrm>
        </p:grpSpPr>
        <p:sp>
          <p:nvSpPr>
            <p:cNvPr id="21" name="Rectangle 20"/>
            <p:cNvSpPr/>
            <p:nvPr/>
          </p:nvSpPr>
          <p:spPr>
            <a:xfrm>
              <a:off x="4273447" y="5527268"/>
              <a:ext cx="503375" cy="50410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480664" y="5453232"/>
              <a:ext cx="2088130" cy="21468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80664" y="5453232"/>
              <a:ext cx="2088130" cy="21468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273042" y="5308521"/>
              <a:ext cx="503374" cy="504104"/>
            </a:xfrm>
            <a:prstGeom prst="rect">
              <a:avLst/>
            </a:prstGeom>
            <a:solidFill>
              <a:srgbClr val="7F7F7F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469145" y="5744289"/>
              <a:ext cx="2081778" cy="217862"/>
            </a:xfrm>
            <a:custGeom>
              <a:avLst/>
              <a:gdLst>
                <a:gd name="connsiteX0" fmla="*/ 0 w 2082373"/>
                <a:gd name="connsiteY0" fmla="*/ 14230 h 254716"/>
                <a:gd name="connsiteX1" fmla="*/ 322730 w 2082373"/>
                <a:gd name="connsiteY1" fmla="*/ 21914 h 254716"/>
                <a:gd name="connsiteX2" fmla="*/ 806824 w 2082373"/>
                <a:gd name="connsiteY2" fmla="*/ 221699 h 254716"/>
                <a:gd name="connsiteX3" fmla="*/ 1306286 w 2082373"/>
                <a:gd name="connsiteY3" fmla="*/ 237067 h 254716"/>
                <a:gd name="connsiteX4" fmla="*/ 1790380 w 2082373"/>
                <a:gd name="connsiteY4" fmla="*/ 44967 h 254716"/>
                <a:gd name="connsiteX5" fmla="*/ 2082373 w 2082373"/>
                <a:gd name="connsiteY5" fmla="*/ 37283 h 25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2373" h="254716">
                  <a:moveTo>
                    <a:pt x="0" y="14230"/>
                  </a:moveTo>
                  <a:cubicBezTo>
                    <a:pt x="94129" y="783"/>
                    <a:pt x="188259" y="-12664"/>
                    <a:pt x="322730" y="21914"/>
                  </a:cubicBezTo>
                  <a:cubicBezTo>
                    <a:pt x="457201" y="56492"/>
                    <a:pt x="642898" y="185840"/>
                    <a:pt x="806824" y="221699"/>
                  </a:cubicBezTo>
                  <a:cubicBezTo>
                    <a:pt x="970750" y="257558"/>
                    <a:pt x="1142360" y="266522"/>
                    <a:pt x="1306286" y="237067"/>
                  </a:cubicBezTo>
                  <a:cubicBezTo>
                    <a:pt x="1470212" y="207612"/>
                    <a:pt x="1661032" y="78264"/>
                    <a:pt x="1790380" y="44967"/>
                  </a:cubicBezTo>
                  <a:cubicBezTo>
                    <a:pt x="1919728" y="11670"/>
                    <a:pt x="2001050" y="24476"/>
                    <a:pt x="2082373" y="37283"/>
                  </a:cubicBezTo>
                </a:path>
              </a:pathLst>
            </a:cu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59399" name="Group 22"/>
          <p:cNvGrpSpPr>
            <a:grpSpLocks/>
          </p:cNvGrpSpPr>
          <p:nvPr/>
        </p:nvGrpSpPr>
        <p:grpSpPr bwMode="auto">
          <a:xfrm>
            <a:off x="4340860" y="5293043"/>
            <a:ext cx="2098675" cy="722312"/>
            <a:chOff x="3480867" y="5299323"/>
            <a:chExt cx="2099245" cy="721965"/>
          </a:xfrm>
        </p:grpSpPr>
        <p:sp>
          <p:nvSpPr>
            <p:cNvPr id="24" name="Rectangle 23"/>
            <p:cNvSpPr/>
            <p:nvPr/>
          </p:nvSpPr>
          <p:spPr>
            <a:xfrm>
              <a:off x="4284360" y="5516706"/>
              <a:ext cx="503375" cy="50458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3491983" y="5443716"/>
              <a:ext cx="2088129" cy="21579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91983" y="5443716"/>
              <a:ext cx="2088129" cy="21579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284360" y="5299323"/>
              <a:ext cx="503375" cy="504582"/>
            </a:xfrm>
            <a:prstGeom prst="rect">
              <a:avLst/>
            </a:prstGeom>
            <a:solidFill>
              <a:srgbClr val="7F7F7F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480867" y="5732502"/>
              <a:ext cx="2081778" cy="218970"/>
            </a:xfrm>
            <a:custGeom>
              <a:avLst/>
              <a:gdLst>
                <a:gd name="connsiteX0" fmla="*/ 0 w 2082373"/>
                <a:gd name="connsiteY0" fmla="*/ 14230 h 254716"/>
                <a:gd name="connsiteX1" fmla="*/ 322730 w 2082373"/>
                <a:gd name="connsiteY1" fmla="*/ 21914 h 254716"/>
                <a:gd name="connsiteX2" fmla="*/ 806824 w 2082373"/>
                <a:gd name="connsiteY2" fmla="*/ 221699 h 254716"/>
                <a:gd name="connsiteX3" fmla="*/ 1306286 w 2082373"/>
                <a:gd name="connsiteY3" fmla="*/ 237067 h 254716"/>
                <a:gd name="connsiteX4" fmla="*/ 1790380 w 2082373"/>
                <a:gd name="connsiteY4" fmla="*/ 44967 h 254716"/>
                <a:gd name="connsiteX5" fmla="*/ 2082373 w 2082373"/>
                <a:gd name="connsiteY5" fmla="*/ 37283 h 25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2373" h="254716">
                  <a:moveTo>
                    <a:pt x="0" y="14230"/>
                  </a:moveTo>
                  <a:cubicBezTo>
                    <a:pt x="94129" y="783"/>
                    <a:pt x="188259" y="-12664"/>
                    <a:pt x="322730" y="21914"/>
                  </a:cubicBezTo>
                  <a:cubicBezTo>
                    <a:pt x="457201" y="56492"/>
                    <a:pt x="642898" y="185840"/>
                    <a:pt x="806824" y="221699"/>
                  </a:cubicBezTo>
                  <a:cubicBezTo>
                    <a:pt x="970750" y="257558"/>
                    <a:pt x="1142360" y="266522"/>
                    <a:pt x="1306286" y="237067"/>
                  </a:cubicBezTo>
                  <a:cubicBezTo>
                    <a:pt x="1470212" y="207612"/>
                    <a:pt x="1661032" y="78264"/>
                    <a:pt x="1790380" y="44967"/>
                  </a:cubicBezTo>
                  <a:cubicBezTo>
                    <a:pt x="1919728" y="11670"/>
                    <a:pt x="2001050" y="24476"/>
                    <a:pt x="2082373" y="37283"/>
                  </a:cubicBezTo>
                </a:path>
              </a:pathLst>
            </a:cu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59400" name="Group 30"/>
          <p:cNvGrpSpPr>
            <a:grpSpLocks/>
          </p:cNvGrpSpPr>
          <p:nvPr/>
        </p:nvGrpSpPr>
        <p:grpSpPr bwMode="auto">
          <a:xfrm>
            <a:off x="2908935" y="2860993"/>
            <a:ext cx="2879725" cy="2879725"/>
            <a:chOff x="4941515" y="1761159"/>
            <a:chExt cx="1980000" cy="1980000"/>
          </a:xfrm>
        </p:grpSpPr>
        <p:sp>
          <p:nvSpPr>
            <p:cNvPr id="29" name="Arc 28"/>
            <p:cNvSpPr/>
            <p:nvPr/>
          </p:nvSpPr>
          <p:spPr>
            <a:xfrm>
              <a:off x="5021196" y="1881225"/>
              <a:ext cx="1799900" cy="1799900"/>
            </a:xfrm>
            <a:prstGeom prst="arc">
              <a:avLst>
                <a:gd name="adj1" fmla="val 5336963"/>
                <a:gd name="adj2" fmla="val 9648204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0" name="Arc 29"/>
            <p:cNvSpPr/>
            <p:nvPr/>
          </p:nvSpPr>
          <p:spPr>
            <a:xfrm>
              <a:off x="4941515" y="1761159"/>
              <a:ext cx="1980000" cy="1980000"/>
            </a:xfrm>
            <a:prstGeom prst="arc">
              <a:avLst>
                <a:gd name="adj1" fmla="val 5307503"/>
                <a:gd name="adj2" fmla="val 9616212"/>
              </a:avLst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59401" name="Group 31"/>
          <p:cNvGrpSpPr>
            <a:grpSpLocks/>
          </p:cNvGrpSpPr>
          <p:nvPr/>
        </p:nvGrpSpPr>
        <p:grpSpPr bwMode="auto">
          <a:xfrm rot="3600000">
            <a:off x="1814830" y="830263"/>
            <a:ext cx="2879725" cy="2917825"/>
            <a:chOff x="4977789" y="1775993"/>
            <a:chExt cx="1980000" cy="2005009"/>
          </a:xfrm>
        </p:grpSpPr>
        <p:sp>
          <p:nvSpPr>
            <p:cNvPr id="33" name="Arc 32"/>
            <p:cNvSpPr/>
            <p:nvPr/>
          </p:nvSpPr>
          <p:spPr>
            <a:xfrm>
              <a:off x="5074453" y="1776542"/>
              <a:ext cx="1799901" cy="1799926"/>
            </a:xfrm>
            <a:prstGeom prst="arc">
              <a:avLst>
                <a:gd name="adj1" fmla="val 5418041"/>
                <a:gd name="adj2" fmla="val 9494004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4" name="Arc 33"/>
            <p:cNvSpPr/>
            <p:nvPr/>
          </p:nvSpPr>
          <p:spPr>
            <a:xfrm>
              <a:off x="4971873" y="1809687"/>
              <a:ext cx="1980000" cy="1979919"/>
            </a:xfrm>
            <a:prstGeom prst="arc">
              <a:avLst>
                <a:gd name="adj1" fmla="val 5330054"/>
                <a:gd name="adj2" fmla="val 9494004"/>
              </a:avLst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59402" name="Group 38"/>
          <p:cNvGrpSpPr>
            <a:grpSpLocks/>
          </p:cNvGrpSpPr>
          <p:nvPr/>
        </p:nvGrpSpPr>
        <p:grpSpPr bwMode="auto">
          <a:xfrm rot="-3600000">
            <a:off x="5197317" y="2880836"/>
            <a:ext cx="2890838" cy="2892425"/>
            <a:chOff x="4891709" y="1775993"/>
            <a:chExt cx="1987071" cy="1988419"/>
          </a:xfrm>
        </p:grpSpPr>
        <p:sp>
          <p:nvSpPr>
            <p:cNvPr id="40" name="Arc 39"/>
            <p:cNvSpPr/>
            <p:nvPr/>
          </p:nvSpPr>
          <p:spPr>
            <a:xfrm>
              <a:off x="5070460" y="1775054"/>
              <a:ext cx="1800476" cy="1799617"/>
            </a:xfrm>
            <a:prstGeom prst="arc">
              <a:avLst>
                <a:gd name="adj1" fmla="val 5418041"/>
                <a:gd name="adj2" fmla="val 9494004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Arc 40"/>
            <p:cNvSpPr/>
            <p:nvPr/>
          </p:nvSpPr>
          <p:spPr>
            <a:xfrm>
              <a:off x="4891748" y="1783486"/>
              <a:ext cx="1980523" cy="1979688"/>
            </a:xfrm>
            <a:prstGeom prst="arc">
              <a:avLst>
                <a:gd name="adj1" fmla="val 5418041"/>
                <a:gd name="adj2" fmla="val 9581339"/>
              </a:avLst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45" name="Arc 44"/>
          <p:cNvSpPr/>
          <p:nvPr/>
        </p:nvSpPr>
        <p:spPr>
          <a:xfrm rot="652579">
            <a:off x="3061272" y="2260492"/>
            <a:ext cx="3205030" cy="3205031"/>
          </a:xfrm>
          <a:prstGeom prst="arc">
            <a:avLst>
              <a:gd name="adj1" fmla="val 5397482"/>
              <a:gd name="adj2" fmla="val 8314152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4964113" y="2243138"/>
            <a:ext cx="10191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64113" y="1700213"/>
            <a:ext cx="101917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64113" y="1982788"/>
            <a:ext cx="1019175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9" name="TextBox 5"/>
          <p:cNvSpPr txBox="1">
            <a:spLocks noChangeArrowheads="1"/>
          </p:cNvSpPr>
          <p:nvPr/>
        </p:nvSpPr>
        <p:spPr bwMode="auto">
          <a:xfrm>
            <a:off x="6011863" y="1520825"/>
            <a:ext cx="2749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Hadron 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Electron FFAGs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High-energy electron line</a:t>
            </a:r>
          </a:p>
        </p:txBody>
      </p:sp>
      <p:sp>
        <p:nvSpPr>
          <p:cNvPr id="59410" name="Content Placeholder 2"/>
          <p:cNvSpPr>
            <a:spLocks noGrp="1"/>
          </p:cNvSpPr>
          <p:nvPr>
            <p:ph idx="1"/>
          </p:nvPr>
        </p:nvSpPr>
        <p:spPr>
          <a:xfrm>
            <a:off x="3708400" y="2781300"/>
            <a:ext cx="4546600" cy="1868488"/>
          </a:xfrm>
        </p:spPr>
        <p:txBody>
          <a:bodyPr/>
          <a:lstStyle/>
          <a:p>
            <a:r>
              <a:rPr lang="en-GB" altLang="en-US" dirty="0" smtClean="0"/>
              <a:t>Greatly exaggerated!</a:t>
            </a:r>
          </a:p>
          <a:p>
            <a:r>
              <a:rPr lang="en-GB" altLang="en-US" dirty="0" smtClean="0"/>
              <a:t>Detectors moved inwards to allow bypass</a:t>
            </a:r>
          </a:p>
        </p:txBody>
      </p:sp>
      <p:sp>
        <p:nvSpPr>
          <p:cNvPr id="36" name="Arc 35"/>
          <p:cNvSpPr/>
          <p:nvPr/>
        </p:nvSpPr>
        <p:spPr>
          <a:xfrm rot="3799182">
            <a:off x="1904022" y="855913"/>
            <a:ext cx="2921568" cy="2921569"/>
          </a:xfrm>
          <a:prstGeom prst="arc">
            <a:avLst>
              <a:gd name="adj1" fmla="val 5397482"/>
              <a:gd name="adj2" fmla="val 9387105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7" name="Arc 36"/>
          <p:cNvSpPr/>
          <p:nvPr/>
        </p:nvSpPr>
        <p:spPr>
          <a:xfrm rot="17511944">
            <a:off x="5262408" y="2989584"/>
            <a:ext cx="2672388" cy="2672389"/>
          </a:xfrm>
          <a:prstGeom prst="arc">
            <a:avLst>
              <a:gd name="adj1" fmla="val 5703636"/>
              <a:gd name="adj2" fmla="val 9912654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3D Bypass Layout in RHIC Tunnel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 dirty="0"/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srgbClr val="898989"/>
                </a:solidFill>
              </a:rPr>
              <a:t>Stephen Brooks, eRHIC R&amp;D review</a:t>
            </a:r>
            <a:endParaRPr lang="en-GB" altLang="en-US" dirty="0" smtClean="0">
              <a:solidFill>
                <a:srgbClr val="898989"/>
              </a:solidFill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822476-8ADB-4AB5-80B3-8A484AB39771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14342" name="Picture 2" descr="D:\sbrooks\report\2015-2\PHENIXbypass_draft_persp_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1212850"/>
            <a:ext cx="10037763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t="1917" r="14540" b="4739"/>
          <a:stretch>
            <a:fillRect/>
          </a:stretch>
        </p:blipFill>
        <p:spPr>
          <a:xfrm>
            <a:off x="5724525" y="1212850"/>
            <a:ext cx="3922713" cy="3268663"/>
          </a:xfrm>
        </p:spPr>
      </p:pic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0" y="5229225"/>
            <a:ext cx="4211638" cy="1631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Enough clearance for an R=4.16m (STAR-sized) detector if it is displaced inwards on existing rails by 1.76m.  Clearances would be &gt;34cm from beamline centre to walls/detector</a:t>
            </a:r>
            <a:endParaRPr lang="en-GB" altLang="en-US" sz="2000">
              <a:solidFill>
                <a:schemeClr val="bg1"/>
              </a:solidFill>
            </a:endParaRP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6361113" y="2533650"/>
            <a:ext cx="2233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Orbits exaggerated transversely x5000</a:t>
            </a:r>
            <a:endParaRPr lang="en-GB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35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Isosceles Triangle 52"/>
          <p:cNvSpPr/>
          <p:nvPr/>
        </p:nvSpPr>
        <p:spPr>
          <a:xfrm flipV="1">
            <a:off x="3043238" y="2036763"/>
            <a:ext cx="757237" cy="35401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flipV="1">
            <a:off x="950913" y="2039938"/>
            <a:ext cx="755650" cy="35401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33" name="Isosceles Triangle 1032"/>
          <p:cNvSpPr/>
          <p:nvPr/>
        </p:nvSpPr>
        <p:spPr>
          <a:xfrm>
            <a:off x="1706563" y="1397000"/>
            <a:ext cx="1363662" cy="630238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3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Detector Bypasses: a Flexible FFAG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2253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srgbClr val="898989"/>
                </a:solidFill>
              </a:rPr>
              <a:t>Stephen Brooks, eRHIC R&amp;D review</a:t>
            </a:r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133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B522C2-828E-44D5-8D1E-8EDF3DD5FFC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  <p:pic>
        <p:nvPicPr>
          <p:cNvPr id="13321" name="Picture 4" descr="D:\sbrooks\muon1\_eRHIC\21GeV_bypass2000x_cropdi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875213"/>
            <a:ext cx="9155113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5"/>
          <p:cNvSpPr>
            <a:spLocks noChangeArrowheads="1"/>
          </p:cNvSpPr>
          <p:nvPr/>
        </p:nvSpPr>
        <p:spPr bwMode="auto">
          <a:xfrm>
            <a:off x="5729288" y="4875213"/>
            <a:ext cx="341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Orbits exaggerated 2000x, beamline to scale</a:t>
            </a:r>
            <a:endParaRPr lang="en-GB" altLang="en-US" sz="140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84200" y="2033588"/>
            <a:ext cx="35655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4200" y="2033588"/>
            <a:ext cx="360363" cy="0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44563" y="2027238"/>
            <a:ext cx="369887" cy="377825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14450" y="1397000"/>
            <a:ext cx="1082675" cy="1008063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02063" y="2036763"/>
            <a:ext cx="347662" cy="0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97125" y="1397000"/>
            <a:ext cx="1020763" cy="996950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17888" y="2036763"/>
            <a:ext cx="384175" cy="357187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83150" y="2036763"/>
            <a:ext cx="35655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83150" y="2033588"/>
            <a:ext cx="360363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101013" y="2036763"/>
            <a:ext cx="347662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Freeform 1030"/>
          <p:cNvSpPr/>
          <p:nvPr/>
        </p:nvSpPr>
        <p:spPr>
          <a:xfrm>
            <a:off x="5232400" y="1255713"/>
            <a:ext cx="2874963" cy="1546225"/>
          </a:xfrm>
          <a:custGeom>
            <a:avLst/>
            <a:gdLst>
              <a:gd name="connsiteX0" fmla="*/ 0 w 2850776"/>
              <a:gd name="connsiteY0" fmla="*/ 820672 h 1590255"/>
              <a:gd name="connsiteX1" fmla="*/ 683879 w 2850776"/>
              <a:gd name="connsiteY1" fmla="*/ 1566024 h 1590255"/>
              <a:gd name="connsiteX2" fmla="*/ 2320578 w 2850776"/>
              <a:gd name="connsiteY2" fmla="*/ 21533 h 1590255"/>
              <a:gd name="connsiteX3" fmla="*/ 2850776 w 2850776"/>
              <a:gd name="connsiteY3" fmla="*/ 805304 h 1590255"/>
              <a:gd name="connsiteX0" fmla="*/ 0 w 2850776"/>
              <a:gd name="connsiteY0" fmla="*/ 820672 h 1590255"/>
              <a:gd name="connsiteX1" fmla="*/ 683879 w 2850776"/>
              <a:gd name="connsiteY1" fmla="*/ 1566024 h 1590255"/>
              <a:gd name="connsiteX2" fmla="*/ 2320578 w 2850776"/>
              <a:gd name="connsiteY2" fmla="*/ 21533 h 1590255"/>
              <a:gd name="connsiteX3" fmla="*/ 2850776 w 2850776"/>
              <a:gd name="connsiteY3" fmla="*/ 805304 h 1590255"/>
              <a:gd name="connsiteX0" fmla="*/ 0 w 2850776"/>
              <a:gd name="connsiteY0" fmla="*/ 820672 h 1579788"/>
              <a:gd name="connsiteX1" fmla="*/ 683879 w 2850776"/>
              <a:gd name="connsiteY1" fmla="*/ 1566024 h 1579788"/>
              <a:gd name="connsiteX2" fmla="*/ 2320578 w 2850776"/>
              <a:gd name="connsiteY2" fmla="*/ 21533 h 1579788"/>
              <a:gd name="connsiteX3" fmla="*/ 2850776 w 2850776"/>
              <a:gd name="connsiteY3" fmla="*/ 805304 h 1579788"/>
              <a:gd name="connsiteX0" fmla="*/ 0 w 2850776"/>
              <a:gd name="connsiteY0" fmla="*/ 811272 h 1570388"/>
              <a:gd name="connsiteX1" fmla="*/ 683879 w 2850776"/>
              <a:gd name="connsiteY1" fmla="*/ 1556624 h 1570388"/>
              <a:gd name="connsiteX2" fmla="*/ 2320578 w 2850776"/>
              <a:gd name="connsiteY2" fmla="*/ 12133 h 1570388"/>
              <a:gd name="connsiteX3" fmla="*/ 2850776 w 2850776"/>
              <a:gd name="connsiteY3" fmla="*/ 795904 h 1570388"/>
              <a:gd name="connsiteX0" fmla="*/ 0 w 2850776"/>
              <a:gd name="connsiteY0" fmla="*/ 795903 h 1569713"/>
              <a:gd name="connsiteX1" fmla="*/ 683879 w 2850776"/>
              <a:gd name="connsiteY1" fmla="*/ 1556624 h 1569713"/>
              <a:gd name="connsiteX2" fmla="*/ 2320578 w 2850776"/>
              <a:gd name="connsiteY2" fmla="*/ 12133 h 1569713"/>
              <a:gd name="connsiteX3" fmla="*/ 2850776 w 2850776"/>
              <a:gd name="connsiteY3" fmla="*/ 795904 h 1569713"/>
              <a:gd name="connsiteX0" fmla="*/ 0 w 2850776"/>
              <a:gd name="connsiteY0" fmla="*/ 795903 h 1569713"/>
              <a:gd name="connsiteX1" fmla="*/ 929768 w 2850776"/>
              <a:gd name="connsiteY1" fmla="*/ 1556624 h 1569713"/>
              <a:gd name="connsiteX2" fmla="*/ 2320578 w 2850776"/>
              <a:gd name="connsiteY2" fmla="*/ 12133 h 1569713"/>
              <a:gd name="connsiteX3" fmla="*/ 2850776 w 2850776"/>
              <a:gd name="connsiteY3" fmla="*/ 795904 h 1569713"/>
              <a:gd name="connsiteX0" fmla="*/ 0 w 2850776"/>
              <a:gd name="connsiteY0" fmla="*/ 788314 h 1561897"/>
              <a:gd name="connsiteX1" fmla="*/ 929768 w 2850776"/>
              <a:gd name="connsiteY1" fmla="*/ 1549035 h 1561897"/>
              <a:gd name="connsiteX2" fmla="*/ 2082373 w 2850776"/>
              <a:gd name="connsiteY2" fmla="*/ 12228 h 1561897"/>
              <a:gd name="connsiteX3" fmla="*/ 2850776 w 2850776"/>
              <a:gd name="connsiteY3" fmla="*/ 788315 h 1561897"/>
              <a:gd name="connsiteX0" fmla="*/ 0 w 2850776"/>
              <a:gd name="connsiteY0" fmla="*/ 788094 h 1554095"/>
              <a:gd name="connsiteX1" fmla="*/ 868296 w 2850776"/>
              <a:gd name="connsiteY1" fmla="*/ 1541131 h 1554095"/>
              <a:gd name="connsiteX2" fmla="*/ 2082373 w 2850776"/>
              <a:gd name="connsiteY2" fmla="*/ 12008 h 1554095"/>
              <a:gd name="connsiteX3" fmla="*/ 2850776 w 2850776"/>
              <a:gd name="connsiteY3" fmla="*/ 788095 h 1554095"/>
              <a:gd name="connsiteX0" fmla="*/ 0 w 2850776"/>
              <a:gd name="connsiteY0" fmla="*/ 780505 h 1546279"/>
              <a:gd name="connsiteX1" fmla="*/ 868296 w 2850776"/>
              <a:gd name="connsiteY1" fmla="*/ 1533542 h 1546279"/>
              <a:gd name="connsiteX2" fmla="*/ 2028585 w 2850776"/>
              <a:gd name="connsiteY2" fmla="*/ 12103 h 1546279"/>
              <a:gd name="connsiteX3" fmla="*/ 2850776 w 2850776"/>
              <a:gd name="connsiteY3" fmla="*/ 780506 h 1546279"/>
              <a:gd name="connsiteX0" fmla="*/ 0 w 2873828"/>
              <a:gd name="connsiteY0" fmla="*/ 780505 h 1546279"/>
              <a:gd name="connsiteX1" fmla="*/ 891348 w 2873828"/>
              <a:gd name="connsiteY1" fmla="*/ 1533542 h 1546279"/>
              <a:gd name="connsiteX2" fmla="*/ 2051637 w 2873828"/>
              <a:gd name="connsiteY2" fmla="*/ 12103 h 1546279"/>
              <a:gd name="connsiteX3" fmla="*/ 2873828 w 2873828"/>
              <a:gd name="connsiteY3" fmla="*/ 780506 h 154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3828" h="1546279">
                <a:moveTo>
                  <a:pt x="0" y="780505"/>
                </a:moveTo>
                <a:cubicBezTo>
                  <a:pt x="256134" y="781786"/>
                  <a:pt x="549409" y="1661609"/>
                  <a:pt x="891348" y="1533542"/>
                </a:cubicBezTo>
                <a:cubicBezTo>
                  <a:pt x="1233287" y="1405475"/>
                  <a:pt x="1721224" y="137609"/>
                  <a:pt x="2051637" y="12103"/>
                </a:cubicBezTo>
                <a:cubicBezTo>
                  <a:pt x="2382050" y="-113403"/>
                  <a:pt x="2504995" y="778585"/>
                  <a:pt x="2873828" y="780506"/>
                </a:cubicBezTo>
              </a:path>
            </a:pathLst>
          </a:cu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051550" y="2036763"/>
            <a:ext cx="0" cy="765175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35" name="TextBox 44"/>
          <p:cNvSpPr txBox="1">
            <a:spLocks noChangeArrowheads="1"/>
          </p:cNvSpPr>
          <p:nvPr/>
        </p:nvSpPr>
        <p:spPr bwMode="auto">
          <a:xfrm>
            <a:off x="7564438" y="1055688"/>
            <a:ext cx="61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Symbol" pitchFamily="18" charset="2"/>
              </a:rPr>
              <a:t>-Dq</a:t>
            </a:r>
            <a:endParaRPr lang="en-GB" altLang="en-US" sz="2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3336" name="TextBox 45"/>
          <p:cNvSpPr txBox="1">
            <a:spLocks noChangeArrowheads="1"/>
          </p:cNvSpPr>
          <p:nvPr/>
        </p:nvSpPr>
        <p:spPr bwMode="auto">
          <a:xfrm>
            <a:off x="1076325" y="2393950"/>
            <a:ext cx="47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en-GB" altLang="en-US" sz="2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3337" name="TextBox 46"/>
          <p:cNvSpPr txBox="1">
            <a:spLocks noChangeArrowheads="1"/>
          </p:cNvSpPr>
          <p:nvPr/>
        </p:nvSpPr>
        <p:spPr bwMode="auto">
          <a:xfrm>
            <a:off x="6288088" y="2554288"/>
            <a:ext cx="47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en-GB" altLang="en-US" sz="2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3338" name="TextBox 47"/>
          <p:cNvSpPr txBox="1">
            <a:spLocks noChangeArrowheads="1"/>
          </p:cNvSpPr>
          <p:nvPr/>
        </p:nvSpPr>
        <p:spPr bwMode="auto">
          <a:xfrm>
            <a:off x="508000" y="1225550"/>
            <a:ext cx="18113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Curvature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Bypass straight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Normal straight</a:t>
            </a:r>
            <a:endParaRPr lang="en-GB" altLang="en-US" sz="2000">
              <a:solidFill>
                <a:srgbClr val="000000"/>
              </a:solidFill>
            </a:endParaRPr>
          </a:p>
        </p:txBody>
      </p:sp>
      <p:sp>
        <p:nvSpPr>
          <p:cNvPr id="13339" name="TextBox 48"/>
          <p:cNvSpPr txBox="1">
            <a:spLocks noChangeArrowheads="1"/>
          </p:cNvSpPr>
          <p:nvPr/>
        </p:nvSpPr>
        <p:spPr bwMode="auto">
          <a:xfrm>
            <a:off x="3179763" y="2408238"/>
            <a:ext cx="47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en-GB" altLang="en-US" sz="2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3340" name="TextBox 49"/>
          <p:cNvSpPr txBox="1">
            <a:spLocks noChangeArrowheads="1"/>
          </p:cNvSpPr>
          <p:nvPr/>
        </p:nvSpPr>
        <p:spPr bwMode="auto">
          <a:xfrm>
            <a:off x="2025650" y="1627188"/>
            <a:ext cx="744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altLang="en-US" sz="2000">
                <a:solidFill>
                  <a:srgbClr val="000000"/>
                </a:solidFill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en-GB" altLang="en-US" sz="2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3341" name="TextBox 53"/>
          <p:cNvSpPr txBox="1">
            <a:spLocks noChangeArrowheads="1"/>
          </p:cNvSpPr>
          <p:nvPr/>
        </p:nvSpPr>
        <p:spPr bwMode="auto">
          <a:xfrm>
            <a:off x="4883150" y="1265238"/>
            <a:ext cx="7762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Angle</a:t>
            </a:r>
            <a:endParaRPr lang="en-GB" altLang="en-US" sz="2000">
              <a:solidFill>
                <a:srgbClr val="0000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4883150" y="3654425"/>
            <a:ext cx="35655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872038" y="3654425"/>
            <a:ext cx="360362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089900" y="3657600"/>
            <a:ext cx="347663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4" name="Freeform 1033"/>
          <p:cNvSpPr/>
          <p:nvPr/>
        </p:nvSpPr>
        <p:spPr>
          <a:xfrm>
            <a:off x="5230813" y="3654425"/>
            <a:ext cx="2859087" cy="1020763"/>
          </a:xfrm>
          <a:custGeom>
            <a:avLst/>
            <a:gdLst>
              <a:gd name="connsiteX0" fmla="*/ 0 w 3001476"/>
              <a:gd name="connsiteY0" fmla="*/ 100881 h 1122857"/>
              <a:gd name="connsiteX1" fmla="*/ 1398494 w 3001476"/>
              <a:gd name="connsiteY1" fmla="*/ 1122857 h 1122857"/>
              <a:gd name="connsiteX2" fmla="*/ 2858460 w 3001476"/>
              <a:gd name="connsiteY2" fmla="*/ 100881 h 1122857"/>
              <a:gd name="connsiteX3" fmla="*/ 2866144 w 3001476"/>
              <a:gd name="connsiteY3" fmla="*/ 93197 h 1122857"/>
              <a:gd name="connsiteX0" fmla="*/ 0 w 3189347"/>
              <a:gd name="connsiteY0" fmla="*/ 579830 h 1601806"/>
              <a:gd name="connsiteX1" fmla="*/ 1398494 w 3189347"/>
              <a:gd name="connsiteY1" fmla="*/ 1601806 h 1601806"/>
              <a:gd name="connsiteX2" fmla="*/ 2858460 w 3189347"/>
              <a:gd name="connsiteY2" fmla="*/ 579830 h 1601806"/>
              <a:gd name="connsiteX3" fmla="*/ 3142770 w 3189347"/>
              <a:gd name="connsiteY3" fmla="*/ 11211 h 1601806"/>
              <a:gd name="connsiteX0" fmla="*/ 0 w 2858460"/>
              <a:gd name="connsiteY0" fmla="*/ 0 h 1021976"/>
              <a:gd name="connsiteX1" fmla="*/ 1398494 w 2858460"/>
              <a:gd name="connsiteY1" fmla="*/ 1021976 h 1021976"/>
              <a:gd name="connsiteX2" fmla="*/ 2858460 w 2858460"/>
              <a:gd name="connsiteY2" fmla="*/ 0 h 1021976"/>
              <a:gd name="connsiteX0" fmla="*/ 0 w 2858460"/>
              <a:gd name="connsiteY0" fmla="*/ 10 h 1021986"/>
              <a:gd name="connsiteX1" fmla="*/ 1398494 w 2858460"/>
              <a:gd name="connsiteY1" fmla="*/ 1021986 h 1021986"/>
              <a:gd name="connsiteX2" fmla="*/ 2858460 w 2858460"/>
              <a:gd name="connsiteY2" fmla="*/ 10 h 1021986"/>
              <a:gd name="connsiteX0" fmla="*/ 0 w 2858460"/>
              <a:gd name="connsiteY0" fmla="*/ 10 h 1021986"/>
              <a:gd name="connsiteX1" fmla="*/ 1398494 w 2858460"/>
              <a:gd name="connsiteY1" fmla="*/ 1021986 h 1021986"/>
              <a:gd name="connsiteX2" fmla="*/ 2858460 w 2858460"/>
              <a:gd name="connsiteY2" fmla="*/ 10 h 1021986"/>
              <a:gd name="connsiteX0" fmla="*/ 0 w 2858460"/>
              <a:gd name="connsiteY0" fmla="*/ 10 h 1021986"/>
              <a:gd name="connsiteX1" fmla="*/ 1398494 w 2858460"/>
              <a:gd name="connsiteY1" fmla="*/ 1021986 h 1021986"/>
              <a:gd name="connsiteX2" fmla="*/ 2858460 w 2858460"/>
              <a:gd name="connsiteY2" fmla="*/ 10 h 1021986"/>
              <a:gd name="connsiteX0" fmla="*/ 0 w 2858460"/>
              <a:gd name="connsiteY0" fmla="*/ 10 h 1021986"/>
              <a:gd name="connsiteX1" fmla="*/ 1398494 w 2858460"/>
              <a:gd name="connsiteY1" fmla="*/ 1021986 h 1021986"/>
              <a:gd name="connsiteX2" fmla="*/ 2858460 w 2858460"/>
              <a:gd name="connsiteY2" fmla="*/ 10 h 1021986"/>
              <a:gd name="connsiteX0" fmla="*/ 0 w 2858460"/>
              <a:gd name="connsiteY0" fmla="*/ 10 h 1021986"/>
              <a:gd name="connsiteX1" fmla="*/ 1436914 w 2858460"/>
              <a:gd name="connsiteY1" fmla="*/ 1021986 h 1021986"/>
              <a:gd name="connsiteX2" fmla="*/ 2858460 w 2858460"/>
              <a:gd name="connsiteY2" fmla="*/ 10 h 102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8460" h="1021986">
                <a:moveTo>
                  <a:pt x="0" y="10"/>
                </a:moveTo>
                <a:cubicBezTo>
                  <a:pt x="484094" y="-3832"/>
                  <a:pt x="960504" y="1021986"/>
                  <a:pt x="1436914" y="1021986"/>
                </a:cubicBezTo>
                <a:cubicBezTo>
                  <a:pt x="1913324" y="1021986"/>
                  <a:pt x="2367962" y="-3832"/>
                  <a:pt x="2858460" y="10"/>
                </a:cubicBezTo>
              </a:path>
            </a:pathLst>
          </a:cu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46" name="TextBox 58"/>
          <p:cNvSpPr txBox="1">
            <a:spLocks noChangeArrowheads="1"/>
          </p:cNvSpPr>
          <p:nvPr/>
        </p:nvSpPr>
        <p:spPr bwMode="auto">
          <a:xfrm>
            <a:off x="4883150" y="2974975"/>
            <a:ext cx="160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Displacement</a:t>
            </a:r>
            <a:endParaRPr lang="en-GB" altLang="en-US" sz="2000">
              <a:solidFill>
                <a:srgbClr val="000000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669088" y="3654425"/>
            <a:ext cx="0" cy="1014413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48" name="TextBox 63"/>
          <p:cNvSpPr txBox="1">
            <a:spLocks noChangeArrowheads="1"/>
          </p:cNvSpPr>
          <p:nvPr/>
        </p:nvSpPr>
        <p:spPr bwMode="auto">
          <a:xfrm>
            <a:off x="6923088" y="4468813"/>
            <a:ext cx="842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3.08m</a:t>
            </a:r>
            <a:endParaRPr lang="en-GB" altLang="en-US" sz="2000">
              <a:solidFill>
                <a:srgbClr val="000000"/>
              </a:solidFill>
            </a:endParaRPr>
          </a:p>
        </p:txBody>
      </p:sp>
      <p:cxnSp>
        <p:nvCxnSpPr>
          <p:cNvPr id="1039" name="Straight Connector 1038"/>
          <p:cNvCxnSpPr/>
          <p:nvPr/>
        </p:nvCxnSpPr>
        <p:spPr>
          <a:xfrm>
            <a:off x="288925" y="5540375"/>
            <a:ext cx="8586788" cy="76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" name="Rectangle 1047"/>
          <p:cNvSpPr/>
          <p:nvPr/>
        </p:nvSpPr>
        <p:spPr>
          <a:xfrm>
            <a:off x="584200" y="4070350"/>
            <a:ext cx="3560763" cy="398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76 cells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84200" y="3175000"/>
            <a:ext cx="360363" cy="398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3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306513" y="3175000"/>
            <a:ext cx="360362" cy="3984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44563" y="3175000"/>
            <a:ext cx="361950" cy="3984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666875" y="3176588"/>
            <a:ext cx="700088" cy="398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17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422650" y="3178175"/>
            <a:ext cx="360363" cy="3984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060700" y="3178175"/>
            <a:ext cx="361950" cy="3984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783013" y="3178175"/>
            <a:ext cx="361950" cy="398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3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366963" y="3178175"/>
            <a:ext cx="698500" cy="398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17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88" name="Straight Arrow Connector 87"/>
          <p:cNvCxnSpPr>
            <a:endCxn id="1034" idx="2"/>
          </p:cNvCxnSpPr>
          <p:nvPr/>
        </p:nvCxnSpPr>
        <p:spPr>
          <a:xfrm>
            <a:off x="6669088" y="3654425"/>
            <a:ext cx="1420812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60" name="TextBox 92"/>
          <p:cNvSpPr txBox="1">
            <a:spLocks noChangeArrowheads="1"/>
          </p:cNvSpPr>
          <p:nvPr/>
        </p:nvSpPr>
        <p:spPr bwMode="auto">
          <a:xfrm>
            <a:off x="6958013" y="3249613"/>
            <a:ext cx="842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90.3m</a:t>
            </a:r>
            <a:endParaRPr lang="en-GB" alt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54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129"/>
          <p:cNvGrpSpPr>
            <a:grpSpLocks/>
          </p:cNvGrpSpPr>
          <p:nvPr/>
        </p:nvGrpSpPr>
        <p:grpSpPr bwMode="auto">
          <a:xfrm flipH="1">
            <a:off x="-3175" y="1556792"/>
            <a:ext cx="9147175" cy="4386263"/>
            <a:chOff x="-3926" y="1242016"/>
            <a:chExt cx="9147926" cy="4386146"/>
          </a:xfrm>
        </p:grpSpPr>
        <p:pic>
          <p:nvPicPr>
            <p:cNvPr id="61446" name="Picture 8" descr="Screen Shot 2015-01-27 at 3.14.51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6" y="1242016"/>
              <a:ext cx="9144000" cy="4386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4479542" y="3251737"/>
              <a:ext cx="1031960" cy="434963"/>
            </a:xfrm>
            <a:prstGeom prst="line">
              <a:avLst/>
            </a:prstGeom>
            <a:ln w="63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0" idx="2"/>
            </p:cNvCxnSpPr>
            <p:nvPr/>
          </p:nvCxnSpPr>
          <p:spPr>
            <a:xfrm flipV="1">
              <a:off x="3044324" y="2653266"/>
              <a:ext cx="3919859" cy="1623969"/>
            </a:xfrm>
            <a:prstGeom prst="line">
              <a:avLst/>
            </a:prstGeom>
            <a:ln w="63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511502" y="3027906"/>
              <a:ext cx="498516" cy="223831"/>
            </a:xfrm>
            <a:prstGeom prst="line">
              <a:avLst/>
            </a:prstGeom>
            <a:ln w="63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010018" y="1683329"/>
              <a:ext cx="3133982" cy="1344577"/>
            </a:xfrm>
            <a:prstGeom prst="line">
              <a:avLst/>
            </a:prstGeom>
            <a:ln w="63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725417" y="3686701"/>
              <a:ext cx="754125" cy="346066"/>
            </a:xfrm>
            <a:prstGeom prst="line">
              <a:avLst/>
            </a:prstGeom>
            <a:ln w="63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-751" y="4029592"/>
              <a:ext cx="3727756" cy="1598570"/>
            </a:xfrm>
            <a:prstGeom prst="line">
              <a:avLst/>
            </a:prstGeom>
            <a:ln w="63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453" name="TextBox 48"/>
            <p:cNvSpPr txBox="1">
              <a:spLocks noChangeArrowheads="1"/>
            </p:cNvSpPr>
            <p:nvPr/>
          </p:nvSpPr>
          <p:spPr bwMode="auto">
            <a:xfrm rot="-1267186">
              <a:off x="6163288" y="2870969"/>
              <a:ext cx="1056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0070C0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B050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rgbClr val="E46C0A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charset="0"/>
                </a:rPr>
                <a:t>electrons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61454" name="TextBox 49"/>
            <p:cNvSpPr txBox="1">
              <a:spLocks noChangeArrowheads="1"/>
            </p:cNvSpPr>
            <p:nvPr/>
          </p:nvSpPr>
          <p:spPr bwMode="auto">
            <a:xfrm rot="-1428238">
              <a:off x="2968458" y="4281268"/>
              <a:ext cx="570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0070C0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B050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rgbClr val="E46C0A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charset="0"/>
                </a:rPr>
                <a:t>ions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0279783">
              <a:off x="4384284" y="2785025"/>
              <a:ext cx="1439980" cy="3682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FFAG by-pass</a:t>
              </a:r>
            </a:p>
          </p:txBody>
        </p:sp>
        <p:cxnSp>
          <p:nvCxnSpPr>
            <p:cNvPr id="52" name="Straight Connector 51"/>
            <p:cNvCxnSpPr>
              <a:stCxn id="57" idx="4"/>
            </p:cNvCxnSpPr>
            <p:nvPr/>
          </p:nvCxnSpPr>
          <p:spPr>
            <a:xfrm flipV="1">
              <a:off x="8154906" y="1657930"/>
              <a:ext cx="981156" cy="471475"/>
            </a:xfrm>
            <a:prstGeom prst="line">
              <a:avLst/>
            </a:prstGeom>
            <a:ln w="63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ube 55"/>
            <p:cNvSpPr/>
            <p:nvPr/>
          </p:nvSpPr>
          <p:spPr>
            <a:xfrm rot="14914230">
              <a:off x="6989586" y="2611990"/>
              <a:ext cx="9525" cy="53979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Cube 57"/>
            <p:cNvSpPr/>
            <p:nvPr/>
          </p:nvSpPr>
          <p:spPr>
            <a:xfrm rot="14914230">
              <a:off x="6116390" y="2981868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Cube 58"/>
            <p:cNvSpPr/>
            <p:nvPr/>
          </p:nvSpPr>
          <p:spPr>
            <a:xfrm rot="14914230">
              <a:off x="8207299" y="2088130"/>
              <a:ext cx="17463" cy="26990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Cube 66"/>
            <p:cNvSpPr/>
            <p:nvPr/>
          </p:nvSpPr>
          <p:spPr>
            <a:xfrm rot="14914230">
              <a:off x="6186246" y="2953294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Cube 67"/>
            <p:cNvSpPr/>
            <p:nvPr/>
          </p:nvSpPr>
          <p:spPr>
            <a:xfrm rot="14914230">
              <a:off x="6260070" y="2922338"/>
              <a:ext cx="7938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Cube 68"/>
            <p:cNvSpPr/>
            <p:nvPr/>
          </p:nvSpPr>
          <p:spPr>
            <a:xfrm rot="14914230">
              <a:off x="6325957" y="2894558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Cube 71"/>
            <p:cNvSpPr/>
            <p:nvPr/>
          </p:nvSpPr>
          <p:spPr>
            <a:xfrm rot="14914230">
              <a:off x="6389462" y="2869158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Cube 72"/>
            <p:cNvSpPr/>
            <p:nvPr/>
          </p:nvSpPr>
          <p:spPr>
            <a:xfrm rot="14914230">
              <a:off x="6453762" y="2841378"/>
              <a:ext cx="7937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Cube 73"/>
            <p:cNvSpPr/>
            <p:nvPr/>
          </p:nvSpPr>
          <p:spPr>
            <a:xfrm rot="14914230">
              <a:off x="7061030" y="2589766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Cube 77"/>
            <p:cNvSpPr/>
            <p:nvPr/>
          </p:nvSpPr>
          <p:spPr>
            <a:xfrm rot="14914230">
              <a:off x="7131679" y="2557222"/>
              <a:ext cx="9525" cy="46042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Cube 78"/>
            <p:cNvSpPr/>
            <p:nvPr/>
          </p:nvSpPr>
          <p:spPr>
            <a:xfrm rot="14914230">
              <a:off x="7198360" y="2530236"/>
              <a:ext cx="7937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6967358" y="2129405"/>
              <a:ext cx="1190723" cy="523861"/>
            </a:xfrm>
            <a:prstGeom prst="line">
              <a:avLst/>
            </a:prstGeom>
            <a:ln w="63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ube 81"/>
            <p:cNvSpPr/>
            <p:nvPr/>
          </p:nvSpPr>
          <p:spPr>
            <a:xfrm rot="14914230" flipV="1">
              <a:off x="7870721" y="2235764"/>
              <a:ext cx="17463" cy="36515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flipV="1">
              <a:off x="27827" y="4275648"/>
              <a:ext cx="3016498" cy="1279491"/>
            </a:xfrm>
            <a:prstGeom prst="line">
              <a:avLst/>
            </a:prstGeom>
            <a:ln w="63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Cube 89"/>
            <p:cNvSpPr/>
            <p:nvPr/>
          </p:nvSpPr>
          <p:spPr>
            <a:xfrm rot="14914230">
              <a:off x="3939748" y="3878781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Cube 90"/>
            <p:cNvSpPr/>
            <p:nvPr/>
          </p:nvSpPr>
          <p:spPr>
            <a:xfrm rot="14914230">
              <a:off x="3869098" y="3906561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Cube 91"/>
            <p:cNvSpPr/>
            <p:nvPr/>
          </p:nvSpPr>
          <p:spPr>
            <a:xfrm rot="14914230">
              <a:off x="4319985" y="3717654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" name="Cube 92"/>
            <p:cNvSpPr/>
            <p:nvPr/>
          </p:nvSpPr>
          <p:spPr>
            <a:xfrm rot="14914230">
              <a:off x="4008017" y="3851795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" name="Cube 93"/>
            <p:cNvSpPr/>
            <p:nvPr/>
          </p:nvSpPr>
          <p:spPr>
            <a:xfrm rot="14914230">
              <a:off x="4258862" y="3747023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Cube 98"/>
            <p:cNvSpPr/>
            <p:nvPr/>
          </p:nvSpPr>
          <p:spPr>
            <a:xfrm rot="14914230">
              <a:off x="3212614" y="4181986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Cube 69"/>
            <p:cNvSpPr/>
            <p:nvPr/>
          </p:nvSpPr>
          <p:spPr>
            <a:xfrm rot="14914230">
              <a:off x="3037180" y="4251040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Cube 99"/>
            <p:cNvSpPr/>
            <p:nvPr/>
          </p:nvSpPr>
          <p:spPr>
            <a:xfrm rot="14914230" flipV="1">
              <a:off x="7610350" y="2351647"/>
              <a:ext cx="17462" cy="36515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Cube 100"/>
            <p:cNvSpPr/>
            <p:nvPr/>
          </p:nvSpPr>
          <p:spPr>
            <a:xfrm rot="14914230" flipV="1">
              <a:off x="6926875" y="2649295"/>
              <a:ext cx="19049" cy="36515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Cube 101"/>
            <p:cNvSpPr/>
            <p:nvPr/>
          </p:nvSpPr>
          <p:spPr>
            <a:xfrm rot="14914230" flipV="1">
              <a:off x="6872101" y="2670726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Cube 102"/>
            <p:cNvSpPr/>
            <p:nvPr/>
          </p:nvSpPr>
          <p:spPr>
            <a:xfrm rot="14914230" flipV="1">
              <a:off x="7255514" y="2509598"/>
              <a:ext cx="19049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Cube 104"/>
            <p:cNvSpPr/>
            <p:nvPr/>
          </p:nvSpPr>
          <p:spPr>
            <a:xfrm rot="14914230" flipV="1">
              <a:off x="6056059" y="3010442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Cube 105"/>
            <p:cNvSpPr/>
            <p:nvPr/>
          </p:nvSpPr>
          <p:spPr>
            <a:xfrm rot="14914230" flipV="1">
              <a:off x="6519648" y="2813597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Cube 56"/>
            <p:cNvSpPr/>
            <p:nvPr/>
          </p:nvSpPr>
          <p:spPr>
            <a:xfrm rot="14914230">
              <a:off x="8148556" y="2105590"/>
              <a:ext cx="9525" cy="53979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Cube 106"/>
            <p:cNvSpPr/>
            <p:nvPr/>
          </p:nvSpPr>
          <p:spPr>
            <a:xfrm rot="14914230" flipV="1">
              <a:off x="3804006" y="3938310"/>
              <a:ext cx="19049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Cube 107"/>
            <p:cNvSpPr/>
            <p:nvPr/>
          </p:nvSpPr>
          <p:spPr>
            <a:xfrm rot="14914230" flipV="1">
              <a:off x="3668263" y="3996253"/>
              <a:ext cx="17462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Cube 108"/>
            <p:cNvSpPr/>
            <p:nvPr/>
          </p:nvSpPr>
          <p:spPr>
            <a:xfrm rot="14914230" flipV="1">
              <a:off x="3147521" y="4210560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Cube 109"/>
            <p:cNvSpPr/>
            <p:nvPr/>
          </p:nvSpPr>
          <p:spPr>
            <a:xfrm rot="14914230">
              <a:off x="3608728" y="4019271"/>
              <a:ext cx="7937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Cube 110"/>
            <p:cNvSpPr/>
            <p:nvPr/>
          </p:nvSpPr>
          <p:spPr>
            <a:xfrm rot="14914230">
              <a:off x="3542841" y="4047052"/>
              <a:ext cx="9525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Cube 111"/>
            <p:cNvSpPr/>
            <p:nvPr/>
          </p:nvSpPr>
          <p:spPr>
            <a:xfrm rot="14914230">
              <a:off x="3475366" y="4071657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Cube 112"/>
            <p:cNvSpPr/>
            <p:nvPr/>
          </p:nvSpPr>
          <p:spPr>
            <a:xfrm rot="14914230">
              <a:off x="2443406" y="4505033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Cube 113"/>
            <p:cNvSpPr/>
            <p:nvPr/>
          </p:nvSpPr>
          <p:spPr>
            <a:xfrm rot="14914230">
              <a:off x="2355293" y="4542338"/>
              <a:ext cx="7937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Cube 114"/>
            <p:cNvSpPr/>
            <p:nvPr/>
          </p:nvSpPr>
          <p:spPr>
            <a:xfrm rot="14914230">
              <a:off x="2268767" y="4581231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" name="Cube 115"/>
            <p:cNvSpPr/>
            <p:nvPr/>
          </p:nvSpPr>
          <p:spPr>
            <a:xfrm rot="14914230">
              <a:off x="2605345" y="4438360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Cube 116"/>
            <p:cNvSpPr/>
            <p:nvPr/>
          </p:nvSpPr>
          <p:spPr>
            <a:xfrm rot="14914230">
              <a:off x="2116355" y="4644730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Cube 117"/>
            <p:cNvSpPr/>
            <p:nvPr/>
          </p:nvSpPr>
          <p:spPr>
            <a:xfrm rot="14914230">
              <a:off x="2031417" y="4682035"/>
              <a:ext cx="7937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9" name="Cube 118"/>
            <p:cNvSpPr/>
            <p:nvPr/>
          </p:nvSpPr>
          <p:spPr>
            <a:xfrm rot="14914230" flipV="1">
              <a:off x="2776015" y="4366131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Cube 119"/>
            <p:cNvSpPr/>
            <p:nvPr/>
          </p:nvSpPr>
          <p:spPr>
            <a:xfrm rot="14914230" flipV="1">
              <a:off x="2205262" y="4612981"/>
              <a:ext cx="19049" cy="36515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Cube 120"/>
            <p:cNvSpPr/>
            <p:nvPr/>
          </p:nvSpPr>
          <p:spPr>
            <a:xfrm rot="14914230" flipV="1">
              <a:off x="1905994" y="4740771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Cube 121"/>
            <p:cNvSpPr/>
            <p:nvPr/>
          </p:nvSpPr>
          <p:spPr>
            <a:xfrm rot="14914230" flipV="1">
              <a:off x="1639272" y="4851893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Cube 123"/>
            <p:cNvSpPr/>
            <p:nvPr/>
          </p:nvSpPr>
          <p:spPr>
            <a:xfrm rot="14914230" flipV="1">
              <a:off x="727972" y="5239232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5" name="Cube 124"/>
            <p:cNvSpPr/>
            <p:nvPr/>
          </p:nvSpPr>
          <p:spPr>
            <a:xfrm rot="14914230" flipV="1">
              <a:off x="70693" y="5518625"/>
              <a:ext cx="17463" cy="36516"/>
            </a:xfrm>
            <a:prstGeom prst="cub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6" name="Cube 125"/>
            <p:cNvSpPr/>
            <p:nvPr/>
          </p:nvSpPr>
          <p:spPr>
            <a:xfrm rot="14914230">
              <a:off x="1557509" y="4878086"/>
              <a:ext cx="9525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Cube 126"/>
            <p:cNvSpPr/>
            <p:nvPr/>
          </p:nvSpPr>
          <p:spPr>
            <a:xfrm rot="14914230">
              <a:off x="1266179" y="4999526"/>
              <a:ext cx="7937" cy="46041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8" name="Cube 127"/>
            <p:cNvSpPr/>
            <p:nvPr/>
          </p:nvSpPr>
          <p:spPr>
            <a:xfrm rot="14914230">
              <a:off x="365199" y="5390835"/>
              <a:ext cx="7937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Cube 128"/>
            <p:cNvSpPr/>
            <p:nvPr/>
          </p:nvSpPr>
          <p:spPr>
            <a:xfrm rot="14914230">
              <a:off x="577941" y="5301937"/>
              <a:ext cx="7937" cy="44454"/>
            </a:xfrm>
            <a:prstGeom prst="cub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 CAD Model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14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EFBA6A-ED31-4DBD-A1E7-64C779AC1119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58763" y="1628800"/>
            <a:ext cx="9437688" cy="4281488"/>
            <a:chOff x="-258763" y="1282700"/>
            <a:chExt cx="9437688" cy="4281488"/>
          </a:xfrm>
        </p:grpSpPr>
        <p:pic>
          <p:nvPicPr>
            <p:cNvPr id="63490" name="Picture 28" descr="Screen Shot 2015-01-27 at 4.39.01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2700"/>
              <a:ext cx="9144000" cy="428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-258763" y="1946275"/>
              <a:ext cx="9402763" cy="3457575"/>
            </a:xfrm>
            <a:prstGeom prst="line">
              <a:avLst/>
            </a:prstGeom>
            <a:ln w="9525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320925" y="2667000"/>
              <a:ext cx="4814888" cy="1801813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135813" y="1866900"/>
              <a:ext cx="2043112" cy="796925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0" y="4462463"/>
              <a:ext cx="2320925" cy="93503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495" name="TextBox 25"/>
            <p:cNvSpPr txBox="1">
              <a:spLocks noChangeArrowheads="1"/>
            </p:cNvSpPr>
            <p:nvPr/>
          </p:nvSpPr>
          <p:spPr bwMode="auto">
            <a:xfrm rot="20401363">
              <a:off x="7446963" y="2300288"/>
              <a:ext cx="13430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0070C0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B050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rgbClr val="E46C0A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80E0FF"/>
                  </a:solidFill>
                  <a:latin typeface="Arial" charset="0"/>
                </a:rPr>
                <a:t>Electrons</a:t>
              </a:r>
            </a:p>
          </p:txBody>
        </p:sp>
        <p:sp>
          <p:nvSpPr>
            <p:cNvPr id="63496" name="TextBox 26"/>
            <p:cNvSpPr txBox="1">
              <a:spLocks noChangeArrowheads="1"/>
            </p:cNvSpPr>
            <p:nvPr/>
          </p:nvSpPr>
          <p:spPr bwMode="auto">
            <a:xfrm rot="20190611">
              <a:off x="1671638" y="4752975"/>
              <a:ext cx="7064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0070C0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B050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rgbClr val="E46C0A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7880"/>
                  </a:solidFill>
                  <a:latin typeface="Arial" charset="0"/>
                </a:rPr>
                <a:t>Ions</a:t>
              </a:r>
            </a:p>
          </p:txBody>
        </p:sp>
        <p:sp>
          <p:nvSpPr>
            <p:cNvPr id="63497" name="TextBox 46"/>
            <p:cNvSpPr txBox="1">
              <a:spLocks noChangeArrowheads="1"/>
            </p:cNvSpPr>
            <p:nvPr/>
          </p:nvSpPr>
          <p:spPr bwMode="auto">
            <a:xfrm rot="20462213">
              <a:off x="3506788" y="2370138"/>
              <a:ext cx="14414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0070C0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B050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rgbClr val="E46C0A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CCFFCC"/>
                  </a:solidFill>
                  <a:latin typeface="Arial" charset="0"/>
                </a:rPr>
                <a:t>FFAG By-pass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CAD </a:t>
            </a:r>
            <a:r>
              <a:rPr lang="en-GB" dirty="0" smtClean="0"/>
              <a:t>Model Zoom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35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AFE81D-61DA-4B8B-8F25-156601487283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AFA"/>
              </a:clrFrom>
              <a:clrTo>
                <a:srgbClr val="FF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775"/>
            <a:ext cx="9144000" cy="502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2143"/>
          </a:xfrm>
        </p:spPr>
        <p:txBody>
          <a:bodyPr/>
          <a:lstStyle/>
          <a:p>
            <a:r>
              <a:rPr lang="en-US" dirty="0" err="1"/>
              <a:t>eRHIC</a:t>
            </a:r>
            <a:r>
              <a:rPr lang="en-US" dirty="0"/>
              <a:t> </a:t>
            </a:r>
            <a:r>
              <a:rPr lang="en-US" dirty="0" smtClean="0"/>
              <a:t>IR v2.5</a:t>
            </a:r>
            <a:r>
              <a:rPr lang="en-US" dirty="0"/>
              <a:t>, </a:t>
            </a:r>
            <a:r>
              <a:rPr lang="en-US" dirty="0" smtClean="0"/>
              <a:t>Layout </a:t>
            </a:r>
            <a:r>
              <a:rPr lang="en-US" dirty="0"/>
              <a:t>Summary</a:t>
            </a:r>
          </a:p>
        </p:txBody>
      </p:sp>
      <p:sp>
        <p:nvSpPr>
          <p:cNvPr id="4" name="Right Arrow 3"/>
          <p:cNvSpPr/>
          <p:nvPr/>
        </p:nvSpPr>
        <p:spPr>
          <a:xfrm rot="-1260000">
            <a:off x="3088482" y="3271734"/>
            <a:ext cx="381000" cy="76200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840000" flipH="1">
            <a:off x="6977859" y="3532353"/>
            <a:ext cx="381000" cy="76200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7988" y="3451844"/>
            <a:ext cx="689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CC"/>
                </a:solidFill>
              </a:rPr>
              <a:t>Hadrons</a:t>
            </a:r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8706" y="3653508"/>
            <a:ext cx="7393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3300"/>
                </a:solidFill>
              </a:rPr>
              <a:t>Electrons</a:t>
            </a:r>
            <a:endParaRPr lang="en-US" sz="1100" b="1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1866384"/>
            <a:ext cx="5982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99FF"/>
                </a:solidFill>
              </a:rPr>
              <a:t>Synrad</a:t>
            </a:r>
            <a:endParaRPr lang="en-US" sz="1100" b="1" dirty="0">
              <a:solidFill>
                <a:srgbClr val="0099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719266"/>
            <a:ext cx="8222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The hadron beta functions are symmetric but the bending is antisymmetric.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pc="30" dirty="0" smtClean="0"/>
              <a:t>Electron bending comes after the IP in order to avoid synrad background.</a:t>
            </a:r>
            <a:endParaRPr lang="en-US" spc="30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3042394"/>
            <a:ext cx="2984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IP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33800" y="1713984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2">
                    <a:lumMod val="25000"/>
                  </a:schemeClr>
                </a:solidFill>
              </a:rPr>
              <a:t>Cryostat</a:t>
            </a:r>
            <a:endParaRPr lang="en-U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1713984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2">
                    <a:lumMod val="25000"/>
                  </a:schemeClr>
                </a:solidFill>
              </a:rPr>
              <a:t>Cryostat</a:t>
            </a:r>
            <a:endParaRPr lang="en-U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00" y="2902117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2">
                    <a:lumMod val="25000"/>
                  </a:schemeClr>
                </a:solidFill>
              </a:rPr>
              <a:t>Cryostat</a:t>
            </a:r>
            <a:endParaRPr lang="en-U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3900" y="3225788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2">
                    <a:lumMod val="25000"/>
                  </a:schemeClr>
                </a:solidFill>
              </a:rPr>
              <a:t>Cryostat</a:t>
            </a:r>
            <a:endParaRPr lang="en-U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0720" y="2776048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2">
                    <a:lumMod val="25000"/>
                  </a:schemeClr>
                </a:solidFill>
              </a:rPr>
              <a:t>Cryostat</a:t>
            </a:r>
            <a:endParaRPr lang="en-U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683" y="2432794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2">
                    <a:lumMod val="25000"/>
                  </a:schemeClr>
                </a:solidFill>
              </a:rPr>
              <a:t>Cryostat</a:t>
            </a:r>
            <a:endParaRPr lang="en-U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408" y="4337794"/>
            <a:ext cx="706192" cy="43088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6699"/>
                </a:solidFill>
              </a:rPr>
              <a:t>Crab Cavities</a:t>
            </a:r>
            <a:endParaRPr lang="en-US" sz="1100" b="1" dirty="0">
              <a:solidFill>
                <a:srgbClr val="FF66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0484" y="3929030"/>
            <a:ext cx="706192" cy="43088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6699"/>
                </a:solidFill>
              </a:rPr>
              <a:t>Crab Cavities</a:t>
            </a:r>
            <a:endParaRPr lang="en-US" sz="1100" b="1" dirty="0">
              <a:solidFill>
                <a:srgbClr val="FF66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8937" y="1544707"/>
            <a:ext cx="706192" cy="43088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6699"/>
                </a:solidFill>
              </a:rPr>
              <a:t>Crab Cavities</a:t>
            </a:r>
            <a:endParaRPr lang="en-US" sz="1100" b="1" dirty="0">
              <a:solidFill>
                <a:srgbClr val="FF66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916" y="1142064"/>
            <a:ext cx="706192" cy="43088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6699"/>
                </a:solidFill>
              </a:rPr>
              <a:t>Crab Cavities</a:t>
            </a:r>
            <a:endParaRPr lang="en-US" sz="1100" b="1" dirty="0">
              <a:solidFill>
                <a:srgbClr val="FF66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7519" y="3930621"/>
            <a:ext cx="5728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9999"/>
                </a:solidFill>
              </a:rPr>
              <a:t>Warm Quad</a:t>
            </a:r>
            <a:endParaRPr lang="en-US" sz="1100" b="1" dirty="0">
              <a:solidFill>
                <a:srgbClr val="0099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9919" y="1575520"/>
            <a:ext cx="5728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9999"/>
                </a:solidFill>
              </a:rPr>
              <a:t>Warm Quad</a:t>
            </a:r>
            <a:endParaRPr lang="en-US" sz="1100" b="1" dirty="0">
              <a:solidFill>
                <a:srgbClr val="0099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0" y="2306707"/>
            <a:ext cx="940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ym typeface="Symbol"/>
              </a:rPr>
              <a:t></a:t>
            </a:r>
            <a:r>
              <a:rPr lang="en-US" sz="1100" b="1" dirty="0" smtClean="0"/>
              <a:t>4.5m Region</a:t>
            </a:r>
            <a:endParaRPr lang="en-US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297463" y="4030017"/>
            <a:ext cx="21299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ym typeface="Symbol"/>
              </a:rPr>
              <a:t>10 mrad total crossing angle</a:t>
            </a:r>
            <a:endParaRPr lang="en-US" sz="11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1011259"/>
            <a:ext cx="2627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ym typeface="Symbol"/>
              </a:rPr>
              <a:t>10 mrad additional electron bending</a:t>
            </a:r>
            <a:endParaRPr lang="en-US" sz="11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038488" y="4593384"/>
            <a:ext cx="2142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 kern="0">
                <a:solidFill>
                  <a:srgbClr val="0000CC"/>
                </a:solidFill>
              </a:defRPr>
            </a:lvl1pPr>
          </a:lstStyle>
          <a:p>
            <a:r>
              <a:rPr lang="en-US" dirty="0">
                <a:sym typeface="Symbol"/>
              </a:rPr>
              <a:t>16 mrad hadron dogleg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099408" y="935018"/>
            <a:ext cx="2088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0" dirty="0" smtClean="0">
                <a:solidFill>
                  <a:srgbClr val="0000CC"/>
                </a:solidFill>
                <a:sym typeface="Symbol"/>
              </a:rPr>
              <a:t>16 mrad hadron dogleg has spectrometer function for forward going particles</a:t>
            </a:r>
            <a:endParaRPr lang="en-US" sz="1100" b="1" kern="0" dirty="0">
              <a:solidFill>
                <a:srgbClr val="0000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7460" y="3075922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ZDC</a:t>
            </a:r>
            <a:endParaRPr lang="en-US" sz="11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90888" y="1289794"/>
            <a:ext cx="16191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boxes outline the cold beam tube apertures.</a:t>
            </a:r>
            <a:endParaRPr lang="en-US" sz="11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087481" y="1844789"/>
            <a:ext cx="798719" cy="718810"/>
          </a:xfrm>
          <a:prstGeom prst="straightConnector1">
            <a:avLst/>
          </a:prstGeom>
          <a:ln w="28575">
            <a:solidFill>
              <a:srgbClr val="F4E1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86666" y="46014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Brett Parker’s design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2143"/>
          </a:xfrm>
        </p:spPr>
        <p:txBody>
          <a:bodyPr/>
          <a:lstStyle/>
          <a:p>
            <a:r>
              <a:rPr lang="en-US" dirty="0" smtClean="0"/>
              <a:t>IR Forward Layout Details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AFA"/>
              </a:clrFrom>
              <a:clrTo>
                <a:srgbClr val="FF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775"/>
            <a:ext cx="9144000" cy="502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2416" y="167079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quadrupole focusing</a:t>
            </a:r>
            <a:r>
              <a:rPr lang="en-US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place in these, Q1 &amp; Q2 apertures</a:t>
            </a:r>
            <a:endParaRPr lang="en-US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10000" y="2330906"/>
            <a:ext cx="1371600" cy="202913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10000" y="2330906"/>
            <a:ext cx="304800" cy="40582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82440" y="832594"/>
            <a:ext cx="2514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dipole bending in this B1 aperture</a:t>
            </a:r>
            <a:endParaRPr lang="en-US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248400" y="1289793"/>
            <a:ext cx="457200" cy="304801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72740" y="4490194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field “sweet spot” shielded</a:t>
            </a:r>
          </a:p>
          <a:p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for incoming electrons in these apertures.</a:t>
            </a:r>
            <a:endParaRPr lang="en-US" sz="16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419600" y="4032995"/>
            <a:ext cx="76200" cy="457199"/>
          </a:xfrm>
          <a:prstGeom prst="straightConnector1">
            <a:avLst/>
          </a:prstGeom>
          <a:ln w="28575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19600" y="4185395"/>
            <a:ext cx="762000" cy="304799"/>
          </a:xfrm>
          <a:prstGeom prst="straightConnector1">
            <a:avLst/>
          </a:prstGeom>
          <a:ln w="28575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96000" y="4490195"/>
            <a:ext cx="609600" cy="152398"/>
          </a:xfrm>
          <a:prstGeom prst="straightConnector1">
            <a:avLst/>
          </a:prstGeom>
          <a:ln w="28575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5536" y="5719266"/>
            <a:ext cx="835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 smtClean="0"/>
              <a:t>Note that the coordinate system in these figures is aligned with the center of the 4 </a:t>
            </a:r>
            <a:r>
              <a:rPr lang="en-US" dirty="0"/>
              <a:t>mrad neutron cone </a:t>
            </a:r>
            <a:r>
              <a:rPr lang="en-US" dirty="0" smtClean="0"/>
              <a:t>(neutral vector) </a:t>
            </a:r>
            <a:r>
              <a:rPr lang="en-US" dirty="0"/>
              <a:t>indicated </a:t>
            </a:r>
            <a:r>
              <a:rPr lang="en-US" dirty="0" smtClean="0"/>
              <a:t>by the hatched region on the plot.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95240" y="3676819"/>
            <a:ext cx="202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mrad neutron cone acceptance</a:t>
            </a:r>
            <a:endParaRPr lang="en-US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743200" y="3194794"/>
            <a:ext cx="838200" cy="609600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79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196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 Q1 Magnet Forward </a:t>
            </a:r>
            <a:r>
              <a:rPr lang="en-US" dirty="0"/>
              <a:t>Details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>
          <a:xfrm>
            <a:off x="91440" y="978934"/>
            <a:ext cx="4937760" cy="4789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3471" y="533400"/>
            <a:ext cx="395052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  <a:spcAft>
                <a:spcPts val="1400"/>
              </a:spcAft>
            </a:pPr>
            <a:r>
              <a:rPr lang="en-US" sz="1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Q1 Version 2.5 Parameters</a:t>
            </a:r>
          </a:p>
          <a:p>
            <a:pPr>
              <a:lnSpc>
                <a:spcPts val="1900"/>
              </a:lnSpc>
              <a:spcAft>
                <a:spcPts val="2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Magnetic Length =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1.975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>
              <a:lnSpc>
                <a:spcPts val="1900"/>
              </a:lnSpc>
              <a:spcAft>
                <a:spcPts val="2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Main Gradient =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136.9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T/m</a:t>
            </a:r>
          </a:p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Field @ e-Beam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Few Gauss</a:t>
            </a:r>
          </a:p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2.5 Q1 magnet is longer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before and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to be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to maintain desired forward experimental acceptance.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the Q1 sweet spot region comes much closer to the main coil than the previous generic solution.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Q1 outer coils contribute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36% of the total gradient and the peak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reaches 6.2 T on the main coil</a:t>
            </a:r>
          </a:p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quality is close to 1</a:t>
            </a:r>
            <a:r>
              <a:rPr lang="en-US" sz="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=20mm (i.e. about 1 Unit).</a:t>
            </a:r>
          </a:p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ield inside elongated shielded region is less than 1 gauss in the main body.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09602"/>
            <a:ext cx="4635408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Q1, Version 2.5 Optics, Full Model</a:t>
            </a:r>
            <a:endParaRPr lang="en-US" sz="2800" b="1" i="1" baseline="-25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943600"/>
            <a:ext cx="888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</a:t>
            </a:r>
            <a:r>
              <a:rPr lang="en-US" sz="1200" dirty="0" smtClean="0"/>
              <a:t>oil ends do not preserve the body cross section, so we must carefully optimize end turns.  </a:t>
            </a:r>
            <a:r>
              <a:rPr lang="en-US" sz="1200" dirty="0" smtClean="0">
                <a:solidFill>
                  <a:srgbClr val="00B050"/>
                </a:solidFill>
              </a:rPr>
              <a:t>Combining magnetic and superconducting materials, “magnetic cloaking,” may be helpful.  </a:t>
            </a:r>
            <a:r>
              <a:rPr lang="en-US" sz="1200" dirty="0" smtClean="0">
                <a:solidFill>
                  <a:srgbClr val="99FF99"/>
                </a:solidFill>
                <a:hlinkClick r:id="rId3"/>
              </a:rPr>
              <a:t>https</a:t>
            </a:r>
            <a:r>
              <a:rPr lang="en-US" sz="1200" dirty="0">
                <a:solidFill>
                  <a:srgbClr val="99FF99"/>
                </a:solidFill>
                <a:hlinkClick r:id="rId3"/>
              </a:rPr>
              <a:t>://wiki.bnl.gov/eic/index.php/Magnetic_Cloak</a:t>
            </a:r>
            <a:endParaRPr lang="en-US" sz="1200" dirty="0">
              <a:solidFill>
                <a:srgbClr val="99FF99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0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FFAG Arc Cells Parameters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808207"/>
              </p:ext>
            </p:extLst>
          </p:nvPr>
        </p:nvGraphicFramePr>
        <p:xfrm>
          <a:off x="457200" y="1600200"/>
          <a:ext cx="8218488" cy="4625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496"/>
                <a:gridCol w="2739496"/>
                <a:gridCol w="2739496"/>
              </a:tblGrid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FFAG1</a:t>
                      </a:r>
                      <a:r>
                        <a:rPr lang="en-GB" sz="1800" baseline="0" dirty="0" smtClean="0"/>
                        <a:t> (low energy)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FFAG2 (high energy)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</a:t>
                      </a:r>
                      <a:r>
                        <a:rPr lang="en-US" sz="1800" baseline="0" dirty="0" smtClean="0"/>
                        <a:t> range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1.667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– 5.000 GeV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6.667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– 20.000 GeV</a:t>
                      </a: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</a:t>
                      </a:r>
                      <a:r>
                        <a:rPr lang="en-US" sz="1800" baseline="0" dirty="0" smtClean="0"/>
                        <a:t> ratio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3.00×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3.00×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657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Turns (1.666…GeV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linac</a:t>
                      </a:r>
                      <a:r>
                        <a:rPr lang="en-US" sz="1800" baseline="0" dirty="0" smtClean="0"/>
                        <a:t>)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800" dirty="0" smtClean="0"/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9 </a:t>
                      </a:r>
                      <a:r>
                        <a:rPr lang="en-GB" sz="1800" dirty="0" smtClean="0">
                          <a:solidFill>
                            <a:schemeClr val="accent2"/>
                          </a:solidFill>
                        </a:rPr>
                        <a:t>(or</a:t>
                      </a:r>
                      <a:r>
                        <a:rPr lang="en-GB" sz="1800" baseline="0" dirty="0" smtClean="0">
                          <a:solidFill>
                            <a:schemeClr val="accent2"/>
                          </a:solidFill>
                        </a:rPr>
                        <a:t> 8 + separate turn)</a:t>
                      </a:r>
                      <a:endParaRPr lang="en-GB" sz="1800" dirty="0" smtClean="0">
                        <a:solidFill>
                          <a:schemeClr val="accent2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6400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Synchrotron power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(* L=2138m arcs)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(*</a:t>
                      </a:r>
                      <a:r>
                        <a:rPr lang="en-US" sz="1800" baseline="0" dirty="0" smtClean="0"/>
                        <a:t> I=-10mA)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0.009MW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3.89MW @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20GeV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1.63MW @ 15GeV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0.62MW @ 10GeV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TOF range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30.1ppm (6.4cm)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35.3ppm (7.5cm)</a:t>
                      </a: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Long drift space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40.0cm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40.0cm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Tune range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0.031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– 0.345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0.031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– 0.345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8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Orbit</a:t>
                      </a:r>
                      <a:r>
                        <a:rPr lang="en-US" sz="1800" baseline="0" dirty="0" smtClean="0"/>
                        <a:t> range (quads)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19.6mm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= 13.2mm)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19.6mm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= 13.2mm)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Max |</a:t>
                      </a:r>
                      <a:r>
                        <a:rPr lang="en-US" sz="1800" b="1" dirty="0" smtClean="0"/>
                        <a:t>B</a:t>
                      </a:r>
                      <a:r>
                        <a:rPr lang="en-US" sz="1800" dirty="0" smtClean="0"/>
                        <a:t>| on orbit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0.114 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0.458 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 quad</a:t>
                      </a:r>
                      <a:r>
                        <a:rPr lang="en-US" sz="1800" baseline="0" dirty="0" smtClean="0"/>
                        <a:t> strength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8.672 T/m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34.686 T/m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7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15114" y="1268759"/>
            <a:ext cx="5978984" cy="5112569"/>
            <a:chOff x="850900" y="510540"/>
            <a:chExt cx="7423150" cy="6347460"/>
          </a:xfrm>
        </p:grpSpPr>
        <p:pic>
          <p:nvPicPr>
            <p:cNvPr id="56322" name="Picture 3" descr="Screen Shot 2013-09-11 at 2.25.10 PM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5"/>
            <a:stretch/>
          </p:blipFill>
          <p:spPr bwMode="auto">
            <a:xfrm>
              <a:off x="850900" y="510540"/>
              <a:ext cx="7423150" cy="6347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3" name="TextBox 4"/>
            <p:cNvSpPr txBox="1">
              <a:spLocks noChangeArrowheads="1"/>
            </p:cNvSpPr>
            <p:nvPr/>
          </p:nvSpPr>
          <p:spPr bwMode="auto">
            <a:xfrm>
              <a:off x="929817" y="666166"/>
              <a:ext cx="602646" cy="38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rIns="3600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0070C0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B050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rgbClr val="E46C0A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latin typeface="Arial" charset="0"/>
                </a:rPr>
                <a:t>3000</a:t>
              </a:r>
              <a:endParaRPr lang="en-US" altLang="en-US" sz="1400" dirty="0">
                <a:latin typeface="Arial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Electron IR lattice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633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AD9015-1085-481C-98E2-CFAE9A0394A8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122234" y="1030029"/>
            <a:ext cx="8016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</a:t>
            </a:r>
            <a:endParaRPr lang="en-US" alt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023360" y="1354488"/>
            <a:ext cx="1455420" cy="43631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2508985" y="1354488"/>
            <a:ext cx="660935" cy="43631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541591" y="1030029"/>
            <a:ext cx="6060817" cy="5279291"/>
            <a:chOff x="1012825" y="347981"/>
            <a:chExt cx="7118350" cy="6200457"/>
          </a:xfrm>
        </p:grpSpPr>
        <p:pic>
          <p:nvPicPr>
            <p:cNvPr id="12" name="Picture 11" descr="Screen Shot 2015-01-23 at 7.00.06 PM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825" y="374650"/>
              <a:ext cx="7118350" cy="617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348" name="Group 2"/>
            <p:cNvGrpSpPr>
              <a:grpSpLocks noChangeAspect="1"/>
            </p:cNvGrpSpPr>
            <p:nvPr/>
          </p:nvGrpSpPr>
          <p:grpSpPr bwMode="auto">
            <a:xfrm>
              <a:off x="4768850" y="855663"/>
              <a:ext cx="809625" cy="250825"/>
              <a:chOff x="4761036" y="529934"/>
              <a:chExt cx="987500" cy="30693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761036" y="531876"/>
                <a:ext cx="61961" cy="30499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855914" y="529934"/>
                <a:ext cx="60024" cy="30499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948855" y="531876"/>
                <a:ext cx="61961" cy="30499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247042" y="531876"/>
                <a:ext cx="89069" cy="30499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380644" y="531876"/>
                <a:ext cx="89069" cy="30499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520056" y="531876"/>
                <a:ext cx="89069" cy="30499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659467" y="531876"/>
                <a:ext cx="89069" cy="30499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57351" name="TextBox 13"/>
            <p:cNvSpPr txBox="1">
              <a:spLocks noChangeArrowheads="1"/>
            </p:cNvSpPr>
            <p:nvPr/>
          </p:nvSpPr>
          <p:spPr bwMode="auto">
            <a:xfrm>
              <a:off x="1936641" y="347981"/>
              <a:ext cx="1113055" cy="397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0070C0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B050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rgbClr val="E46C0A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C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Doublet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Hadron IR Lattice </a:t>
            </a:r>
            <a:r>
              <a:rPr lang="en-GB" dirty="0"/>
              <a:t>for </a:t>
            </a:r>
            <a:r>
              <a:rPr lang="en-GB" dirty="0">
                <a:latin typeface="Symbol" panose="05050102010706020507" pitchFamily="18" charset="2"/>
              </a:rPr>
              <a:t>b</a:t>
            </a:r>
            <a:r>
              <a:rPr lang="en-GB" dirty="0"/>
              <a:t>*= 5 </a:t>
            </a:r>
            <a:r>
              <a:rPr lang="en-GB" dirty="0" smtClean="0"/>
              <a:t>cm</a:t>
            </a:r>
            <a:endParaRPr lang="en-GB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7354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0127DB-3326-425A-A38E-1666E8CED8FF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25104" y="94009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Regions</a:t>
            </a:r>
            <a:endParaRPr lang="en-US" b="1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3968" y="1984483"/>
            <a:ext cx="2667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90⁰ phase advance and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en-US" sz="1600" b="1" dirty="0" smtClean="0">
                <a:solidFill>
                  <a:srgbClr val="00B05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Crab Cavities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572270" y="1297843"/>
            <a:ext cx="1013201" cy="52279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50137" y="4443083"/>
            <a:ext cx="3238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magnet apertures differ, the optics are the same for the forward and rear sides.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8985" y="2198334"/>
            <a:ext cx="182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mrad “Dogleg Dipoles”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H="1" flipV="1">
            <a:off x="2627784" y="1744076"/>
            <a:ext cx="791869" cy="45425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6" idx="0"/>
          </p:cNvCxnSpPr>
          <p:nvPr/>
        </p:nvCxnSpPr>
        <p:spPr>
          <a:xfrm flipV="1">
            <a:off x="3419653" y="1744076"/>
            <a:ext cx="385257" cy="45425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0"/>
            <a:endCxn id="24" idx="5"/>
          </p:cNvCxnSpPr>
          <p:nvPr/>
        </p:nvCxnSpPr>
        <p:spPr>
          <a:xfrm rot="16200000" flipV="1">
            <a:off x="5407144" y="1774024"/>
            <a:ext cx="240407" cy="180511"/>
          </a:xfrm>
          <a:prstGeom prst="curvedConnector3">
            <a:avLst>
              <a:gd name="adj1" fmla="val 8795"/>
            </a:avLst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FFAG Orbit Correction: Outline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Abstractly, FFAG “fine tuning” and actual orbit correction on the machine are the same</a:t>
            </a:r>
          </a:p>
          <a:p>
            <a:pPr lvl="1"/>
            <a:r>
              <a:rPr lang="en-GB" altLang="en-US" dirty="0" smtClean="0"/>
              <a:t>Both use the linear response matrix</a:t>
            </a:r>
          </a:p>
          <a:p>
            <a:r>
              <a:rPr lang="en-GB" altLang="en-US" dirty="0" smtClean="0"/>
              <a:t>Practically, they differ</a:t>
            </a:r>
          </a:p>
          <a:p>
            <a:pPr lvl="1"/>
            <a:r>
              <a:rPr lang="en-GB" altLang="en-US" dirty="0" smtClean="0"/>
              <a:t>BPM errors: position offsets, noise, nonlinearities</a:t>
            </a:r>
          </a:p>
          <a:p>
            <a:pPr lvl="1"/>
            <a:r>
              <a:rPr lang="en-GB" altLang="en-US" dirty="0" smtClean="0"/>
              <a:t>Target differences to eliminate offset errors</a:t>
            </a:r>
          </a:p>
          <a:p>
            <a:pPr lvl="2"/>
            <a:r>
              <a:rPr lang="en-GB" altLang="en-US" dirty="0" smtClean="0"/>
              <a:t>Between multiple beams going through the same BPM</a:t>
            </a:r>
          </a:p>
          <a:p>
            <a:pPr lvl="2"/>
            <a:r>
              <a:rPr lang="en-GB" altLang="en-US" dirty="0" smtClean="0"/>
              <a:t>Distinguish turn-by-turn or during commissioning</a:t>
            </a:r>
          </a:p>
          <a:p>
            <a:pPr lvl="1"/>
            <a:r>
              <a:rPr lang="en-GB" altLang="en-US" dirty="0" smtClean="0"/>
              <a:t>In arcs, can use double differences (this cell – last)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50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DD7DF86-50BF-4109-B56F-38BD1C327AC8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42</a:t>
            </a:fld>
            <a:endParaRPr lang="en-GB" altLang="en-US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Dispersion Correction is Important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Even energy spread ~ 10</a:t>
            </a:r>
            <a:r>
              <a:rPr lang="en-GB" altLang="en-US" baseline="30000" smtClean="0"/>
              <a:t>-3</a:t>
            </a:r>
            <a:r>
              <a:rPr lang="en-GB" altLang="en-US" smtClean="0"/>
              <a:t> in such a long channel can cause phase differences</a:t>
            </a:r>
          </a:p>
          <a:p>
            <a:pPr lvl="1"/>
            <a:r>
              <a:rPr lang="en-GB" altLang="en-US" smtClean="0"/>
              <a:t>Of the order of 1000 cells around RHIC tunnel</a:t>
            </a:r>
          </a:p>
          <a:p>
            <a:pPr lvl="1"/>
            <a:r>
              <a:rPr lang="en-GB" altLang="en-US" smtClean="0"/>
              <a:t>Natural chromaticity + errors </a:t>
            </a:r>
            <a:r>
              <a:rPr lang="en-GB" altLang="en-US" smtClean="0">
                <a:sym typeface="Wingdings" pitchFamily="2" charset="2"/>
              </a:rPr>
              <a:t> emittance growth</a:t>
            </a:r>
          </a:p>
          <a:p>
            <a:pPr lvl="1"/>
            <a:r>
              <a:rPr lang="en-GB" altLang="en-US" smtClean="0">
                <a:sym typeface="Wingdings" pitchFamily="2" charset="2"/>
              </a:rPr>
              <a:t>Must correct orbits to within less than beam size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AB45DA-5F41-4DFA-A5CD-E02FB2BD690A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43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18439" name="Group 13"/>
          <p:cNvGrpSpPr>
            <a:grpSpLocks/>
          </p:cNvGrpSpPr>
          <p:nvPr/>
        </p:nvGrpSpPr>
        <p:grpSpPr bwMode="auto">
          <a:xfrm>
            <a:off x="719138" y="4441825"/>
            <a:ext cx="1800225" cy="1800225"/>
            <a:chOff x="719672" y="4437068"/>
            <a:chExt cx="1800000" cy="18000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719672" y="5333894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619672" y="4437068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9" name="TextBox 11"/>
            <p:cNvSpPr txBox="1">
              <a:spLocks noChangeArrowheads="1"/>
            </p:cNvSpPr>
            <p:nvPr/>
          </p:nvSpPr>
          <p:spPr bwMode="auto">
            <a:xfrm>
              <a:off x="1619672" y="4437068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/>
                <a:t>x’</a:t>
              </a: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2219590" y="5334511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/>
                <a:t>x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1908175" y="5192713"/>
            <a:ext cx="360363" cy="28892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8441" name="Group 14"/>
          <p:cNvGrpSpPr>
            <a:grpSpLocks/>
          </p:cNvGrpSpPr>
          <p:nvPr/>
        </p:nvGrpSpPr>
        <p:grpSpPr bwMode="auto">
          <a:xfrm>
            <a:off x="3705225" y="4441825"/>
            <a:ext cx="1800225" cy="1800225"/>
            <a:chOff x="719672" y="4437068"/>
            <a:chExt cx="1800000" cy="18000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719672" y="5333894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619672" y="4437068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5" name="TextBox 17"/>
            <p:cNvSpPr txBox="1">
              <a:spLocks noChangeArrowheads="1"/>
            </p:cNvSpPr>
            <p:nvPr/>
          </p:nvSpPr>
          <p:spPr bwMode="auto">
            <a:xfrm>
              <a:off x="1619672" y="4437068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/>
                <a:t>x’</a:t>
              </a:r>
            </a:p>
          </p:txBody>
        </p:sp>
        <p:sp>
          <p:nvSpPr>
            <p:cNvPr id="18456" name="TextBox 18"/>
            <p:cNvSpPr txBox="1">
              <a:spLocks noChangeArrowheads="1"/>
            </p:cNvSpPr>
            <p:nvPr/>
          </p:nvSpPr>
          <p:spPr bwMode="auto">
            <a:xfrm>
              <a:off x="2219590" y="5334511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/>
                <a:t>x</a:t>
              </a:r>
            </a:p>
          </p:txBody>
        </p:sp>
      </p:grpSp>
      <p:grpSp>
        <p:nvGrpSpPr>
          <p:cNvPr id="18442" name="Group 20"/>
          <p:cNvGrpSpPr>
            <a:grpSpLocks/>
          </p:cNvGrpSpPr>
          <p:nvPr/>
        </p:nvGrpSpPr>
        <p:grpSpPr bwMode="auto">
          <a:xfrm>
            <a:off x="6691313" y="4441825"/>
            <a:ext cx="1800225" cy="1800225"/>
            <a:chOff x="719672" y="4437068"/>
            <a:chExt cx="1800000" cy="1800000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719672" y="5333894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19672" y="4437068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1" name="TextBox 23"/>
            <p:cNvSpPr txBox="1">
              <a:spLocks noChangeArrowheads="1"/>
            </p:cNvSpPr>
            <p:nvPr/>
          </p:nvSpPr>
          <p:spPr bwMode="auto">
            <a:xfrm>
              <a:off x="1619672" y="4437068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/>
                <a:t>x’</a:t>
              </a:r>
            </a:p>
          </p:txBody>
        </p:sp>
        <p:sp>
          <p:nvSpPr>
            <p:cNvPr id="18452" name="TextBox 24"/>
            <p:cNvSpPr txBox="1">
              <a:spLocks noChangeArrowheads="1"/>
            </p:cNvSpPr>
            <p:nvPr/>
          </p:nvSpPr>
          <p:spPr bwMode="auto">
            <a:xfrm>
              <a:off x="2219590" y="5334511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/>
                <a:t>x</a:t>
              </a:r>
            </a:p>
          </p:txBody>
        </p:sp>
      </p:grpSp>
      <p:sp>
        <p:nvSpPr>
          <p:cNvPr id="26" name="Block Arc 25"/>
          <p:cNvSpPr/>
          <p:nvPr/>
        </p:nvSpPr>
        <p:spPr>
          <a:xfrm rot="16200000">
            <a:off x="7019015" y="4759029"/>
            <a:ext cx="1127001" cy="1156076"/>
          </a:xfrm>
          <a:prstGeom prst="blockArc">
            <a:avLst/>
          </a:prstGeom>
          <a:gradFill flip="none" rotWithShape="1">
            <a:gsLst>
              <a:gs pos="0">
                <a:srgbClr val="A603AB">
                  <a:alpha val="50000"/>
                </a:srgbClr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>
                  <a:alpha val="50000"/>
                </a:srgbClr>
              </a:gs>
            </a:gsLst>
            <a:lin ang="10800000" scaled="1"/>
            <a:tileRect/>
          </a:gradFill>
          <a:ln>
            <a:solidFill>
              <a:schemeClr val="bg1">
                <a:lumMod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Block Arc 26"/>
          <p:cNvSpPr/>
          <p:nvPr/>
        </p:nvSpPr>
        <p:spPr>
          <a:xfrm rot="18900000">
            <a:off x="4042288" y="4763223"/>
            <a:ext cx="1127001" cy="1156076"/>
          </a:xfrm>
          <a:prstGeom prst="blockArc">
            <a:avLst>
              <a:gd name="adj1" fmla="val 16181489"/>
              <a:gd name="adj2" fmla="val 0"/>
              <a:gd name="adj3" fmla="val 25000"/>
            </a:avLst>
          </a:prstGeom>
          <a:gradFill flip="none" rotWithShape="1">
            <a:gsLst>
              <a:gs pos="0">
                <a:srgbClr val="A603AB">
                  <a:alpha val="50000"/>
                </a:srgbClr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>
                  <a:alpha val="50000"/>
                </a:srgbClr>
              </a:gs>
            </a:gsLst>
            <a:lin ang="13500000" scaled="0"/>
            <a:tileRect/>
          </a:gradFill>
          <a:ln>
            <a:solidFill>
              <a:schemeClr val="bg1">
                <a:lumMod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Projected RMS Emittance Growth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Convolution of beam shape with centroid scatter:  </a:t>
            </a:r>
            <a:r>
              <a:rPr lang="en-GB" altLang="en-US" smtClean="0">
                <a:latin typeface="Symbol" pitchFamily="18" charset="2"/>
              </a:rPr>
              <a:t>s</a:t>
            </a:r>
            <a:r>
              <a:rPr lang="en-GB" altLang="en-US" baseline="30000" smtClean="0"/>
              <a:t>2</a:t>
            </a:r>
            <a:r>
              <a:rPr lang="en-GB" altLang="en-US" baseline="-25000" smtClean="0"/>
              <a:t>projected</a:t>
            </a:r>
            <a:r>
              <a:rPr lang="en-GB" altLang="en-US" smtClean="0"/>
              <a:t> = </a:t>
            </a:r>
            <a:r>
              <a:rPr lang="en-GB" altLang="en-US" smtClean="0">
                <a:latin typeface="Symbol" pitchFamily="18" charset="2"/>
              </a:rPr>
              <a:t>s</a:t>
            </a:r>
            <a:r>
              <a:rPr lang="en-GB" altLang="en-US" baseline="30000" smtClean="0"/>
              <a:t>2</a:t>
            </a:r>
            <a:r>
              <a:rPr lang="en-GB" altLang="en-US" baseline="-25000" smtClean="0"/>
              <a:t>beam</a:t>
            </a:r>
            <a:r>
              <a:rPr lang="en-GB" altLang="en-US" smtClean="0"/>
              <a:t> + </a:t>
            </a:r>
            <a:r>
              <a:rPr lang="en-GB" altLang="en-US" smtClean="0">
                <a:latin typeface="Symbol" pitchFamily="18" charset="2"/>
              </a:rPr>
              <a:t>s</a:t>
            </a:r>
            <a:r>
              <a:rPr lang="en-GB" altLang="en-US" baseline="30000" smtClean="0"/>
              <a:t>2</a:t>
            </a:r>
            <a:r>
              <a:rPr lang="en-GB" altLang="en-US" baseline="-25000" smtClean="0"/>
              <a:t>centroids</a:t>
            </a:r>
          </a:p>
          <a:p>
            <a:r>
              <a:rPr lang="en-GB" altLang="en-US" smtClean="0"/>
              <a:t>Smallest </a:t>
            </a:r>
            <a:r>
              <a:rPr lang="en-GB" altLang="en-US" smtClean="0">
                <a:latin typeface="Symbol" pitchFamily="18" charset="2"/>
              </a:rPr>
              <a:t>s</a:t>
            </a:r>
            <a:r>
              <a:rPr lang="en-GB" altLang="en-US" baseline="-25000" smtClean="0"/>
              <a:t>beam</a:t>
            </a:r>
            <a:r>
              <a:rPr lang="en-GB" altLang="en-US" smtClean="0"/>
              <a:t> ~= 25</a:t>
            </a:r>
            <a:r>
              <a:rPr lang="en-GB" altLang="en-US" smtClean="0">
                <a:latin typeface="Symbol" pitchFamily="18" charset="2"/>
              </a:rPr>
              <a:t>m</a:t>
            </a:r>
            <a:r>
              <a:rPr lang="en-GB" altLang="en-US" smtClean="0"/>
              <a:t>m (in FFAG)</a:t>
            </a:r>
          </a:p>
          <a:p>
            <a:r>
              <a:rPr lang="en-GB" altLang="en-US" smtClean="0"/>
              <a:t>Keeping |</a:t>
            </a:r>
            <a:r>
              <a:rPr lang="en-GB" altLang="en-US" smtClean="0">
                <a:latin typeface="Symbol" pitchFamily="18" charset="2"/>
              </a:rPr>
              <a:t>s</a:t>
            </a:r>
            <a:r>
              <a:rPr lang="en-GB" altLang="en-US" baseline="-25000" smtClean="0"/>
              <a:t>centroids</a:t>
            </a:r>
            <a:r>
              <a:rPr lang="en-GB" altLang="en-US" smtClean="0"/>
              <a:t>| &lt; 1</a:t>
            </a:r>
            <a:r>
              <a:rPr lang="en-GB" altLang="en-US" smtClean="0">
                <a:latin typeface="Symbol" pitchFamily="18" charset="2"/>
              </a:rPr>
              <a:t>m</a:t>
            </a:r>
            <a:r>
              <a:rPr lang="en-GB" altLang="en-US" smtClean="0"/>
              <a:t>m would keep relative emittance growth below 1/25</a:t>
            </a:r>
            <a:r>
              <a:rPr lang="en-GB" altLang="en-US" baseline="30000" smtClean="0"/>
              <a:t>2</a:t>
            </a:r>
            <a:r>
              <a:rPr lang="en-GB" altLang="en-US" smtClean="0"/>
              <a:t> = 1/625, which I think is tolerable, in every possible case</a:t>
            </a:r>
          </a:p>
          <a:p>
            <a:r>
              <a:rPr lang="en-GB" altLang="en-US" smtClean="0"/>
              <a:t>Larger errors depends on situation, 10</a:t>
            </a:r>
            <a:r>
              <a:rPr lang="en-GB" altLang="en-US" smtClean="0">
                <a:latin typeface="Symbol" pitchFamily="18" charset="2"/>
              </a:rPr>
              <a:t>m</a:t>
            </a:r>
            <a:r>
              <a:rPr lang="en-GB" altLang="en-US" smtClean="0"/>
              <a:t>m might be OK, 100</a:t>
            </a:r>
            <a:r>
              <a:rPr lang="en-GB" altLang="en-US" smtClean="0">
                <a:latin typeface="Symbol" pitchFamily="18" charset="2"/>
              </a:rPr>
              <a:t>m</a:t>
            </a:r>
            <a:r>
              <a:rPr lang="en-GB" altLang="en-US" smtClean="0"/>
              <a:t>m gives noticeable growth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015C15-7F14-4760-810E-95CEB4531721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Field Error Sources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EB64AE-164F-4953-BB49-9600A9F5A4E1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en-US" sz="1200" dirty="0" smtClean="0">
              <a:solidFill>
                <a:srgbClr val="898989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539750" y="2579688"/>
          <a:ext cx="5986463" cy="36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522"/>
                <a:gridCol w="887965"/>
                <a:gridCol w="1102506"/>
                <a:gridCol w="785711"/>
                <a:gridCol w="838094"/>
                <a:gridCol w="1264665"/>
              </a:tblGrid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Field error source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Relative size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Equivalent</a:t>
                      </a:r>
                      <a:r>
                        <a:rPr lang="en-GB" sz="1200" baseline="0" dirty="0" smtClean="0"/>
                        <a:t> displacement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Time scale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Linear / Nonlinear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Mitigation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Material</a:t>
                      </a:r>
                      <a:r>
                        <a:rPr lang="en-GB" sz="1200" baseline="0" dirty="0" smtClean="0"/>
                        <a:t> magnetisation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2e-2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200µm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Constant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Both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Magnet tuning on bench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Magnet assembly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2e-3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20µm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Constant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Both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Magnet tuning on bench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Alignment on girder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1e-2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100µm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Constant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Linear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1% (50G)</a:t>
                      </a:r>
                      <a:r>
                        <a:rPr lang="en-GB" sz="1200" baseline="0" dirty="0" smtClean="0"/>
                        <a:t> linear corrector coils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Radiation damage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&lt;1e-3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&lt;10µm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Years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Unknown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1% (50G)</a:t>
                      </a:r>
                      <a:r>
                        <a:rPr lang="en-GB" sz="1200" baseline="0" dirty="0" smtClean="0"/>
                        <a:t> linear corrector coils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Temperature coefficient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1e-3/K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10µm/K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Minutes - hours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Linear (?)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Orbit feedback + corrector coils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Slow vibrations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&lt;1e-3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&lt;10µm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&lt; few Hz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Linear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Orbit feedback + corrector coils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Fast vib</a:t>
                      </a:r>
                      <a:r>
                        <a:rPr lang="en-GB" sz="1200" baseline="0" dirty="0" smtClean="0"/>
                        <a:t>rations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&lt;1e-5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&lt;0.1µm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&gt; few Hz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Linear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Not corrected</a:t>
                      </a:r>
                      <a:r>
                        <a:rPr lang="en-GB" sz="1200" baseline="0" dirty="0" smtClean="0"/>
                        <a:t> (small enough)</a:t>
                      </a:r>
                      <a:endParaRPr lang="en-GB" sz="1200" dirty="0"/>
                    </a:p>
                  </a:txBody>
                  <a:tcPr marL="91432" marR="91432" marT="45722" marB="45722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599238" y="3500438"/>
            <a:ext cx="1943100" cy="865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Model is appropriate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99238" y="4437063"/>
            <a:ext cx="1943100" cy="129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Appropriate if can respond as a function of time (“orbit feedback”)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99238" y="3068638"/>
            <a:ext cx="1943100" cy="360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Too large for </a:t>
            </a:r>
            <a:r>
              <a:rPr lang="en-GB" dirty="0" smtClean="0">
                <a:solidFill>
                  <a:schemeClr val="tx1"/>
                </a:solidFill>
              </a:rPr>
              <a:t>50G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99238" y="5805488"/>
            <a:ext cx="1943100" cy="360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Residual size OK</a:t>
            </a:r>
          </a:p>
        </p:txBody>
      </p:sp>
      <p:sp>
        <p:nvSpPr>
          <p:cNvPr id="47179" name="Content Placeholder 2"/>
          <p:cNvSpPr txBox="1">
            <a:spLocks/>
          </p:cNvSpPr>
          <p:nvPr/>
        </p:nvSpPr>
        <p:spPr bwMode="auto">
          <a:xfrm>
            <a:off x="457200" y="1452563"/>
            <a:ext cx="82296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r>
              <a:rPr lang="en-GB" altLang="en-US" dirty="0"/>
              <a:t>Independent beam errors are the worst case scenario, so model almost all of </a:t>
            </a:r>
            <a:r>
              <a:rPr lang="en-GB" altLang="en-US" dirty="0" err="1"/>
              <a:t>eRHIC’s</a:t>
            </a:r>
            <a:r>
              <a:rPr lang="en-GB" altLang="en-US" dirty="0"/>
              <a:t> errors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Zero Energy Spread Situation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91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7CB262-0ACE-48B1-89BB-2F15E6547789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600200"/>
            <a:ext cx="62388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561975" y="1690688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Log scale</a:t>
            </a:r>
          </a:p>
        </p:txBody>
      </p:sp>
      <p:sp>
        <p:nvSpPr>
          <p:cNvPr id="49160" name="TextBox 11"/>
          <p:cNvSpPr txBox="1">
            <a:spLocks noChangeArrowheads="1"/>
          </p:cNvSpPr>
          <p:nvPr/>
        </p:nvSpPr>
        <p:spPr bwMode="auto">
          <a:xfrm>
            <a:off x="6516688" y="5013325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“Perfect” at 42 cells, 84 correctors.</a:t>
            </a:r>
          </a:p>
        </p:txBody>
      </p:sp>
      <p:sp>
        <p:nvSpPr>
          <p:cNvPr id="49161" name="TextBox 11"/>
          <p:cNvSpPr txBox="1">
            <a:spLocks noChangeArrowheads="1"/>
          </p:cNvSpPr>
          <p:nvPr/>
        </p:nvSpPr>
        <p:spPr bwMode="auto">
          <a:xfrm>
            <a:off x="6516688" y="1552575"/>
            <a:ext cx="244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Just the beam centres with </a:t>
            </a:r>
            <a:r>
              <a:rPr lang="en-GB" altLang="en-US" sz="1800">
                <a:latin typeface="Symbol" pitchFamily="18" charset="2"/>
              </a:rPr>
              <a:t>d</a:t>
            </a:r>
            <a:r>
              <a:rPr lang="en-GB" altLang="en-US" sz="1800">
                <a:latin typeface="Arial" charset="0"/>
              </a:rPr>
              <a:t>p/p=0.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Still using 11 beams for this comparison;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6 to 8 beams should be easier.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41330" y="3501008"/>
            <a:ext cx="2303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charset="0"/>
              </a:rPr>
              <a:t>Starting with beams randomly ~1mm off their orbits including errors in dispersion</a:t>
            </a:r>
            <a:endParaRPr lang="en-GB" altLang="en-US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>
                <a:latin typeface="Symbol" pitchFamily="18" charset="2"/>
              </a:rPr>
              <a:t>d</a:t>
            </a:r>
            <a:r>
              <a:rPr altLang="en-US" smtClean="0"/>
              <a:t>p/p ±1e-3 Situation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01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B68241-8DF1-4106-9882-A69672EE133D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600200"/>
            <a:ext cx="62388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TextBox 10"/>
          <p:cNvSpPr txBox="1">
            <a:spLocks noChangeArrowheads="1"/>
          </p:cNvSpPr>
          <p:nvPr/>
        </p:nvSpPr>
        <p:spPr bwMode="auto">
          <a:xfrm>
            <a:off x="561975" y="1690688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Log scale</a:t>
            </a:r>
          </a:p>
        </p:txBody>
      </p:sp>
      <p:sp>
        <p:nvSpPr>
          <p:cNvPr id="50184" name="TextBox 11"/>
          <p:cNvSpPr txBox="1">
            <a:spLocks noChangeArrowheads="1"/>
          </p:cNvSpPr>
          <p:nvPr/>
        </p:nvSpPr>
        <p:spPr bwMode="auto">
          <a:xfrm>
            <a:off x="6515100" y="4365625"/>
            <a:ext cx="21605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Residual offsets no more than 67nm using 94 cells, 188 correctors.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Emittance growth negligible from tracking.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16463" y="3284538"/>
            <a:ext cx="0" cy="214153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6" name="TextBox 11"/>
          <p:cNvSpPr txBox="1">
            <a:spLocks noChangeArrowheads="1"/>
          </p:cNvSpPr>
          <p:nvPr/>
        </p:nvSpPr>
        <p:spPr bwMode="auto">
          <a:xfrm>
            <a:off x="3995738" y="2420938"/>
            <a:ext cx="1584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4 orders of magnitude improvement</a:t>
            </a:r>
          </a:p>
        </p:txBody>
      </p:sp>
      <p:sp>
        <p:nvSpPr>
          <p:cNvPr id="50187" name="TextBox 11"/>
          <p:cNvSpPr txBox="1">
            <a:spLocks noChangeArrowheads="1"/>
          </p:cNvSpPr>
          <p:nvPr/>
        </p:nvSpPr>
        <p:spPr bwMode="auto">
          <a:xfrm>
            <a:off x="6516688" y="1552575"/>
            <a:ext cx="2447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Each beam represented by 5 energies in </a:t>
            </a:r>
            <a:r>
              <a:rPr lang="en-GB" altLang="en-US" sz="1800">
                <a:latin typeface="Symbol" pitchFamily="18" charset="2"/>
              </a:rPr>
              <a:t>d</a:t>
            </a:r>
            <a:r>
              <a:rPr lang="en-GB" altLang="en-US" sz="1800">
                <a:latin typeface="Arial" charset="0"/>
              </a:rPr>
              <a:t>p range.  All must be corrected to their closed orbit.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>
                <a:latin typeface="Symbol" pitchFamily="18" charset="2"/>
              </a:rPr>
              <a:t>d</a:t>
            </a:r>
            <a:r>
              <a:rPr altLang="en-US" smtClean="0"/>
              <a:t>p/p ±1% Situation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711C04-7CCA-480E-A66E-8A8B0E8E160C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532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1600200"/>
            <a:ext cx="62388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5" name="TextBox 11"/>
          <p:cNvSpPr txBox="1">
            <a:spLocks noChangeArrowheads="1"/>
          </p:cNvSpPr>
          <p:nvPr/>
        </p:nvSpPr>
        <p:spPr bwMode="auto">
          <a:xfrm>
            <a:off x="6515100" y="4365625"/>
            <a:ext cx="21605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Residual offsets no more than 0.35</a:t>
            </a:r>
            <a:r>
              <a:rPr lang="en-GB" altLang="en-US" sz="1800">
                <a:latin typeface="Symbol" pitchFamily="18" charset="2"/>
              </a:rPr>
              <a:t>m</a:t>
            </a:r>
            <a:r>
              <a:rPr lang="en-GB" altLang="en-US" sz="1800">
                <a:latin typeface="Arial" charset="0"/>
              </a:rPr>
              <a:t>m using 94 cells, 188 correctors.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Observe scaling of graph with </a:t>
            </a:r>
            <a:r>
              <a:rPr lang="en-GB" altLang="en-US" sz="1800">
                <a:latin typeface="Symbol" pitchFamily="18" charset="2"/>
              </a:rPr>
              <a:t>d</a:t>
            </a:r>
            <a:r>
              <a:rPr lang="en-GB" altLang="en-US" sz="1800">
                <a:latin typeface="Arial" charset="0"/>
              </a:rPr>
              <a:t>p/p.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484438" y="5300663"/>
            <a:ext cx="136683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51275" y="5300663"/>
            <a:ext cx="13684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219700" y="5300663"/>
            <a:ext cx="50482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9" name="TextBox 11"/>
          <p:cNvSpPr txBox="1">
            <a:spLocks noChangeArrowheads="1"/>
          </p:cNvSpPr>
          <p:nvPr/>
        </p:nvSpPr>
        <p:spPr bwMode="auto">
          <a:xfrm>
            <a:off x="2592388" y="4797425"/>
            <a:ext cx="1150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200">
                <a:latin typeface="Arial" charset="0"/>
              </a:rPr>
              <a:t>Dominated by beam x errors</a:t>
            </a:r>
          </a:p>
        </p:txBody>
      </p:sp>
      <p:sp>
        <p:nvSpPr>
          <p:cNvPr id="53260" name="TextBox 11"/>
          <p:cNvSpPr txBox="1">
            <a:spLocks noChangeArrowheads="1"/>
          </p:cNvSpPr>
          <p:nvPr/>
        </p:nvSpPr>
        <p:spPr bwMode="auto">
          <a:xfrm>
            <a:off x="3959225" y="4427538"/>
            <a:ext cx="1152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200">
                <a:latin typeface="Arial" charset="0"/>
              </a:rPr>
              <a:t>Dominated by first order dispersive errors</a:t>
            </a:r>
          </a:p>
        </p:txBody>
      </p:sp>
      <p:sp>
        <p:nvSpPr>
          <p:cNvPr id="53261" name="TextBox 11"/>
          <p:cNvSpPr txBox="1">
            <a:spLocks noChangeArrowheads="1"/>
          </p:cNvSpPr>
          <p:nvPr/>
        </p:nvSpPr>
        <p:spPr bwMode="auto">
          <a:xfrm>
            <a:off x="5238750" y="5334000"/>
            <a:ext cx="1062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200">
                <a:latin typeface="Arial" charset="0"/>
              </a:rPr>
              <a:t>Higher-order region?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Emittance Change for </a:t>
            </a:r>
            <a:r>
              <a:rPr altLang="en-US" smtClean="0">
                <a:latin typeface="Symbol" pitchFamily="18" charset="2"/>
              </a:rPr>
              <a:t>d</a:t>
            </a:r>
            <a:r>
              <a:rPr altLang="en-US" smtClean="0"/>
              <a:t>p/p ±1%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2475" y="3243263"/>
            <a:ext cx="5099050" cy="3065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42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4898E4-7D49-4237-8C4D-18A3B5CBFCD0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54279" name="Content Placeholder 2"/>
          <p:cNvSpPr txBox="1">
            <a:spLocks/>
          </p:cNvSpPr>
          <p:nvPr/>
        </p:nvSpPr>
        <p:spPr bwMode="auto">
          <a:xfrm>
            <a:off x="457200" y="1412875"/>
            <a:ext cx="82296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r>
              <a:rPr lang="en-GB" altLang="en-US"/>
              <a:t>5000 particles per energy in Muon1 tracking</a:t>
            </a:r>
          </a:p>
          <a:p>
            <a:r>
              <a:rPr lang="en-GB" altLang="en-US"/>
              <a:t>No emittance change visible within statistics</a:t>
            </a:r>
          </a:p>
          <a:p>
            <a:pPr lvl="1"/>
            <a:r>
              <a:rPr lang="en-GB" altLang="en-US"/>
              <a:t>Average growth of beamlet -0.0188%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Orbits in Cells (Muon1 simulation)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5332"/>
            <a:ext cx="8046156" cy="45156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48064" y="1916832"/>
            <a:ext cx="316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exaggeration x64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76020" cy="15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4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Splitters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All 12 energies must be separated on either side of the linac to match the beta function from ~1m in the FFAG to ~100m in the linac</a:t>
            </a:r>
          </a:p>
          <a:p>
            <a:pPr lvl="1"/>
            <a:r>
              <a:rPr lang="en-GB" altLang="en-US" smtClean="0"/>
              <a:t>If this was done adiabatically in an FFAG solution, the FFAG cells would have to be ~100m long!</a:t>
            </a:r>
          </a:p>
          <a:p>
            <a:r>
              <a:rPr lang="en-GB" altLang="en-US" smtClean="0"/>
              <a:t>Splitters also give:</a:t>
            </a:r>
          </a:p>
          <a:p>
            <a:pPr lvl="1"/>
            <a:r>
              <a:rPr lang="en-GB" altLang="en-US" smtClean="0"/>
              <a:t>Path-length correction for every energy</a:t>
            </a:r>
          </a:p>
          <a:p>
            <a:pPr lvl="1"/>
            <a:r>
              <a:rPr lang="en-GB" altLang="en-US" smtClean="0"/>
              <a:t>R56 control for longitudinal ERL match</a:t>
            </a:r>
          </a:p>
          <a:p>
            <a:pPr lvl="1"/>
            <a:r>
              <a:rPr lang="en-GB" altLang="en-US" smtClean="0"/>
              <a:t>Position/launch tweaking for every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45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850939-BF9F-4DAF-B3A5-C2B8B5083C30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50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C:\Users\tsoupas\AppData\Local\Microsoft\Windows\Temporary Internet Files\Content.Outlook\SGYCQFN3\Survey_Low-Energy-Lines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4470"/>
            <a:ext cx="4680000" cy="361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 descr="C:\Users\tsoupas\AppData\Local\Microsoft\Windows\Temporary Internet Files\Content.Outlook\SGYCQFN3\Survey_High-Energy-Lin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2404470"/>
            <a:ext cx="4680000" cy="361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8"/>
          <p:cNvSpPr txBox="1">
            <a:spLocks noChangeArrowheads="1"/>
          </p:cNvSpPr>
          <p:nvPr/>
        </p:nvSpPr>
        <p:spPr bwMode="auto">
          <a:xfrm>
            <a:off x="5809431" y="3188298"/>
            <a:ext cx="1989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/>
              <a:t>6.7 to 20 GeV Lines</a:t>
            </a:r>
          </a:p>
        </p:txBody>
      </p:sp>
      <p:sp>
        <p:nvSpPr>
          <p:cNvPr id="65542" name="TextBox 9"/>
          <p:cNvSpPr txBox="1">
            <a:spLocks noChangeArrowheads="1"/>
          </p:cNvSpPr>
          <p:nvPr/>
        </p:nvSpPr>
        <p:spPr bwMode="auto">
          <a:xfrm>
            <a:off x="1404169" y="3186710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/>
              <a:t>1.7 to 5 GeV Lines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Nick </a:t>
            </a:r>
            <a:r>
              <a:rPr lang="en-US" altLang="en-US" dirty="0" err="1"/>
              <a:t>Tsoupas</a:t>
            </a:r>
            <a:r>
              <a:rPr lang="en-US" altLang="en-US" dirty="0"/>
              <a:t>’ </a:t>
            </a:r>
            <a:r>
              <a:rPr lang="en-US" altLang="en-US" dirty="0" smtClean="0"/>
              <a:t>Splitter Layout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Updated for </a:t>
            </a:r>
            <a:r>
              <a:rPr lang="en-US" altLang="en-US" dirty="0" smtClean="0"/>
              <a:t>1.67 GeV/</a:t>
            </a:r>
            <a:r>
              <a:rPr lang="en-GB" dirty="0" smtClean="0"/>
              <a:t>12 turn</a:t>
            </a:r>
            <a:r>
              <a:rPr lang="en-US" altLang="en-US" dirty="0" smtClean="0"/>
              <a:t> </a:t>
            </a:r>
            <a:r>
              <a:rPr lang="en-US" altLang="en-US" dirty="0"/>
              <a:t>ERL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</a:p>
        </p:txBody>
      </p:sp>
      <p:sp>
        <p:nvSpPr>
          <p:cNvPr id="655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99B4B6C-1F96-4BFD-9EEA-DBA3B7592AED}" type="slidenum">
              <a:rPr lang="en-US" altLang="en-US">
                <a:solidFill>
                  <a:srgbClr val="898989"/>
                </a:solidFill>
                <a:latin typeface="Calibri" pitchFamily="34" charset="0"/>
              </a:rPr>
              <a:pPr/>
              <a:t>51</a:t>
            </a:fld>
            <a:endParaRPr lang="en-US" alt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tsoupas\AppData\Local\Microsoft\Windows\Temporary Internet Files\Content.Outlook\SGYCQFN3\1.3GeV_LItoAR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2588" y="3810000"/>
            <a:ext cx="1217612" cy="1155700"/>
            <a:chOff x="382228" y="3810000"/>
            <a:chExt cx="1217972" cy="1155085"/>
          </a:xfrm>
        </p:grpSpPr>
        <p:sp>
          <p:nvSpPr>
            <p:cNvPr id="6" name="Rectangle 5"/>
            <p:cNvSpPr/>
            <p:nvPr/>
          </p:nvSpPr>
          <p:spPr>
            <a:xfrm>
              <a:off x="1161920" y="3810000"/>
              <a:ext cx="438280" cy="609276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2228" y="4503420"/>
              <a:ext cx="693844" cy="461665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/>
                <a:t>Splitting</a:t>
              </a:r>
            </a:p>
            <a:p>
              <a:pPr>
                <a:defRPr/>
              </a:pPr>
              <a:r>
                <a:rPr lang="en-US" sz="1200" dirty="0"/>
                <a:t>section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710937" y="4266957"/>
              <a:ext cx="508150" cy="22847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00200" y="3810000"/>
            <a:ext cx="1198563" cy="1177925"/>
            <a:chOff x="1600200" y="3810000"/>
            <a:chExt cx="1198465" cy="1177945"/>
          </a:xfrm>
        </p:grpSpPr>
        <p:sp>
          <p:nvSpPr>
            <p:cNvPr id="10" name="Rectangle 9"/>
            <p:cNvSpPr/>
            <p:nvPr/>
          </p:nvSpPr>
          <p:spPr>
            <a:xfrm>
              <a:off x="1600200" y="3810000"/>
              <a:ext cx="914325" cy="609610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35608" y="4526280"/>
              <a:ext cx="863057" cy="461665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/>
                <a:t>Vert. </a:t>
              </a:r>
              <a:r>
                <a:rPr lang="en-US" sz="1200" dirty="0" err="1"/>
                <a:t>Displ</a:t>
              </a:r>
              <a:r>
                <a:rPr lang="en-US" sz="1200" dirty="0"/>
                <a:t>.</a:t>
              </a:r>
            </a:p>
            <a:p>
              <a:pPr>
                <a:defRPr/>
              </a:pPr>
              <a:r>
                <a:rPr lang="en-US" sz="1200" dirty="0"/>
                <a:t>section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057363" y="4267208"/>
              <a:ext cx="309538" cy="2365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514599" y="3810001"/>
            <a:ext cx="1265521" cy="1941414"/>
            <a:chOff x="2514600" y="3810000"/>
            <a:chExt cx="1265634" cy="1941098"/>
          </a:xfrm>
        </p:grpSpPr>
        <p:sp>
          <p:nvSpPr>
            <p:cNvPr id="14" name="TextBox 13"/>
            <p:cNvSpPr txBox="1"/>
            <p:nvPr/>
          </p:nvSpPr>
          <p:spPr>
            <a:xfrm>
              <a:off x="2798788" y="5104872"/>
              <a:ext cx="981446" cy="646226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/>
                <a:t>Hor. </a:t>
              </a:r>
              <a:r>
                <a:rPr lang="en-US" sz="1200" dirty="0" err="1"/>
                <a:t>Achr</a:t>
              </a:r>
              <a:r>
                <a:rPr lang="en-US" sz="1200" dirty="0"/>
                <a:t>.</a:t>
              </a:r>
            </a:p>
            <a:p>
              <a:pPr>
                <a:defRPr/>
              </a:pPr>
              <a:r>
                <a:rPr lang="en-US" sz="1200" dirty="0" smtClean="0"/>
                <a:t>Section</a:t>
              </a:r>
            </a:p>
            <a:p>
              <a:pPr>
                <a:defRPr/>
              </a:pPr>
              <a:r>
                <a:rPr lang="en-US" sz="1200" dirty="0" smtClean="0"/>
                <a:t>Begin </a:t>
              </a:r>
              <a:r>
                <a:rPr lang="en-US" sz="1200" dirty="0" err="1" smtClean="0"/>
                <a:t>D</a:t>
              </a:r>
              <a:r>
                <a:rPr lang="en-US" sz="1200" baseline="-25000" dirty="0" err="1" smtClean="0"/>
                <a:t>x</a:t>
              </a:r>
              <a:r>
                <a:rPr lang="en-US" sz="1200" dirty="0" smtClean="0"/>
                <a:t>=0</a:t>
              </a:r>
              <a:endParaRPr lang="en-US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14600" y="3810000"/>
              <a:ext cx="1224072" cy="609501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2895634" y="4381407"/>
              <a:ext cx="393877" cy="7158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79750" y="2209800"/>
            <a:ext cx="1111250" cy="2209800"/>
            <a:chOff x="2393801" y="2209800"/>
            <a:chExt cx="1111399" cy="2209800"/>
          </a:xfrm>
        </p:grpSpPr>
        <p:sp>
          <p:nvSpPr>
            <p:cNvPr id="18" name="TextBox 17"/>
            <p:cNvSpPr txBox="1"/>
            <p:nvPr/>
          </p:nvSpPr>
          <p:spPr>
            <a:xfrm>
              <a:off x="2393801" y="2209800"/>
              <a:ext cx="870687" cy="461665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/>
                <a:t>Match-R56</a:t>
              </a:r>
            </a:p>
            <a:p>
              <a:pPr algn="ctr">
                <a:defRPr/>
              </a:pPr>
              <a:r>
                <a:rPr lang="en-US" sz="1200" dirty="0"/>
                <a:t>section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47939" y="3810000"/>
              <a:ext cx="457261" cy="609600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0" name="Straight Arrow Connector 19"/>
            <p:cNvCxnSpPr>
              <a:stCxn id="0" idx="2"/>
              <a:endCxn id="19" idx="0"/>
            </p:cNvCxnSpPr>
            <p:nvPr/>
          </p:nvCxnSpPr>
          <p:spPr>
            <a:xfrm>
              <a:off x="2828834" y="2671763"/>
              <a:ext cx="447735" cy="11382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191000" y="3817938"/>
            <a:ext cx="1600200" cy="1833562"/>
            <a:chOff x="2362200" y="3810000"/>
            <a:chExt cx="1600200" cy="1833265"/>
          </a:xfrm>
        </p:grpSpPr>
        <p:sp>
          <p:nvSpPr>
            <p:cNvPr id="22" name="TextBox 21"/>
            <p:cNvSpPr txBox="1"/>
            <p:nvPr/>
          </p:nvSpPr>
          <p:spPr>
            <a:xfrm>
              <a:off x="2862925" y="5181600"/>
              <a:ext cx="765018" cy="461665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/>
                <a:t>R56/Path</a:t>
              </a:r>
            </a:p>
            <a:p>
              <a:pPr algn="ctr">
                <a:defRPr/>
              </a:pPr>
              <a:r>
                <a:rPr lang="en-US" sz="1200" dirty="0"/>
                <a:t>section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62200" y="3810000"/>
              <a:ext cx="1600200" cy="609501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2895600" y="4381407"/>
              <a:ext cx="349250" cy="79997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4464050" y="2225675"/>
            <a:ext cx="2089150" cy="2193925"/>
            <a:chOff x="1320410" y="2225040"/>
            <a:chExt cx="2089228" cy="2194560"/>
          </a:xfrm>
        </p:grpSpPr>
        <p:sp>
          <p:nvSpPr>
            <p:cNvPr id="26" name="TextBox 25"/>
            <p:cNvSpPr txBox="1"/>
            <p:nvPr/>
          </p:nvSpPr>
          <p:spPr>
            <a:xfrm>
              <a:off x="1320410" y="2225040"/>
              <a:ext cx="870687" cy="461665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/>
                <a:t>Match-R56</a:t>
              </a:r>
            </a:p>
            <a:p>
              <a:pPr algn="ctr">
                <a:defRPr/>
              </a:pPr>
              <a:r>
                <a:rPr lang="en-US" sz="1200" dirty="0"/>
                <a:t>section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47610" y="3809824"/>
              <a:ext cx="762028" cy="609776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Arrow Connector 27"/>
            <p:cNvCxnSpPr>
              <a:stCxn id="0" idx="2"/>
              <a:endCxn id="27" idx="0"/>
            </p:cNvCxnSpPr>
            <p:nvPr/>
          </p:nvCxnSpPr>
          <p:spPr>
            <a:xfrm>
              <a:off x="1755401" y="2687137"/>
              <a:ext cx="1273223" cy="11226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6553202" y="3817938"/>
            <a:ext cx="1433512" cy="1925855"/>
            <a:chOff x="2133601" y="3810000"/>
            <a:chExt cx="1433887" cy="1925543"/>
          </a:xfrm>
        </p:grpSpPr>
        <p:sp>
          <p:nvSpPr>
            <p:cNvPr id="30" name="TextBox 29"/>
            <p:cNvSpPr txBox="1"/>
            <p:nvPr/>
          </p:nvSpPr>
          <p:spPr>
            <a:xfrm>
              <a:off x="2704525" y="5089317"/>
              <a:ext cx="862963" cy="646226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/>
                <a:t>Hor. </a:t>
              </a:r>
              <a:r>
                <a:rPr lang="en-US" sz="1200" dirty="0" err="1"/>
                <a:t>Achr</a:t>
              </a:r>
              <a:r>
                <a:rPr lang="en-US" sz="1200" dirty="0"/>
                <a:t>.</a:t>
              </a:r>
            </a:p>
            <a:p>
              <a:pPr>
                <a:defRPr/>
              </a:pPr>
              <a:r>
                <a:rPr lang="en-US" sz="1200" dirty="0"/>
                <a:t>s</a:t>
              </a:r>
              <a:r>
                <a:rPr lang="en-US" sz="1200" dirty="0" smtClean="0"/>
                <a:t>ection</a:t>
              </a:r>
            </a:p>
            <a:p>
              <a:pPr>
                <a:defRPr/>
              </a:pPr>
              <a:r>
                <a:rPr lang="en-US" sz="1200" dirty="0" smtClean="0"/>
                <a:t>End </a:t>
              </a:r>
              <a:r>
                <a:rPr lang="en-US" sz="1200" dirty="0" err="1" smtClean="0"/>
                <a:t>D</a:t>
              </a:r>
              <a:r>
                <a:rPr lang="en-US" sz="1200" baseline="-25000" dirty="0" err="1" smtClean="0"/>
                <a:t>x</a:t>
              </a:r>
              <a:r>
                <a:rPr lang="en-US" sz="1200" dirty="0" smtClean="0"/>
                <a:t>=0</a:t>
              </a:r>
              <a:endParaRPr lang="en-US" sz="12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33601" y="3810000"/>
              <a:ext cx="762200" cy="609501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2" name="Straight Arrow Connector 31"/>
            <p:cNvCxnSpPr>
              <a:stCxn id="30" idx="0"/>
            </p:cNvCxnSpPr>
            <p:nvPr/>
          </p:nvCxnSpPr>
          <p:spPr>
            <a:xfrm flipH="1" flipV="1">
              <a:off x="2590921" y="4411565"/>
              <a:ext cx="545087" cy="67775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994525" y="2590800"/>
            <a:ext cx="992188" cy="1812925"/>
            <a:chOff x="783251" y="2590800"/>
            <a:chExt cx="992003" cy="1813560"/>
          </a:xfrm>
        </p:grpSpPr>
        <p:sp>
          <p:nvSpPr>
            <p:cNvPr id="34" name="Rectangle 33"/>
            <p:cNvSpPr/>
            <p:nvPr/>
          </p:nvSpPr>
          <p:spPr>
            <a:xfrm>
              <a:off x="1103866" y="3794546"/>
              <a:ext cx="380929" cy="609814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3251" y="2590800"/>
              <a:ext cx="992003" cy="461665"/>
            </a:xfrm>
            <a:prstGeom prst="rect">
              <a:avLst/>
            </a:prstGeom>
            <a:gradFill>
              <a:gsLst>
                <a:gs pos="0">
                  <a:srgbClr val="FFFF00">
                    <a:alpha val="76000"/>
                  </a:srgbClr>
                </a:gs>
                <a:gs pos="50000">
                  <a:schemeClr val="bg1"/>
                </a:gs>
                <a:gs pos="100000">
                  <a:srgbClr val="FFFF00">
                    <a:alpha val="71000"/>
                  </a:srgbClr>
                </a:gs>
              </a:gsLst>
              <a:lin ang="3000000" scaled="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/>
                <a:t>Match to Arc</a:t>
              </a:r>
            </a:p>
            <a:p>
              <a:pPr algn="ctr">
                <a:defRPr/>
              </a:pPr>
              <a:r>
                <a:rPr lang="en-US" sz="1200" dirty="0"/>
                <a:t>section</a:t>
              </a:r>
            </a:p>
          </p:txBody>
        </p:sp>
        <p:cxnSp>
          <p:nvCxnSpPr>
            <p:cNvPr id="36" name="Straight Arrow Connector 35"/>
            <p:cNvCxnSpPr>
              <a:stCxn id="0" idx="2"/>
              <a:endCxn id="34" idx="0"/>
            </p:cNvCxnSpPr>
            <p:nvPr/>
          </p:nvCxnSpPr>
          <p:spPr>
            <a:xfrm>
              <a:off x="1280046" y="3052925"/>
              <a:ext cx="14284" cy="7416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75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D2DD8D-4315-4635-9023-000EB8EAAB81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52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078475"/>
              </p:ext>
            </p:extLst>
          </p:nvPr>
        </p:nvGraphicFramePr>
        <p:xfrm>
          <a:off x="669917" y="2011799"/>
          <a:ext cx="2087463" cy="4031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867"/>
                <a:gridCol w="628121"/>
                <a:gridCol w="1105475"/>
              </a:tblGrid>
              <a:tr h="495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Energy [GeV]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Path_Increase</a:t>
                      </a:r>
                      <a:r>
                        <a:rPr lang="en-US" sz="14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[cm] 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ctr"/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1.320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43.8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2.656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31.8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3.978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25.9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5.300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23.4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6.622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20.7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7.944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16.5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9.266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14.4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10.558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15.1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11.910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12.5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13.232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9.6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14.554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7.3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15.876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5.6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17.198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4.5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18.520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19.842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06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21.000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1.7</a:t>
                      </a:r>
                      <a:endParaRPr lang="en-US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89512" y="1556792"/>
            <a:ext cx="2448272" cy="33855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16 Lines   1.32 GeV ERL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299911"/>
              </p:ext>
            </p:extLst>
          </p:nvPr>
        </p:nvGraphicFramePr>
        <p:xfrm>
          <a:off x="3350650" y="2011799"/>
          <a:ext cx="2438400" cy="3926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927"/>
                <a:gridCol w="755073"/>
                <a:gridCol w="1295400"/>
              </a:tblGrid>
              <a:tr h="643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Energy [GeV]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Path_Increase [cm]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1.67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31.5</a:t>
                      </a:r>
                      <a:endParaRPr lang="en-US" sz="1600" dirty="0"/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3.34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26.0</a:t>
                      </a:r>
                      <a:endParaRPr lang="en-US" sz="1600" dirty="0"/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16.1</a:t>
                      </a:r>
                      <a:endParaRPr lang="en-US" sz="1600" dirty="0"/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6.68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14.9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8.35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12.8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10.02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11.69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7.4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13.36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15.03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16.70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  <a:tr h="273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353739" y="1556792"/>
            <a:ext cx="2432223" cy="33855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12 Lines   1.67 GeV ERL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94678"/>
              </p:ext>
            </p:extLst>
          </p:nvPr>
        </p:nvGraphicFramePr>
        <p:xfrm>
          <a:off x="6227956" y="2011799"/>
          <a:ext cx="2362200" cy="3379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157"/>
                <a:gridCol w="659442"/>
                <a:gridCol w="1371601"/>
              </a:tblGrid>
              <a:tr h="643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Energy [GeV]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Path_Increase [cm] </a:t>
                      </a:r>
                      <a:endParaRPr lang="en-US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ctr"/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29.4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19.8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10.2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7620" marR="7620" marT="7619" marB="0" anchor="b">
                    <a:solidFill>
                      <a:schemeClr val="bg2"/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12.2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8.75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5.8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4.6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2.3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35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1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213665" y="1556792"/>
            <a:ext cx="2390783" cy="33855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10 Lines   2.0 GeV ERL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Length Increase </a:t>
            </a:r>
            <a:r>
              <a:rPr lang="en-US" dirty="0"/>
              <a:t>in </a:t>
            </a:r>
            <a:r>
              <a:rPr lang="en-US" dirty="0" smtClean="0"/>
              <a:t>Splitter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</a:p>
        </p:txBody>
      </p:sp>
      <p:sp>
        <p:nvSpPr>
          <p:cNvPr id="66762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6C674C-76BE-4FE9-BEF6-3C9717463B61}" type="slidenum">
              <a:rPr lang="en-US" altLang="en-US">
                <a:solidFill>
                  <a:srgbClr val="898989"/>
                </a:solidFill>
                <a:latin typeface="Calibri" pitchFamily="34" charset="0"/>
              </a:rPr>
              <a:pPr/>
              <a:t>53</a:t>
            </a:fld>
            <a:endParaRPr lang="en-US" alt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altLang="en-US" dirty="0" smtClean="0"/>
              <a:t>16-turn Splitter in RHIC Tunnel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143501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86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706073-35AF-4E1A-BDEE-3E2DE10FA7D3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54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732166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Perspective view of survey points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altLang="en-US" dirty="0" smtClean="0"/>
              <a:t>16-turn Splitter in RHIC Tunnel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14350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86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706073-35AF-4E1A-BDEE-3E2DE10FA7D3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55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363924"/>
            <a:ext cx="453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End, beams merged into 2 stacked FFAGs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eRHIC</a:t>
            </a:r>
            <a:r>
              <a:rPr lang="en-GB" dirty="0" smtClean="0"/>
              <a:t> FFAG Lattice Future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Next ~2 months</a:t>
            </a:r>
          </a:p>
          <a:p>
            <a:pPr lvl="1"/>
            <a:r>
              <a:rPr lang="en-GB" dirty="0" smtClean="0"/>
              <a:t>Agree on 12-turn lattice cell and publish to wiki</a:t>
            </a:r>
          </a:p>
          <a:p>
            <a:pPr lvl="1"/>
            <a:r>
              <a:rPr lang="en-GB" dirty="0" smtClean="0"/>
              <a:t>Construct lattice to detail level 3/all FFAG sections</a:t>
            </a:r>
          </a:p>
          <a:p>
            <a:pPr lvl="2"/>
            <a:r>
              <a:rPr lang="en-GB" dirty="0" smtClean="0"/>
              <a:t>Including export to MAD format and ELEGANT for tracking with collective effects</a:t>
            </a:r>
          </a:p>
          <a:p>
            <a:r>
              <a:rPr lang="en-GB" dirty="0" smtClean="0"/>
              <a:t>Next ~3 years</a:t>
            </a:r>
          </a:p>
          <a:p>
            <a:pPr lvl="1"/>
            <a:r>
              <a:rPr lang="en-GB" dirty="0" smtClean="0"/>
              <a:t>Finalise IR line, splitters, </a:t>
            </a:r>
            <a:r>
              <a:rPr lang="en-GB" dirty="0" err="1" smtClean="0"/>
              <a:t>linac</a:t>
            </a:r>
            <a:r>
              <a:rPr lang="en-GB" dirty="0" smtClean="0"/>
              <a:t>, injector and dump</a:t>
            </a:r>
          </a:p>
          <a:p>
            <a:pPr lvl="1"/>
            <a:r>
              <a:rPr lang="en-GB" dirty="0" smtClean="0"/>
              <a:t>Full end-to-end simulation (detail level 5)</a:t>
            </a:r>
          </a:p>
          <a:p>
            <a:pPr lvl="1"/>
            <a:r>
              <a:rPr lang="en-GB" dirty="0" smtClean="0"/>
              <a:t>Add results to </a:t>
            </a:r>
            <a:r>
              <a:rPr lang="en-GB" dirty="0" err="1" smtClean="0"/>
              <a:t>eRHIC</a:t>
            </a:r>
            <a:r>
              <a:rPr lang="en-GB" dirty="0" smtClean="0"/>
              <a:t> CDR for CD-1 timeframe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635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altLang="en-US" dirty="0" err="1"/>
              <a:t>C</a:t>
            </a:r>
            <a:r>
              <a:rPr lang="en-GB" altLang="en-US" dirty="0" err="1">
                <a:latin typeface="Symbol" pitchFamily="18" charset="2"/>
              </a:rPr>
              <a:t>b</a:t>
            </a:r>
            <a:r>
              <a:rPr lang="en-GB" altLang="en-US" dirty="0" smtClean="0"/>
              <a:t> </a:t>
            </a:r>
            <a:r>
              <a:rPr lang="en-GB" altLang="en-US" dirty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r>
              <a:rPr lang="en-GB" altLang="en-US" dirty="0" err="1" smtClean="0"/>
              <a:t>C</a:t>
            </a:r>
            <a:r>
              <a:rPr lang="en-GB" altLang="en-US" dirty="0" err="1" smtClean="0">
                <a:latin typeface="Symbol" pitchFamily="18" charset="2"/>
              </a:rPr>
              <a:t>b</a:t>
            </a:r>
            <a:r>
              <a:rPr lang="en-GB" altLang="en-US" dirty="0" smtClean="0"/>
              <a:t> = CBETA = </a:t>
            </a:r>
            <a:r>
              <a:rPr lang="en-GB" altLang="en-US" sz="2300" dirty="0" smtClean="0"/>
              <a:t>Cornell-BNL Energy recovery Test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741884"/>
            <a:ext cx="9144000" cy="5143500"/>
            <a:chOff x="0" y="1504047"/>
            <a:chExt cx="9144000" cy="5143500"/>
          </a:xfrm>
        </p:grpSpPr>
        <p:pic>
          <p:nvPicPr>
            <p:cNvPr id="8" name="Picture 7" descr="CBETA_4passExtractio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04047"/>
              <a:ext cx="9144000" cy="51435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85348" y="3612210"/>
              <a:ext cx="15824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Optima"/>
                  <a:cs typeface="Optima"/>
                </a:rPr>
                <a:t>+/- 61 MeV</a:t>
              </a:r>
              <a:endParaRPr lang="en-US" sz="2200" dirty="0">
                <a:latin typeface="Optima"/>
                <a:cs typeface="Optim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8839" y="2810791"/>
              <a:ext cx="10054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Optima"/>
                  <a:cs typeface="Optima"/>
                </a:rPr>
                <a:t>6 MeV</a:t>
              </a:r>
              <a:endParaRPr lang="en-US" sz="2200" dirty="0">
                <a:latin typeface="Optima"/>
                <a:cs typeface="Optim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41743" y="5204663"/>
              <a:ext cx="30444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Optima"/>
                  <a:cs typeface="Optima"/>
                </a:rPr>
                <a:t>67, 128, 189, 250 </a:t>
              </a:r>
              <a:r>
                <a:rPr lang="en-US" sz="2200" dirty="0">
                  <a:latin typeface="Optima"/>
                  <a:cs typeface="Optima"/>
                </a:rPr>
                <a:t>MeV  </a:t>
              </a:r>
              <a:r>
                <a:rPr lang="en-US" sz="2200" dirty="0" smtClean="0">
                  <a:latin typeface="Optima"/>
                  <a:cs typeface="Optima"/>
                </a:rPr>
                <a:t> </a:t>
              </a:r>
              <a:endParaRPr lang="en-US" sz="2200" dirty="0">
                <a:latin typeface="Optima"/>
                <a:cs typeface="Optim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60081" y="3037346"/>
              <a:ext cx="10054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Optima"/>
                  <a:cs typeface="Optima"/>
                </a:rPr>
                <a:t>6 MeV</a:t>
              </a:r>
              <a:endParaRPr lang="en-US" sz="2200" dirty="0">
                <a:latin typeface="Optima"/>
                <a:cs typeface="Optima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97313" y="1979548"/>
            <a:ext cx="378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Render by Chris Mayes (Cornell)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4446" y="3212976"/>
            <a:ext cx="18004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1.3GHz </a:t>
            </a:r>
            <a:r>
              <a:rPr lang="en-US" sz="2200" dirty="0" err="1" smtClean="0">
                <a:latin typeface="Optima"/>
                <a:cs typeface="Optima"/>
              </a:rPr>
              <a:t>linac</a:t>
            </a:r>
            <a:endParaRPr lang="en-US" sz="22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610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GB" altLang="en-US" dirty="0" err="1"/>
              <a:t>C</a:t>
            </a:r>
            <a:r>
              <a:rPr lang="en-GB" altLang="en-US" dirty="0" err="1">
                <a:latin typeface="Symbol" pitchFamily="18" charset="2"/>
              </a:rPr>
              <a:t>b</a:t>
            </a:r>
            <a:r>
              <a:rPr lang="en-GB" altLang="en-US" dirty="0" smtClean="0"/>
              <a:t> Motivation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pPr>
              <a:defRPr/>
            </a:pPr>
            <a:r>
              <a:rPr lang="en-GB" altLang="en-US" dirty="0" err="1"/>
              <a:t>C</a:t>
            </a:r>
            <a:r>
              <a:rPr lang="en-GB" altLang="en-US" dirty="0" err="1">
                <a:latin typeface="Symbol" panose="05050102010706020507" pitchFamily="18" charset="2"/>
              </a:rPr>
              <a:t>b</a:t>
            </a:r>
            <a:r>
              <a:rPr lang="en-GB" altLang="en-US" dirty="0"/>
              <a:t> will be the first accelerator in the world to include any of the following things, which are all required by the </a:t>
            </a:r>
            <a:r>
              <a:rPr lang="en-GB" altLang="en-US" dirty="0" err="1"/>
              <a:t>eRHIC</a:t>
            </a:r>
            <a:r>
              <a:rPr lang="en-GB" altLang="en-US" dirty="0"/>
              <a:t> design</a:t>
            </a:r>
          </a:p>
          <a:p>
            <a:pPr lvl="1">
              <a:defRPr/>
            </a:pPr>
            <a:r>
              <a:rPr lang="en-GB" altLang="en-US" dirty="0">
                <a:solidFill>
                  <a:schemeClr val="accent2"/>
                </a:solidFill>
              </a:rPr>
              <a:t>ERL</a:t>
            </a:r>
            <a:r>
              <a:rPr lang="en-GB" altLang="en-US" dirty="0"/>
              <a:t> using </a:t>
            </a:r>
            <a:r>
              <a:rPr lang="en-GB" altLang="en-US" dirty="0">
                <a:solidFill>
                  <a:srgbClr val="00B050"/>
                </a:solidFill>
              </a:rPr>
              <a:t>FFAG</a:t>
            </a:r>
            <a:r>
              <a:rPr lang="en-GB" altLang="en-US" dirty="0"/>
              <a:t> recirculating arcs</a:t>
            </a:r>
          </a:p>
          <a:p>
            <a:pPr lvl="1">
              <a:defRPr/>
            </a:pPr>
            <a:r>
              <a:rPr lang="en-GB" altLang="en-US" dirty="0"/>
              <a:t>Linear field </a:t>
            </a:r>
            <a:r>
              <a:rPr lang="en-GB" altLang="en-US" dirty="0">
                <a:solidFill>
                  <a:srgbClr val="00B050"/>
                </a:solidFill>
              </a:rPr>
              <a:t>FFAG</a:t>
            </a:r>
            <a:r>
              <a:rPr lang="en-GB" altLang="en-US" dirty="0"/>
              <a:t> with momentum range of 4x</a:t>
            </a:r>
          </a:p>
          <a:p>
            <a:pPr lvl="1">
              <a:defRPr/>
            </a:pPr>
            <a:r>
              <a:rPr lang="en-GB" altLang="en-US" dirty="0"/>
              <a:t>Adiabatic transition from curved to straight </a:t>
            </a:r>
            <a:r>
              <a:rPr lang="en-GB" altLang="en-US" dirty="0">
                <a:solidFill>
                  <a:srgbClr val="00B050"/>
                </a:solidFill>
              </a:rPr>
              <a:t>FFAG</a:t>
            </a:r>
          </a:p>
          <a:p>
            <a:pPr lvl="1">
              <a:defRPr/>
            </a:pPr>
            <a:r>
              <a:rPr lang="en-GB" altLang="en-US" dirty="0">
                <a:solidFill>
                  <a:srgbClr val="9900FF"/>
                </a:solidFill>
              </a:rPr>
              <a:t>Permanent magnets (PMs) </a:t>
            </a:r>
            <a:r>
              <a:rPr lang="en-GB" altLang="en-US" dirty="0"/>
              <a:t>used in an </a:t>
            </a:r>
            <a:r>
              <a:rPr lang="en-GB" altLang="en-US" dirty="0">
                <a:solidFill>
                  <a:srgbClr val="00B050"/>
                </a:solidFill>
              </a:rPr>
              <a:t>FFAG</a:t>
            </a:r>
          </a:p>
          <a:p>
            <a:pPr lvl="1">
              <a:defRPr/>
            </a:pPr>
            <a:r>
              <a:rPr lang="en-GB" altLang="en-US" dirty="0" err="1"/>
              <a:t>NdFeB</a:t>
            </a:r>
            <a:r>
              <a:rPr lang="en-GB" altLang="en-US" dirty="0"/>
              <a:t> </a:t>
            </a:r>
            <a:r>
              <a:rPr lang="en-GB" altLang="en-US" dirty="0">
                <a:solidFill>
                  <a:srgbClr val="9900FF"/>
                </a:solidFill>
              </a:rPr>
              <a:t>PMs</a:t>
            </a:r>
            <a:r>
              <a:rPr lang="en-GB" altLang="en-US" dirty="0"/>
              <a:t> used for main beam steering</a:t>
            </a:r>
          </a:p>
          <a:p>
            <a:pPr lvl="1">
              <a:defRPr/>
            </a:pPr>
            <a:r>
              <a:rPr lang="en-GB" altLang="en-US" dirty="0">
                <a:solidFill>
                  <a:srgbClr val="9900FF"/>
                </a:solidFill>
              </a:rPr>
              <a:t>PMs</a:t>
            </a:r>
            <a:r>
              <a:rPr lang="en-GB" altLang="en-US" dirty="0"/>
              <a:t> used in </a:t>
            </a:r>
            <a:r>
              <a:rPr lang="en-GB" altLang="en-US" dirty="0">
                <a:solidFill>
                  <a:schemeClr val="accent2"/>
                </a:solidFill>
              </a:rPr>
              <a:t>ERL</a:t>
            </a:r>
            <a:r>
              <a:rPr lang="en-GB" altLang="en-US" dirty="0"/>
              <a:t> return arcs</a:t>
            </a:r>
          </a:p>
          <a:p>
            <a:pPr lvl="1">
              <a:defRPr/>
            </a:pPr>
            <a:r>
              <a:rPr lang="en-GB" altLang="en-US" dirty="0"/>
              <a:t>Multi-pass superconducting </a:t>
            </a:r>
            <a:r>
              <a:rPr lang="en-GB" altLang="en-US" dirty="0">
                <a:solidFill>
                  <a:schemeClr val="accent2"/>
                </a:solidFill>
              </a:rPr>
              <a:t>ERL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5191" y="4393182"/>
            <a:ext cx="1536810" cy="198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08679" y="6062251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/>
              <a:t>arXiv:1504.00588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8304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FFAG Arc Cells Parameters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593359"/>
              </p:ext>
            </p:extLst>
          </p:nvPr>
        </p:nvGraphicFramePr>
        <p:xfrm>
          <a:off x="457200" y="1600200"/>
          <a:ext cx="8218488" cy="4625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496"/>
                <a:gridCol w="2739496"/>
                <a:gridCol w="2739496"/>
              </a:tblGrid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C</a:t>
                      </a:r>
                      <a:r>
                        <a:rPr lang="en-GB" sz="1800" dirty="0" err="1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GB" sz="1800" dirty="0" smtClean="0"/>
                        <a:t> FFAG (2015</a:t>
                      </a:r>
                      <a:r>
                        <a:rPr lang="en-GB" sz="1800" baseline="0" dirty="0" smtClean="0"/>
                        <a:t> version)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eRHIC</a:t>
                      </a:r>
                      <a:r>
                        <a:rPr lang="en-GB" sz="1800" dirty="0" smtClean="0"/>
                        <a:t> FFAG2 (high energy)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</a:t>
                      </a:r>
                      <a:r>
                        <a:rPr lang="en-US" sz="1800" baseline="0" dirty="0" smtClean="0"/>
                        <a:t> range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– 250 MeV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6.667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– 20.000 GeV</a:t>
                      </a: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</a:t>
                      </a:r>
                      <a:r>
                        <a:rPr lang="en-US" sz="1800" baseline="0" dirty="0" smtClean="0"/>
                        <a:t> ratio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3.73×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3.00×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657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Turns (1.666…GeV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linac</a:t>
                      </a:r>
                      <a:r>
                        <a:rPr lang="en-US" sz="1800" baseline="0" dirty="0" smtClean="0"/>
                        <a:t>)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1800" dirty="0" smtClean="0"/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GB" sz="1800" dirty="0" smtClean="0"/>
                    </a:p>
                  </a:txBody>
                  <a:tcPr marL="91431" marR="91431" marT="45719" marB="45719" anchor="ctr"/>
                </a:tc>
              </a:tr>
              <a:tr h="6400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Synchrotron power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(*</a:t>
                      </a:r>
                      <a:r>
                        <a:rPr lang="en-US" sz="1800" baseline="0" dirty="0" smtClean="0"/>
                        <a:t> I=-10mA)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0.000007MW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3.89MW @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20GeV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1.63MW @ 15GeV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0.62MW @ 10GeV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TOF range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3.32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× 10</a:t>
                      </a:r>
                      <a:r>
                        <a:rPr lang="en-GB" sz="1800" baseline="30000" dirty="0" smtClean="0">
                          <a:solidFill>
                            <a:schemeClr val="tx1"/>
                          </a:solidFill>
                        </a:rPr>
                        <a:t>−3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 (10.9cm)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35.3ppm (7.5cm)</a:t>
                      </a: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Long drift space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8.99cm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40.0cm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Tune range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0.026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– 0.322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0.031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 – 0.345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8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Orbit</a:t>
                      </a:r>
                      <a:r>
                        <a:rPr lang="en-US" sz="1800" baseline="0" dirty="0" smtClean="0"/>
                        <a:t> range (quads)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29.1mm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= 28.6mm)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19.6mm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= 13.2mm)</a:t>
                      </a:r>
                      <a:endParaRPr lang="en-GB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Max |</a:t>
                      </a:r>
                      <a:r>
                        <a:rPr lang="en-US" sz="1800" b="1" dirty="0" smtClean="0"/>
                        <a:t>B</a:t>
                      </a:r>
                      <a:r>
                        <a:rPr lang="en-US" sz="1800" dirty="0" smtClean="0"/>
                        <a:t>| on orbit</a:t>
                      </a:r>
                      <a:endParaRPr lang="en-GB" sz="1800" dirty="0" smtClean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0.623 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0.458 T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  <a:tr h="3708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 quad</a:t>
                      </a:r>
                      <a:r>
                        <a:rPr lang="en-US" sz="1800" baseline="0" dirty="0" smtClean="0"/>
                        <a:t> strength</a:t>
                      </a:r>
                      <a:endParaRPr lang="en-GB" sz="1800" dirty="0"/>
                    </a:p>
                  </a:txBody>
                  <a:tcPr marL="91431" marR="9143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37.195 T/m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34.686 T/m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9" marB="4571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6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FFAG Arc Cells Lattice (2.78m long)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71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3C4DFAA-C10F-445E-A613-DCEE443E4099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6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203670"/>
              </p:ext>
            </p:extLst>
          </p:nvPr>
        </p:nvGraphicFramePr>
        <p:xfrm>
          <a:off x="467544" y="1340768"/>
          <a:ext cx="8229600" cy="1852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Element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Length (m)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Angle (</a:t>
                      </a:r>
                      <a:r>
                        <a:rPr lang="en-GB" sz="1800" dirty="0" err="1" smtClean="0"/>
                        <a:t>mrad</a:t>
                      </a:r>
                      <a:r>
                        <a:rPr lang="en-GB" sz="1800" dirty="0" smtClean="0"/>
                        <a:t>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Gradient (T/m)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Offset (mm) *</a:t>
                      </a:r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BD2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1.004701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2.643951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34.686326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7.009056</a:t>
                      </a:r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0.526316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QF2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1.179936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3.105095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34.686326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3.386913</a:t>
                      </a:r>
                      <a:endParaRPr lang="en-GB" sz="1800" dirty="0" smtClean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DL2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0.4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1.052632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* Relative to chord</a:t>
                      </a:r>
                    </a:p>
                  </a:txBody>
                  <a:tcPr marT="45680" marB="45680"/>
                </a:tc>
              </a:tr>
            </a:tbl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291584"/>
              </p:ext>
            </p:extLst>
          </p:nvPr>
        </p:nvGraphicFramePr>
        <p:xfrm>
          <a:off x="467544" y="3429000"/>
          <a:ext cx="8229600" cy="1852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Element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Length (m)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Angle (</a:t>
                      </a:r>
                      <a:r>
                        <a:rPr lang="en-GB" sz="1800" dirty="0" err="1" smtClean="0"/>
                        <a:t>mrad</a:t>
                      </a:r>
                      <a:r>
                        <a:rPr lang="en-GB" sz="1800" dirty="0" smtClean="0"/>
                        <a:t>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Gradient (T/m)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Offset (mm) *</a:t>
                      </a:r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BD1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1.004701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2.643951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8.671581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7.009056</a:t>
                      </a:r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0.526316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QF1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1.179936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3.105095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8.671581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3.386913</a:t>
                      </a:r>
                      <a:endParaRPr lang="en-GB" sz="1800" dirty="0" smtClean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DL1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0.4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1.052632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* Relative to chord</a:t>
                      </a:r>
                    </a:p>
                  </a:txBody>
                  <a:tcPr marT="45680" marB="45680"/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5373216"/>
            <a:ext cx="8229600" cy="68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 smtClean="0"/>
              <a:t>Provisional 3+9 turn lattice from Scott Berg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587727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50"/>
                </a:solidFill>
              </a:rPr>
              <a:t>1.67GeV 648MHz </a:t>
            </a:r>
            <a:r>
              <a:rPr lang="en-GB" sz="1400" dirty="0" err="1" smtClean="0">
                <a:solidFill>
                  <a:srgbClr val="00B050"/>
                </a:solidFill>
              </a:rPr>
              <a:t>linac</a:t>
            </a:r>
            <a:r>
              <a:rPr lang="en-GB" sz="1400" dirty="0" smtClean="0">
                <a:solidFill>
                  <a:srgbClr val="00B050"/>
                </a:solidFill>
              </a:rPr>
              <a:t>/12 turns was a recent change.  </a:t>
            </a:r>
            <a:r>
              <a:rPr lang="en-GB" sz="1400" dirty="0">
                <a:solidFill>
                  <a:srgbClr val="00B050"/>
                </a:solidFill>
              </a:rPr>
              <a:t>A</a:t>
            </a:r>
            <a:r>
              <a:rPr lang="en-GB" sz="1400" dirty="0" smtClean="0">
                <a:solidFill>
                  <a:srgbClr val="00B050"/>
                </a:solidFill>
              </a:rPr>
              <a:t>fter this section, results are presented for the previous 1.322GeV 422MHz </a:t>
            </a:r>
            <a:r>
              <a:rPr lang="en-GB" sz="1400" dirty="0" err="1" smtClean="0">
                <a:solidFill>
                  <a:srgbClr val="00B050"/>
                </a:solidFill>
              </a:rPr>
              <a:t>linac</a:t>
            </a:r>
            <a:r>
              <a:rPr lang="en-GB" sz="1400" dirty="0" smtClean="0">
                <a:solidFill>
                  <a:srgbClr val="00B050"/>
                </a:solidFill>
              </a:rPr>
              <a:t>/16 turn design.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Orbits in Cells (Muon1 simulation)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4398" r="6527"/>
          <a:stretch/>
        </p:blipFill>
        <p:spPr>
          <a:xfrm>
            <a:off x="780966" y="1605184"/>
            <a:ext cx="7582069" cy="4514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48064" y="1916832"/>
            <a:ext cx="3035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Transverse exaggeration x1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</a:rPr>
              <a:t>ACTUAL SIZE</a:t>
            </a:r>
            <a:endParaRPr lang="en-GB" dirty="0">
              <a:solidFill>
                <a:schemeClr val="bg1"/>
              </a:solidFill>
            </a:endParaRPr>
          </a:p>
          <a:p>
            <a:pPr algn="r"/>
            <a:r>
              <a:rPr lang="en-GB" dirty="0" smtClean="0">
                <a:solidFill>
                  <a:schemeClr val="bg1"/>
                </a:solidFill>
              </a:rPr>
              <a:t>Grid is in cm</a:t>
            </a:r>
          </a:p>
        </p:txBody>
      </p:sp>
    </p:spTree>
    <p:extLst>
      <p:ext uri="{BB962C8B-B14F-4D97-AF65-F5344CB8AC3E}">
        <p14:creationId xmlns:p14="http://schemas.microsoft.com/office/powerpoint/2010/main" val="4014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Racetrack Layout (Muon1)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4949" r="6337" b="6123"/>
          <a:stretch/>
        </p:blipFill>
        <p:spPr>
          <a:xfrm>
            <a:off x="867108" y="1605940"/>
            <a:ext cx="7409784" cy="4514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48064" y="1916832"/>
            <a:ext cx="316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exaggeration x64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Arc Cell Lattice (32.99cm long)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71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3C4DFAA-C10F-445E-A613-DCEE443E4099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62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960140"/>
              </p:ext>
            </p:extLst>
          </p:nvPr>
        </p:nvGraphicFramePr>
        <p:xfrm>
          <a:off x="467544" y="1576385"/>
          <a:ext cx="8229600" cy="1852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Element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Length (m)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Angle (</a:t>
                      </a:r>
                      <a:r>
                        <a:rPr lang="en-GB" sz="1800" dirty="0" err="1" smtClean="0"/>
                        <a:t>mrad</a:t>
                      </a:r>
                      <a:r>
                        <a:rPr lang="en-GB" sz="1800" dirty="0" smtClean="0"/>
                        <a:t>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Gradient (T/m)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Offset (mm)</a:t>
                      </a:r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QF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0.08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11.083899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-37.195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2.444758</a:t>
                      </a:r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0.05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BD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0.11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-73.915752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24.039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18.346488</a:t>
                      </a:r>
                      <a:endParaRPr lang="en-GB" sz="1800" dirty="0" smtClean="0"/>
                    </a:p>
                  </a:txBody>
                  <a:tcPr marT="45680" marB="45680"/>
                </a:tc>
              </a:tr>
              <a:tr h="37052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DL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0.0899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</a:t>
                      </a:r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endParaRPr lang="en-GB" sz="1800" dirty="0" smtClean="0"/>
                    </a:p>
                  </a:txBody>
                  <a:tcPr marT="45680" marB="45680"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/>
          <a:lstStyle/>
          <a:p>
            <a:r>
              <a:rPr lang="en-GB" dirty="0" smtClean="0"/>
              <a:t>This is the lattice we’ve been using for most of this year</a:t>
            </a:r>
          </a:p>
          <a:p>
            <a:r>
              <a:rPr lang="en-GB" dirty="0" smtClean="0"/>
              <a:t>It will be updated soon to account for co-optimisation with the magnet bores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7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Tracking Through </a:t>
            </a:r>
            <a:r>
              <a:rPr lang="en-GB" dirty="0" err="1" smtClean="0"/>
              <a:t>Fieldmaps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  <p:pic>
        <p:nvPicPr>
          <p:cNvPr id="7" name="Picture 6" descr="Screen Shot 2015-09-11 at 11.10.4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25" y="5157191"/>
            <a:ext cx="6492394" cy="1084829"/>
          </a:xfrm>
          <a:prstGeom prst="rect">
            <a:avLst/>
          </a:prstGeom>
        </p:spPr>
      </p:pic>
      <p:pic>
        <p:nvPicPr>
          <p:cNvPr id="8" name="Picture 7" descr="Screen Shot 2015-09-11 at 11.13.5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8" y="1484784"/>
            <a:ext cx="4969005" cy="3374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6296" y="177281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Muon1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52925" y="521990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B-MAD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831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altLang="en-US" smtClean="0"/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96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D0252F9-5D4F-4FBC-BBC8-E117AFF9E8A4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64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9639" name="Picture 2" descr="D:\sbrooks\exp\gifmaker\saved\cbeta_arc_fieldmap_5e-3nor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Layout in Cornell L0E Hall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  <p:pic>
        <p:nvPicPr>
          <p:cNvPr id="4098" name="Picture 2" descr="D:\sbrooks\report\Internal\eRHIC\2015-11-19\layout_20151030_in_L0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817"/>
            <a:ext cx="9144000" cy="558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Splitter Layout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66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-1428"/>
            <a:ext cx="300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/>
              <a:t>By Chris Mayes (Cornell), tracking in B-MAD</a:t>
            </a:r>
          </a:p>
        </p:txBody>
      </p:sp>
      <p:pic>
        <p:nvPicPr>
          <p:cNvPr id="5123" name="Picture 3" descr="D:\sbrooks\report\Internal\eRHIC\2015-11-19\arc_layou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0986"/>
            <a:ext cx="8014364" cy="5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sbrooks\report\Internal\eRHIC\2015-11-19\splitter_layou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79455"/>
            <a:ext cx="6929116" cy="27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Arc-to-Straight Match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22835" y="1268760"/>
            <a:ext cx="8098330" cy="5216089"/>
            <a:chOff x="312327" y="1212687"/>
            <a:chExt cx="8671743" cy="558542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1387"/>
            <a:stretch/>
          </p:blipFill>
          <p:spPr>
            <a:xfrm>
              <a:off x="312327" y="1548541"/>
              <a:ext cx="4223264" cy="21297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224923" y="2741800"/>
              <a:ext cx="936571" cy="35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Optima"/>
                  <a:cs typeface="Optima"/>
                </a:rPr>
                <a:t>76 MeV</a:t>
              </a:r>
              <a:endParaRPr lang="en-US" sz="1800" dirty="0">
                <a:latin typeface="Optima"/>
                <a:cs typeface="Optim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7070" y="3033059"/>
              <a:ext cx="1059211" cy="35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Optima"/>
                  <a:cs typeface="Optima"/>
                </a:rPr>
                <a:t>146 MeV</a:t>
              </a:r>
              <a:endParaRPr lang="en-US" sz="1800" dirty="0">
                <a:latin typeface="Optima"/>
                <a:cs typeface="Optim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70553" y="2377725"/>
              <a:ext cx="1059211" cy="35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Optima"/>
                  <a:cs typeface="Optima"/>
                </a:rPr>
                <a:t>216 MeV</a:t>
              </a:r>
              <a:endParaRPr lang="en-US" sz="1800" dirty="0">
                <a:latin typeface="Optima"/>
                <a:cs typeface="Optim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70553" y="1795206"/>
              <a:ext cx="1059211" cy="35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Optima"/>
                  <a:cs typeface="Optima"/>
                </a:rPr>
                <a:t>286 MeV</a:t>
              </a:r>
              <a:endParaRPr lang="en-US" sz="1800" dirty="0">
                <a:latin typeface="Optima"/>
                <a:cs typeface="Optim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50096" y="1212687"/>
              <a:ext cx="683201" cy="441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Cell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18110" y="1212687"/>
              <a:ext cx="3225718" cy="441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Arc-to-Straight (10 cells)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40812" y="4324645"/>
              <a:ext cx="10657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Optima"/>
                  <a:cs typeface="Optima"/>
                </a:rPr>
                <a:t>Focus</a:t>
              </a:r>
            </a:p>
            <a:p>
              <a:r>
                <a:rPr lang="en-US" sz="1800" dirty="0" smtClean="0">
                  <a:latin typeface="Optima"/>
                  <a:cs typeface="Optima"/>
                </a:rPr>
                <a:t>8 cm</a:t>
              </a:r>
            </a:p>
            <a:p>
              <a:r>
                <a:rPr lang="en-US" sz="1800" dirty="0" smtClean="0">
                  <a:latin typeface="Optima"/>
                  <a:cs typeface="Optima"/>
                </a:rPr>
                <a:t>42.5 T/m</a:t>
              </a:r>
            </a:p>
            <a:p>
              <a:r>
                <a:rPr lang="en-US" sz="1800" dirty="0" smtClean="0">
                  <a:latin typeface="Optima"/>
                  <a:cs typeface="Optima"/>
                </a:rPr>
                <a:t>-0.104 T </a:t>
              </a:r>
              <a:endParaRPr lang="en-US" sz="1800" dirty="0">
                <a:latin typeface="Optima"/>
                <a:cs typeface="Optim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77663" y="4333178"/>
              <a:ext cx="11464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Optima"/>
                  <a:cs typeface="Optima"/>
                </a:rPr>
                <a:t>Defocus</a:t>
              </a:r>
            </a:p>
            <a:p>
              <a:r>
                <a:rPr lang="en-US" sz="1800" dirty="0" smtClean="0">
                  <a:latin typeface="Optima"/>
                  <a:cs typeface="Optima"/>
                </a:rPr>
                <a:t>11 cm</a:t>
              </a:r>
            </a:p>
            <a:p>
              <a:r>
                <a:rPr lang="en-US" sz="1800" dirty="0" smtClean="0">
                  <a:latin typeface="Optima"/>
                  <a:cs typeface="Optima"/>
                </a:rPr>
                <a:t>-27.5 T/m</a:t>
              </a:r>
            </a:p>
            <a:p>
              <a:r>
                <a:rPr lang="en-US" sz="1800" dirty="0" smtClean="0">
                  <a:latin typeface="Optima"/>
                  <a:cs typeface="Optima"/>
                </a:rPr>
                <a:t>-0.5044 T </a:t>
              </a:r>
              <a:endParaRPr lang="en-US" sz="1800" dirty="0">
                <a:latin typeface="Optima"/>
                <a:cs typeface="Optima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029"/>
            <a:stretch/>
          </p:blipFill>
          <p:spPr>
            <a:xfrm>
              <a:off x="4608406" y="1576762"/>
              <a:ext cx="4223264" cy="220500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2376"/>
            <a:stretch/>
          </p:blipFill>
          <p:spPr>
            <a:xfrm>
              <a:off x="464727" y="3951098"/>
              <a:ext cx="4223264" cy="33402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3906"/>
            <a:stretch/>
          </p:blipFill>
          <p:spPr>
            <a:xfrm>
              <a:off x="4760806" y="4047806"/>
              <a:ext cx="4223264" cy="268922"/>
            </a:xfrm>
            <a:prstGeom prst="rect">
              <a:avLst/>
            </a:prstGeom>
          </p:spPr>
        </p:pic>
        <p:pic>
          <p:nvPicPr>
            <p:cNvPr id="41" name="Picture 40" descr="cor_err_001.png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9" b="50525"/>
            <a:stretch/>
          </p:blipFill>
          <p:spPr>
            <a:xfrm>
              <a:off x="4247445" y="4409854"/>
              <a:ext cx="4725336" cy="21753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>
              <a:off x="4924778" y="3385984"/>
              <a:ext cx="2511778" cy="16325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8607778" y="3385984"/>
              <a:ext cx="98778" cy="16325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357452" y="3597098"/>
              <a:ext cx="505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(m)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6185" y="3678943"/>
              <a:ext cx="505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(m)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16185" y="6428776"/>
              <a:ext cx="505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(m)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253111" y="4826000"/>
              <a:ext cx="1550337" cy="1143000"/>
            </a:xfrm>
            <a:prstGeom prst="ellipse">
              <a:avLst/>
            </a:prstGeom>
            <a:noFill/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46041" y="4156715"/>
              <a:ext cx="972993" cy="352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Optima"/>
                  <a:cs typeface="Optima"/>
                </a:rPr>
                <a:t>-3.6 </a:t>
              </a:r>
              <a:r>
                <a:rPr lang="en-US" sz="1800" dirty="0" err="1" smtClean="0">
                  <a:latin typeface="Optima"/>
                  <a:cs typeface="Optima"/>
                </a:rPr>
                <a:t>deg</a:t>
              </a:r>
              <a:r>
                <a:rPr lang="en-US" sz="1800" dirty="0" smtClean="0">
                  <a:latin typeface="Optima"/>
                  <a:cs typeface="Optima"/>
                </a:rPr>
                <a:t> </a:t>
              </a:r>
              <a:endParaRPr lang="en-US" sz="1800" dirty="0">
                <a:latin typeface="Optima"/>
                <a:cs typeface="Optim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0" y="-1428"/>
            <a:ext cx="300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/>
              <a:t>By Chris Mayes (Cornell), tracking in B-MAD</a:t>
            </a:r>
          </a:p>
        </p:txBody>
      </p:sp>
    </p:spTree>
    <p:extLst>
      <p:ext uri="{BB962C8B-B14F-4D97-AF65-F5344CB8AC3E}">
        <p14:creationId xmlns:p14="http://schemas.microsoft.com/office/powerpoint/2010/main" val="25857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 Corrections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-108520" y="1484784"/>
            <a:ext cx="8963228" cy="4307143"/>
            <a:chOff x="0" y="1146751"/>
            <a:chExt cx="8963228" cy="4307143"/>
          </a:xfrm>
        </p:grpSpPr>
        <p:pic>
          <p:nvPicPr>
            <p:cNvPr id="8" name="Picture 7" descr="err_001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9" b="50525"/>
            <a:stretch/>
          </p:blipFill>
          <p:spPr>
            <a:xfrm>
              <a:off x="0" y="2417704"/>
              <a:ext cx="4536489" cy="2088428"/>
            </a:xfrm>
            <a:prstGeom prst="rect">
              <a:avLst/>
            </a:prstGeom>
          </p:spPr>
        </p:pic>
        <p:pic>
          <p:nvPicPr>
            <p:cNvPr id="9" name="Picture 8" descr="cor_err_001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9" b="50525"/>
            <a:stretch/>
          </p:blipFill>
          <p:spPr>
            <a:xfrm>
              <a:off x="4426739" y="2417704"/>
              <a:ext cx="4536489" cy="20884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37523" y="1209918"/>
              <a:ext cx="2775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500 um </a:t>
              </a:r>
              <a:r>
                <a:rPr lang="en-US" dirty="0" err="1" smtClean="0">
                  <a:latin typeface="Optima"/>
                  <a:cs typeface="Optima"/>
                </a:rPr>
                <a:t>rms</a:t>
              </a:r>
              <a:r>
                <a:rPr lang="en-US" dirty="0" smtClean="0">
                  <a:latin typeface="Optima"/>
                  <a:cs typeface="Optima"/>
                </a:rPr>
                <a:t> x offset errors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87637" y="1146751"/>
              <a:ext cx="38568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SVD correction given BPM readings for separate beams and correction coils on every other dipole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39441" y="5084562"/>
              <a:ext cx="1531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Full FFAG arc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26346" y="5052296"/>
              <a:ext cx="1531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Full FFAG arc</a:t>
              </a:r>
              <a:endParaRPr lang="en-US" dirty="0">
                <a:latin typeface="Optima"/>
                <a:cs typeface="Optima"/>
              </a:endParaRPr>
            </a:p>
          </p:txBody>
        </p:sp>
        <p:pic>
          <p:nvPicPr>
            <p:cNvPr id="14" name="Picture 13" descr="err_001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08"/>
            <a:stretch/>
          </p:blipFill>
          <p:spPr>
            <a:xfrm>
              <a:off x="0" y="4609613"/>
              <a:ext cx="4536489" cy="412452"/>
            </a:xfrm>
            <a:prstGeom prst="rect">
              <a:avLst/>
            </a:prstGeom>
          </p:spPr>
        </p:pic>
        <p:pic>
          <p:nvPicPr>
            <p:cNvPr id="15" name="Picture 14" descr="cor_err_001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38"/>
            <a:stretch/>
          </p:blipFill>
          <p:spPr>
            <a:xfrm>
              <a:off x="4426739" y="4647242"/>
              <a:ext cx="4536489" cy="37482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0" y="-1428"/>
            <a:ext cx="300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/>
              <a:t>By Chris Mayes (Cornell), tracking in B-MAD</a:t>
            </a:r>
          </a:p>
        </p:txBody>
      </p:sp>
    </p:spTree>
    <p:extLst>
      <p:ext uri="{BB962C8B-B14F-4D97-AF65-F5344CB8AC3E}">
        <p14:creationId xmlns:p14="http://schemas.microsoft.com/office/powerpoint/2010/main" val="41707655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(Georg </a:t>
            </a:r>
            <a:r>
              <a:rPr lang="en-GB" dirty="0" err="1" smtClean="0"/>
              <a:t>Hoffstaetter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  <p:sp>
        <p:nvSpPr>
          <p:cNvPr id="7" name="Rectangle 6"/>
          <p:cNvSpPr/>
          <p:nvPr/>
        </p:nvSpPr>
        <p:spPr>
          <a:xfrm>
            <a:off x="253999" y="1317378"/>
            <a:ext cx="8509001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spcBef>
                <a:spcPts val="600"/>
              </a:spcBef>
            </a:pPr>
            <a:r>
              <a:rPr lang="en-US" dirty="0" smtClean="0"/>
              <a:t>10/01/2016	Design and prototyping complete</a:t>
            </a:r>
            <a:endParaRPr lang="en-US" dirty="0"/>
          </a:p>
          <a:p>
            <a:pPr marL="365760" indent="-365760">
              <a:spcBef>
                <a:spcPts val="600"/>
              </a:spcBef>
            </a:pPr>
            <a:r>
              <a:rPr lang="en-US" dirty="0" smtClean="0"/>
              <a:t>10/01/2017	Construction complete with Cornell’s ERL </a:t>
            </a:r>
            <a:r>
              <a:rPr lang="en-US" dirty="0" err="1" smtClean="0"/>
              <a:t>linac</a:t>
            </a:r>
            <a:endParaRPr lang="en-US" dirty="0"/>
          </a:p>
          <a:p>
            <a:pPr marL="365760" indent="-365760">
              <a:spcBef>
                <a:spcPts val="600"/>
              </a:spcBef>
            </a:pPr>
            <a:r>
              <a:rPr lang="en-US" dirty="0" smtClean="0"/>
              <a:t>03/01/2018	4-pass ERL operation with low current</a:t>
            </a:r>
          </a:p>
          <a:p>
            <a:pPr marL="365760" indent="-365760">
              <a:spcBef>
                <a:spcPts val="600"/>
              </a:spcBef>
            </a:pPr>
            <a:r>
              <a:rPr lang="en-US" dirty="0" smtClean="0"/>
              <a:t>10/</a:t>
            </a:r>
            <a:r>
              <a:rPr lang="en-US" dirty="0"/>
              <a:t>01/2018	4-pass ERL operation with </a:t>
            </a:r>
            <a:r>
              <a:rPr lang="en-US" dirty="0" smtClean="0"/>
              <a:t>high current</a:t>
            </a:r>
            <a:endParaRPr lang="en-US" dirty="0"/>
          </a:p>
          <a:p>
            <a:pPr marL="365760" indent="-365760">
              <a:spcBef>
                <a:spcPts val="600"/>
              </a:spcBef>
            </a:pPr>
            <a:r>
              <a:rPr lang="en-US" dirty="0" smtClean="0">
                <a:solidFill>
                  <a:srgbClr val="92D050"/>
                </a:solidFill>
              </a:rPr>
              <a:t>01/01/2019	</a:t>
            </a:r>
            <a:r>
              <a:rPr lang="en-US" dirty="0" err="1" smtClean="0">
                <a:solidFill>
                  <a:srgbClr val="92D050"/>
                </a:solidFill>
              </a:rPr>
              <a:t>eRHIC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err="1" smtClean="0">
                <a:solidFill>
                  <a:srgbClr val="92D050"/>
                </a:solidFill>
              </a:rPr>
              <a:t>linac</a:t>
            </a:r>
            <a:r>
              <a:rPr lang="en-US" dirty="0" smtClean="0">
                <a:solidFill>
                  <a:srgbClr val="92D050"/>
                </a:solidFill>
              </a:rPr>
              <a:t> installation</a:t>
            </a:r>
            <a:endParaRPr lang="en-US" dirty="0">
              <a:solidFill>
                <a:srgbClr val="92D050"/>
              </a:solidFill>
            </a:endParaRPr>
          </a:p>
          <a:p>
            <a:pPr marL="365760" indent="-365760">
              <a:spcBef>
                <a:spcPts val="600"/>
              </a:spcBef>
            </a:pPr>
            <a:r>
              <a:rPr lang="en-US" dirty="0" smtClean="0">
                <a:solidFill>
                  <a:srgbClr val="92D050"/>
                </a:solidFill>
              </a:rPr>
              <a:t>07/01/2019	4-pass ERL operation with </a:t>
            </a:r>
            <a:r>
              <a:rPr lang="en-US" dirty="0" err="1" smtClean="0">
                <a:solidFill>
                  <a:srgbClr val="92D050"/>
                </a:solidFill>
              </a:rPr>
              <a:t>eRHIC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err="1" smtClean="0">
                <a:solidFill>
                  <a:srgbClr val="92D050"/>
                </a:solidFill>
              </a:rPr>
              <a:t>linac</a:t>
            </a:r>
            <a:endParaRPr lang="en-US" dirty="0">
              <a:solidFill>
                <a:srgbClr val="92D050"/>
              </a:solidFill>
            </a:endParaRPr>
          </a:p>
          <a:p>
            <a:pPr marL="365760" indent="-365760">
              <a:spcBef>
                <a:spcPts val="600"/>
              </a:spcBef>
            </a:pPr>
            <a:r>
              <a:rPr lang="en-US" dirty="0" smtClean="0">
                <a:solidFill>
                  <a:srgbClr val="92D050"/>
                </a:solidFill>
              </a:rPr>
              <a:t>10/01/2019	4-pass ERL operation with high current</a:t>
            </a:r>
          </a:p>
          <a:p>
            <a:pPr marL="365760" indent="-365760">
              <a:spcBef>
                <a:spcPts val="600"/>
              </a:spcBef>
            </a:pPr>
            <a:endParaRPr lang="en-US" dirty="0" smtClean="0"/>
          </a:p>
          <a:p>
            <a:pPr marL="365760" indent="-365760">
              <a:spcBef>
                <a:spcPts val="600"/>
              </a:spcBef>
            </a:pPr>
            <a:r>
              <a:rPr lang="en-US" dirty="0" smtClean="0"/>
              <a:t>This is based on the monthly resolution of activities listed in the next pages.</a:t>
            </a:r>
          </a:p>
          <a:p>
            <a:pPr marL="365760" indent="-365760">
              <a:spcBef>
                <a:spcPts val="600"/>
              </a:spcBef>
            </a:pPr>
            <a:endParaRPr lang="en-US" sz="13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483743"/>
              </p:ext>
            </p:extLst>
          </p:nvPr>
        </p:nvGraphicFramePr>
        <p:xfrm>
          <a:off x="0" y="4426535"/>
          <a:ext cx="9144000" cy="1850368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  <a:gridCol w="190500"/>
              </a:tblGrid>
              <a:tr h="18170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Oct-15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Nov-15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Dec-15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Dec-16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Dec-17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Dec-18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Sep-19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03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and prototyping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 with Cornell's ERL linac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4-pass ERL operation with low current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studies and 4-pass ERL with higher current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eRHIC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linac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installation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03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low-current 4-pass ERL operation with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eRHIC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linac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0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high-current operation</a:t>
                      </a:r>
                    </a:p>
                  </a:txBody>
                  <a:tcPr marL="3987" marR="3987" marT="3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F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Down Arrow 8"/>
          <p:cNvSpPr/>
          <p:nvPr/>
        </p:nvSpPr>
        <p:spPr>
          <a:xfrm rot="10800000">
            <a:off x="141411" y="4869160"/>
            <a:ext cx="360040" cy="64807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41411" y="5589240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are here</a:t>
            </a:r>
            <a:endParaRPr lang="en-GB" dirty="0"/>
          </a:p>
        </p:txBody>
      </p:sp>
      <p:sp>
        <p:nvSpPr>
          <p:cNvPr id="3" name="Right Brace 2"/>
          <p:cNvSpPr/>
          <p:nvPr/>
        </p:nvSpPr>
        <p:spPr>
          <a:xfrm>
            <a:off x="6156176" y="2787314"/>
            <a:ext cx="432048" cy="923331"/>
          </a:xfrm>
          <a:prstGeom prst="rightBrace">
            <a:avLst>
              <a:gd name="adj1" fmla="val 33025"/>
              <a:gd name="adj2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588224" y="2787315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Optional synergy phase with </a:t>
            </a:r>
            <a:r>
              <a:rPr lang="en-GB" dirty="0" err="1" smtClean="0">
                <a:solidFill>
                  <a:srgbClr val="92D050"/>
                </a:solidFill>
              </a:rPr>
              <a:t>eRHIC</a:t>
            </a:r>
            <a:r>
              <a:rPr lang="en-GB" dirty="0" smtClean="0">
                <a:solidFill>
                  <a:srgbClr val="92D050"/>
                </a:solidFill>
              </a:rPr>
              <a:t> SRF development program</a:t>
            </a:r>
            <a:endParaRPr lang="en-GB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81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46118C6-5C5C-40AC-B892-050F6E7DB1E4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7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8199" name="Picture 2" descr="D:\sbrooks\exp\gifmaker\saved\erhic_jun'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Previous design high-energy FFAG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Cell/Magnet Co-optimisation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n-GB" dirty="0" smtClean="0"/>
              <a:t>Recently beam-to-pipe clearance was increased from 6mm to 12mm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0" y="2736304"/>
            <a:ext cx="275324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75854"/>
            <a:ext cx="3665340" cy="41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/>
          <p:cNvSpPr/>
          <p:nvPr/>
        </p:nvSpPr>
        <p:spPr>
          <a:xfrm rot="16200000">
            <a:off x="3923928" y="3910744"/>
            <a:ext cx="360040" cy="64807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</a:t>
            </a:r>
            <a:r>
              <a:rPr lang="en-GB" dirty="0" err="1" smtClean="0">
                <a:latin typeface="Symbol" panose="05050102010706020507" pitchFamily="18" charset="2"/>
              </a:rPr>
              <a:t>b</a:t>
            </a:r>
            <a:r>
              <a:rPr lang="en-GB" dirty="0" smtClean="0"/>
              <a:t> Future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Next ~2 months</a:t>
            </a:r>
          </a:p>
          <a:p>
            <a:pPr lvl="1"/>
            <a:r>
              <a:rPr lang="en-GB" dirty="0" smtClean="0"/>
              <a:t>Find a consistent combination of: FFAG cell beam trajectories, vacuum chamber thickness, magnet apertures and corrector coil design</a:t>
            </a:r>
          </a:p>
          <a:p>
            <a:pPr lvl="1"/>
            <a:r>
              <a:rPr lang="en-GB" dirty="0" smtClean="0"/>
              <a:t>Track with </a:t>
            </a:r>
            <a:r>
              <a:rPr lang="en-GB" dirty="0" err="1" smtClean="0"/>
              <a:t>fieldmaps</a:t>
            </a:r>
            <a:endParaRPr lang="en-GB" dirty="0" smtClean="0"/>
          </a:p>
          <a:p>
            <a:pPr lvl="2"/>
            <a:r>
              <a:rPr lang="en-GB" dirty="0" smtClean="0"/>
              <a:t>Adjust as necessary for realistic fringe fields etc.</a:t>
            </a:r>
          </a:p>
          <a:p>
            <a:pPr lvl="1"/>
            <a:r>
              <a:rPr lang="en-GB" dirty="0" smtClean="0"/>
              <a:t>Use this to begin writing the </a:t>
            </a:r>
            <a:r>
              <a:rPr lang="en-GB" dirty="0" err="1" smtClean="0"/>
              <a:t>C</a:t>
            </a:r>
            <a:r>
              <a:rPr lang="en-GB" dirty="0" err="1" smtClean="0">
                <a:latin typeface="Symbol" panose="05050102010706020507" pitchFamily="18" charset="2"/>
              </a:rPr>
              <a:t>b</a:t>
            </a:r>
            <a:r>
              <a:rPr lang="en-GB" dirty="0" smtClean="0"/>
              <a:t> CDR document</a:t>
            </a:r>
          </a:p>
          <a:p>
            <a:r>
              <a:rPr lang="en-GB" dirty="0" smtClean="0"/>
              <a:t>Next ~3 years</a:t>
            </a:r>
          </a:p>
          <a:p>
            <a:pPr lvl="1"/>
            <a:r>
              <a:rPr lang="en-GB" dirty="0" smtClean="0"/>
              <a:t>The entire project (see previous timeline)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161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3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15771"/>
              </p:ext>
            </p:extLst>
          </p:nvPr>
        </p:nvGraphicFramePr>
        <p:xfrm>
          <a:off x="468313" y="1341438"/>
          <a:ext cx="8280400" cy="449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094"/>
                <a:gridCol w="876499"/>
                <a:gridCol w="773381"/>
                <a:gridCol w="849577"/>
                <a:gridCol w="1061526"/>
                <a:gridCol w="2775323"/>
              </a:tblGrid>
              <a:tr h="647796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Scaling type</a:t>
                      </a:r>
                    </a:p>
                    <a:p>
                      <a:pPr algn="l"/>
                      <a:r>
                        <a:rPr lang="en-GB" sz="1800" baseline="0" dirty="0" smtClean="0"/>
                        <a:t>(by factor a)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Length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Angle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Dipole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Gradient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Quad</a:t>
                      </a:r>
                      <a:r>
                        <a:rPr lang="en-GB" sz="1800" baseline="0" dirty="0" smtClean="0"/>
                        <a:t> offset (=dipole/grad)</a:t>
                      </a:r>
                    </a:p>
                    <a:p>
                      <a:pPr algn="ctr"/>
                      <a:r>
                        <a:rPr lang="en-GB" sz="1800" baseline="0" dirty="0" smtClean="0"/>
                        <a:t>&amp; orbit excursion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</a:tr>
              <a:tr h="647796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Momentum</a:t>
                      </a:r>
                      <a:r>
                        <a:rPr lang="en-GB" sz="1800" baseline="0" dirty="0" smtClean="0"/>
                        <a:t> (~energy)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</a:tr>
              <a:tr h="365716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Machine</a:t>
                      </a:r>
                      <a:r>
                        <a:rPr lang="en-GB" sz="1800" baseline="0" dirty="0" smtClean="0"/>
                        <a:t> radius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-1</a:t>
                      </a:r>
                      <a:endParaRPr lang="en-GB" sz="1800" baseline="300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-2</a:t>
                      </a:r>
                      <a:endParaRPr lang="en-GB" sz="1800" baseline="300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</a:tr>
              <a:tr h="914351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FFAG beta length (fixed bend radius, fixed cell tune)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-2</a:t>
                      </a:r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2</a:t>
                      </a:r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12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FFAG</a:t>
                      </a:r>
                    </a:p>
                    <a:p>
                      <a:pPr algn="l"/>
                      <a:r>
                        <a:rPr lang="en-GB" sz="1800" dirty="0" smtClean="0"/>
                        <a:t>arc-to-straight</a:t>
                      </a:r>
                    </a:p>
                    <a:p>
                      <a:pPr algn="l"/>
                      <a:r>
                        <a:rPr lang="en-GB" sz="1200" dirty="0" smtClean="0"/>
                        <a:t>(=row</a:t>
                      </a:r>
                      <a:r>
                        <a:rPr lang="en-GB" sz="1200" baseline="0" dirty="0" smtClean="0"/>
                        <a:t> 3/row 2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 marL="91434" marR="91434" marT="45700" marB="4570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29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FFAG radius</a:t>
                      </a:r>
                      <a:r>
                        <a:rPr lang="en-GB" sz="1800" baseline="0" dirty="0" smtClean="0"/>
                        <a:t> with fixed orbit excursion and field </a:t>
                      </a:r>
                      <a:r>
                        <a:rPr lang="en-GB" sz="1200" baseline="0" dirty="0" smtClean="0"/>
                        <a:t>(row 2*row 1/</a:t>
                      </a:r>
                      <a:r>
                        <a:rPr lang="en-GB" sz="1200" baseline="0" dirty="0" err="1" smtClean="0"/>
                        <a:t>sqrt</a:t>
                      </a:r>
                      <a:r>
                        <a:rPr lang="en-GB" sz="1200" baseline="0" dirty="0" smtClean="0"/>
                        <a:t>(row 3))</a:t>
                      </a:r>
                      <a:endParaRPr lang="en-GB" sz="12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1/2</a:t>
                      </a:r>
                      <a:endParaRPr lang="en-GB" sz="1800" baseline="300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-1/2</a:t>
                      </a:r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17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FFAG </a:t>
            </a:r>
            <a:r>
              <a:rPr altLang="en-US" dirty="0"/>
              <a:t>L</a:t>
            </a:r>
            <a:r>
              <a:rPr altLang="en-US" dirty="0" smtClean="0"/>
              <a:t>attice </a:t>
            </a:r>
            <a:r>
              <a:rPr altLang="en-US" dirty="0"/>
              <a:t>S</a:t>
            </a:r>
            <a:r>
              <a:rPr altLang="en-US" dirty="0" smtClean="0"/>
              <a:t>caling* Laws</a:t>
            </a:r>
          </a:p>
        </p:txBody>
      </p:sp>
      <p:sp>
        <p:nvSpPr>
          <p:cNvPr id="31800" name="Content Placeholder 2"/>
          <p:cNvSpPr>
            <a:spLocks noGrp="1"/>
          </p:cNvSpPr>
          <p:nvPr>
            <p:ph idx="1"/>
          </p:nvPr>
        </p:nvSpPr>
        <p:spPr>
          <a:xfrm>
            <a:off x="6675438" y="0"/>
            <a:ext cx="2459037" cy="3603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1800" smtClean="0"/>
              <a:t>* not scaling FFAG laws</a:t>
            </a:r>
            <a:endParaRPr lang="en-GB" altLang="en-US" sz="180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180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BCA10C-D041-4D59-9FF9-7E6A0BB80EC3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31804" name="Content Placeholder 2"/>
          <p:cNvSpPr txBox="1">
            <a:spLocks/>
          </p:cNvSpPr>
          <p:nvPr/>
        </p:nvSpPr>
        <p:spPr bwMode="auto">
          <a:xfrm>
            <a:off x="468313" y="6021388"/>
            <a:ext cx="8280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1800" dirty="0"/>
              <a:t>I’m going to use </a:t>
            </a:r>
            <a:r>
              <a:rPr lang="en-US" altLang="en-US" sz="1800" dirty="0">
                <a:solidFill>
                  <a:srgbClr val="00B050"/>
                </a:solidFill>
              </a:rPr>
              <a:t>this one</a:t>
            </a:r>
            <a:r>
              <a:rPr lang="en-US" altLang="en-US" sz="1800" dirty="0"/>
              <a:t> to </a:t>
            </a:r>
            <a:r>
              <a:rPr lang="en-US" altLang="en-US" sz="1800" dirty="0" smtClean="0"/>
              <a:t>decrease the curvature while keeping </a:t>
            </a:r>
            <a:r>
              <a:rPr lang="en-US" altLang="en-US" sz="1800" dirty="0" err="1" smtClean="0"/>
              <a:t>focussing</a:t>
            </a:r>
            <a:r>
              <a:rPr lang="en-US" altLang="en-US" sz="1800" dirty="0" smtClean="0"/>
              <a:t> the same</a:t>
            </a:r>
            <a:endParaRPr lang="en-GB" altLang="en-US" sz="18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461260" y="4747260"/>
            <a:ext cx="2540" cy="1364616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2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597B0F6-4E31-4FC9-BD05-EF879FDF853B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74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53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6516688" y="476250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charset="0"/>
              </a:rPr>
              <a:t>Response matrix</a:t>
            </a:r>
          </a:p>
        </p:txBody>
      </p:sp>
    </p:spTree>
    <p:extLst>
      <p:ext uri="{BB962C8B-B14F-4D97-AF65-F5344CB8AC3E}">
        <p14:creationId xmlns:p14="http://schemas.microsoft.com/office/powerpoint/2010/main" val="33355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1ED6C30-C3A5-4460-81E4-3C557E0574FA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75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450" y="604838"/>
            <a:ext cx="7785100" cy="564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7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87FB645-2D03-4F64-AF4D-622333AB7077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76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74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75" y="676275"/>
            <a:ext cx="7588250" cy="550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1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-1"/>
            <a:ext cx="12192000" cy="68580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77</a:t>
            </a:fld>
            <a:endParaRPr lang="en-GB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Include Dispersive Energies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9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3" y="0"/>
            <a:ext cx="12192003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78</a:t>
            </a:fld>
            <a:endParaRPr lang="en-GB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Dispersive Energies No Fine Tuning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3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Adiabatic eRHIC Extraction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If an entire top-energy electron ring is built, extraction is simply from the splitters</a:t>
            </a:r>
          </a:p>
          <a:p>
            <a:r>
              <a:rPr lang="en-GB" altLang="en-US" smtClean="0"/>
              <a:t>This scheme extracts from the FFAG and only requires about 1/3 of the ring circumference</a:t>
            </a:r>
          </a:p>
          <a:p>
            <a:r>
              <a:rPr lang="en-GB" altLang="en-US" smtClean="0"/>
              <a:t>FFAG orbits are separated by lengthening the cells, maintaining constant tunnel curvature</a:t>
            </a:r>
          </a:p>
          <a:p>
            <a:r>
              <a:rPr lang="en-GB" altLang="en-US" smtClean="0"/>
              <a:t>Eventually they are far apart enough to extract using septums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17068B4-3A69-426B-84A2-2284D0AF4B1A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79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Tunes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75" y="1269320"/>
            <a:ext cx="694465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7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958029"/>
              </p:ext>
            </p:extLst>
          </p:nvPr>
        </p:nvGraphicFramePr>
        <p:xfrm>
          <a:off x="468313" y="1341438"/>
          <a:ext cx="8280400" cy="449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094"/>
                <a:gridCol w="876499"/>
                <a:gridCol w="773381"/>
                <a:gridCol w="849577"/>
                <a:gridCol w="1061526"/>
                <a:gridCol w="2775323"/>
              </a:tblGrid>
              <a:tr h="647796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Scaling type</a:t>
                      </a:r>
                    </a:p>
                    <a:p>
                      <a:pPr algn="l"/>
                      <a:r>
                        <a:rPr lang="en-GB" sz="1800" baseline="0" dirty="0" smtClean="0"/>
                        <a:t>(by factor a)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Length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Angle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Dipole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Gradient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Quad</a:t>
                      </a:r>
                      <a:r>
                        <a:rPr lang="en-GB" sz="1800" baseline="0" dirty="0" smtClean="0"/>
                        <a:t> offset (=dipole/grad)</a:t>
                      </a:r>
                    </a:p>
                    <a:p>
                      <a:pPr algn="ctr"/>
                      <a:r>
                        <a:rPr lang="en-GB" sz="1800" baseline="0" dirty="0" smtClean="0"/>
                        <a:t>&amp; orbit excursion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</a:tr>
              <a:tr h="647796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Momentum</a:t>
                      </a:r>
                      <a:r>
                        <a:rPr lang="en-GB" sz="1800" baseline="0" dirty="0" smtClean="0"/>
                        <a:t> (~energy)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</a:tr>
              <a:tr h="365716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Machine</a:t>
                      </a:r>
                      <a:r>
                        <a:rPr lang="en-GB" sz="1800" baseline="0" dirty="0" smtClean="0"/>
                        <a:t> radius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-1</a:t>
                      </a:r>
                      <a:endParaRPr lang="en-GB" sz="1800" baseline="300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-2</a:t>
                      </a:r>
                      <a:endParaRPr lang="en-GB" sz="1800" baseline="300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351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FFAG beta length (fixed bend radius, fixed cell tune)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-2</a:t>
                      </a:r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2</a:t>
                      </a:r>
                    </a:p>
                  </a:txBody>
                  <a:tcPr marL="91434" marR="91434" marT="45700" marB="45700" anchor="ctr"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12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FFAG</a:t>
                      </a:r>
                    </a:p>
                    <a:p>
                      <a:pPr algn="l"/>
                      <a:r>
                        <a:rPr lang="en-GB" sz="1800" dirty="0" smtClean="0"/>
                        <a:t>arc-to-straight</a:t>
                      </a:r>
                    </a:p>
                    <a:p>
                      <a:pPr algn="l"/>
                      <a:r>
                        <a:rPr lang="en-GB" sz="1200" dirty="0" smtClean="0"/>
                        <a:t>(=row</a:t>
                      </a:r>
                      <a:r>
                        <a:rPr lang="en-GB" sz="1200" baseline="0" dirty="0" smtClean="0"/>
                        <a:t> 3/row 2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34" marR="91434" marT="45700" marB="45700" anchor="ctr"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97229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/>
                        <a:t>FFAG radius</a:t>
                      </a:r>
                      <a:r>
                        <a:rPr lang="en-GB" sz="1800" baseline="0" dirty="0" smtClean="0"/>
                        <a:t> with fixed orbit excursion and field </a:t>
                      </a:r>
                      <a:r>
                        <a:rPr lang="en-GB" sz="1200" baseline="0" dirty="0" smtClean="0"/>
                        <a:t>(row 2*row 1/</a:t>
                      </a:r>
                      <a:r>
                        <a:rPr lang="en-GB" sz="1200" baseline="0" dirty="0" err="1" smtClean="0"/>
                        <a:t>sqrt</a:t>
                      </a:r>
                      <a:r>
                        <a:rPr lang="en-GB" sz="1200" baseline="0" dirty="0" smtClean="0"/>
                        <a:t>(row 3))</a:t>
                      </a:r>
                      <a:endParaRPr lang="en-GB" sz="12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1/2</a:t>
                      </a:r>
                      <a:endParaRPr lang="en-GB" sz="1800" baseline="300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</a:t>
                      </a:r>
                      <a:r>
                        <a:rPr lang="en-GB" sz="1800" baseline="30000" dirty="0" smtClean="0"/>
                        <a:t>-1/2</a:t>
                      </a:r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34" marR="91434" marT="45700" marB="45700" anchor="ctr"/>
                </a:tc>
              </a:tr>
            </a:tbl>
          </a:graphicData>
        </a:graphic>
      </p:graphicFrame>
      <p:sp>
        <p:nvSpPr>
          <p:cNvPr id="317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FFAG </a:t>
            </a:r>
            <a:r>
              <a:rPr altLang="en-US" dirty="0"/>
              <a:t>L</a:t>
            </a:r>
            <a:r>
              <a:rPr altLang="en-US" dirty="0" smtClean="0"/>
              <a:t>attice </a:t>
            </a:r>
            <a:r>
              <a:rPr altLang="en-US" dirty="0"/>
              <a:t>S</a:t>
            </a:r>
            <a:r>
              <a:rPr altLang="en-US" dirty="0" smtClean="0"/>
              <a:t>caling* Laws</a:t>
            </a:r>
          </a:p>
        </p:txBody>
      </p:sp>
      <p:sp>
        <p:nvSpPr>
          <p:cNvPr id="31800" name="Content Placeholder 2"/>
          <p:cNvSpPr>
            <a:spLocks noGrp="1"/>
          </p:cNvSpPr>
          <p:nvPr>
            <p:ph idx="1"/>
          </p:nvPr>
        </p:nvSpPr>
        <p:spPr>
          <a:xfrm>
            <a:off x="6675438" y="0"/>
            <a:ext cx="2459037" cy="3603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1800" smtClean="0"/>
              <a:t>* not scaling FFAG laws</a:t>
            </a:r>
            <a:endParaRPr lang="en-GB" altLang="en-US" sz="180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180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BCA10C-D041-4D59-9FF9-7E6A0BB80EC3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31804" name="Content Placeholder 2"/>
          <p:cNvSpPr txBox="1">
            <a:spLocks/>
          </p:cNvSpPr>
          <p:nvPr/>
        </p:nvSpPr>
        <p:spPr bwMode="auto">
          <a:xfrm>
            <a:off x="468313" y="6021388"/>
            <a:ext cx="8280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1800"/>
              <a:t>I’m going to use </a:t>
            </a:r>
            <a:r>
              <a:rPr lang="en-US" altLang="en-US" sz="1800">
                <a:solidFill>
                  <a:srgbClr val="00B050"/>
                </a:solidFill>
              </a:rPr>
              <a:t>this one</a:t>
            </a:r>
            <a:r>
              <a:rPr lang="en-US" altLang="en-US" sz="1800"/>
              <a:t> to increase the orbit separation in eRHIC FFAG2</a:t>
            </a:r>
            <a:endParaRPr lang="en-GB" altLang="en-US" sz="180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63800" y="3933825"/>
            <a:ext cx="0" cy="217805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35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Adiabatic Cell Expansion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Length factor goes as  a = </a:t>
            </a:r>
            <a:r>
              <a:rPr lang="en-GB" altLang="en-US" dirty="0" err="1" smtClean="0"/>
              <a:t>exp</a:t>
            </a:r>
            <a:r>
              <a:rPr lang="en-GB" altLang="en-US" dirty="0" smtClean="0"/>
              <a:t>(3p</a:t>
            </a:r>
            <a:r>
              <a:rPr lang="en-GB" altLang="en-US" baseline="30000" dirty="0" smtClean="0"/>
              <a:t>2</a:t>
            </a:r>
            <a:r>
              <a:rPr lang="en-GB" altLang="en-US" dirty="0" smtClean="0"/>
              <a:t>-2p</a:t>
            </a:r>
            <a:r>
              <a:rPr lang="en-GB" altLang="en-US" baseline="30000" dirty="0" smtClean="0"/>
              <a:t>3</a:t>
            </a:r>
            <a:r>
              <a:rPr lang="en-GB" altLang="en-US" dirty="0" smtClean="0"/>
              <a:t>)</a:t>
            </a:r>
          </a:p>
          <a:p>
            <a:pPr lvl="1"/>
            <a:r>
              <a:rPr lang="en-GB" altLang="en-US" dirty="0" smtClean="0"/>
              <a:t>p = cell#/</a:t>
            </a:r>
            <a:r>
              <a:rPr lang="en-GB" altLang="en-US" dirty="0" err="1" smtClean="0"/>
              <a:t>N</a:t>
            </a:r>
            <a:r>
              <a:rPr lang="en-GB" altLang="en-US" baseline="-25000" dirty="0" err="1" smtClean="0"/>
              <a:t>cells</a:t>
            </a:r>
            <a:r>
              <a:rPr lang="en-GB" altLang="en-US" dirty="0" smtClean="0"/>
              <a:t>, 0 </a:t>
            </a:r>
            <a:r>
              <a:rPr lang="en-GB" altLang="en-US" dirty="0" smtClean="0">
                <a:sym typeface="Wingdings" pitchFamily="2" charset="2"/>
              </a:rPr>
              <a:t> 1 </a:t>
            </a:r>
            <a:r>
              <a:rPr lang="en-GB" altLang="en-US" dirty="0" smtClean="0"/>
              <a:t>in expansion section</a:t>
            </a:r>
          </a:p>
          <a:p>
            <a:pPr lvl="1"/>
            <a:r>
              <a:rPr lang="en-GB" altLang="en-US" dirty="0" smtClean="0"/>
              <a:t>Then reverse (</a:t>
            </a:r>
            <a:r>
              <a:rPr lang="en-GB" altLang="en-US" dirty="0" err="1" smtClean="0"/>
              <a:t>N</a:t>
            </a:r>
            <a:r>
              <a:rPr lang="en-GB" altLang="en-US" baseline="-25000" dirty="0" err="1" smtClean="0"/>
              <a:t>cells</a:t>
            </a:r>
            <a:r>
              <a:rPr lang="en-GB" altLang="en-US" dirty="0" smtClean="0"/>
              <a:t>=30 so 60 in total, 56.4° angle)</a:t>
            </a:r>
          </a:p>
          <a:p>
            <a:r>
              <a:rPr lang="en-GB" altLang="en-US" dirty="0" smtClean="0"/>
              <a:t>Cells increase in length by factor e ~= 2.718</a:t>
            </a:r>
          </a:p>
          <a:p>
            <a:pPr lvl="1"/>
            <a:r>
              <a:rPr lang="en-GB" altLang="en-US" dirty="0" smtClean="0"/>
              <a:t>Orbits separate by factor e</a:t>
            </a:r>
            <a:r>
              <a:rPr lang="en-GB" altLang="en-US" baseline="30000" dirty="0" smtClean="0"/>
              <a:t>2</a:t>
            </a:r>
            <a:r>
              <a:rPr lang="en-GB" altLang="en-US" dirty="0" smtClean="0"/>
              <a:t> ~= 7.389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27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3D72F5-6228-4ABD-B698-2E1611F24F3E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32775" name="Picture 2" descr="D:\sbrooks\report\Internal\eRHIC\2015-06-03\eRHIC_Oct'14_telescope_03437c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483100"/>
            <a:ext cx="91694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6"/>
          <p:cNvSpPr txBox="1">
            <a:spLocks noChangeArrowheads="1"/>
          </p:cNvSpPr>
          <p:nvPr/>
        </p:nvSpPr>
        <p:spPr bwMode="auto">
          <a:xfrm>
            <a:off x="1730375" y="4724400"/>
            <a:ext cx="3805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charset="0"/>
              </a:rPr>
              <a:t>Transverse orbit exaggeration x256</a:t>
            </a:r>
          </a:p>
        </p:txBody>
      </p:sp>
    </p:spTree>
    <p:extLst>
      <p:ext uri="{BB962C8B-B14F-4D97-AF65-F5344CB8AC3E}">
        <p14:creationId xmlns:p14="http://schemas.microsoft.com/office/powerpoint/2010/main" val="17780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The Expanded Cell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12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64027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Element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Length (m)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Gradient (T/m)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Expanded Length (m)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Expanded Gradient (T/m)</a:t>
                      </a:r>
                      <a:endParaRPr lang="en-GB" sz="1800" dirty="0"/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BD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1.271956</a:t>
                      </a: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29.256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3.446989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3.983632</a:t>
                      </a:r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Short</a:t>
                      </a:r>
                      <a:r>
                        <a:rPr lang="en-GB" sz="1800" baseline="0" dirty="0" smtClean="0"/>
                        <a:t> drift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0.06</a:t>
                      </a: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0.162599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QF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1.809009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-25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4.902398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-3.404115</a:t>
                      </a:r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Long drift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0.45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1.219496</a:t>
                      </a:r>
                      <a:endParaRPr lang="en-GB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34" marB="45734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38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5866A-9C01-4AB5-9CB7-94DCD6C0A3D1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33836" name="Content Placeholder 2"/>
          <p:cNvSpPr txBox="1">
            <a:spLocks/>
          </p:cNvSpPr>
          <p:nvPr/>
        </p:nvSpPr>
        <p:spPr bwMode="auto">
          <a:xfrm>
            <a:off x="457200" y="3862388"/>
            <a:ext cx="8229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Separation of highest energy turns is 2.18cm</a:t>
            </a:r>
          </a:p>
          <a:p>
            <a:pPr lvl="1"/>
            <a:r>
              <a:rPr lang="en-US" altLang="en-US"/>
              <a:t>Total orbit range ~14cm</a:t>
            </a:r>
          </a:p>
          <a:p>
            <a:pPr lvl="1"/>
            <a:r>
              <a:rPr lang="en-US" altLang="en-US"/>
              <a:t>Enough room for septum for upper half of orbits</a:t>
            </a:r>
          </a:p>
          <a:p>
            <a:r>
              <a:rPr lang="en-US" altLang="en-US"/>
              <a:t>Original cell had 3mm separation, ~2cm range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69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Extraction Arc Including Matchers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Straight-to-arc [17 cells], Expand orbits [30], Contract orbits [30], Arc-to-straight [17]</a:t>
            </a:r>
          </a:p>
          <a:p>
            <a:pPr lvl="1"/>
            <a:r>
              <a:rPr lang="en-GB" altLang="en-US" smtClean="0"/>
              <a:t>So I can launch and collect particles at x=x’=0!</a:t>
            </a:r>
          </a:p>
          <a:p>
            <a:r>
              <a:rPr lang="en-GB" altLang="en-US" smtClean="0"/>
              <a:t>Only the central 30+30 corrected to begin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3C9B05-C757-4039-A796-7B7D5425ED44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34823" name="Picture 2" descr="D:\sbrooks\report\Internal\eRHIC\2015-06-03\eRHIC_Oct'14_telescope_MXc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5088"/>
            <a:ext cx="91440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Box 7"/>
          <p:cNvSpPr txBox="1">
            <a:spLocks noChangeArrowheads="1"/>
          </p:cNvSpPr>
          <p:nvPr/>
        </p:nvSpPr>
        <p:spPr bwMode="auto">
          <a:xfrm>
            <a:off x="1730375" y="4149725"/>
            <a:ext cx="3805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charset="0"/>
              </a:rPr>
              <a:t>Transverse orbit exaggeration x512</a:t>
            </a:r>
          </a:p>
        </p:txBody>
      </p:sp>
    </p:spTree>
    <p:extLst>
      <p:ext uri="{BB962C8B-B14F-4D97-AF65-F5344CB8AC3E}">
        <p14:creationId xmlns:p14="http://schemas.microsoft.com/office/powerpoint/2010/main" val="29810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Emittance Growth Model Setup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The 11 beams are tracked through an extraction sextant to test for nonlinear-dispersion-related emittance growth</a:t>
            </a:r>
          </a:p>
          <a:p>
            <a:r>
              <a:rPr lang="en-GB" altLang="en-US" smtClean="0"/>
              <a:t>dp/p of ±1e-3, uniform distribution </a:t>
            </a:r>
          </a:p>
          <a:p>
            <a:r>
              <a:rPr lang="en-GB" altLang="en-US" smtClean="0"/>
              <a:t>20 mm.mrad initial normalised emittance</a:t>
            </a:r>
          </a:p>
          <a:p>
            <a:pPr lvl="1"/>
            <a:r>
              <a:rPr lang="en-GB" altLang="en-US" smtClean="0"/>
              <a:t>Transverse Gaussian distribution</a:t>
            </a:r>
          </a:p>
          <a:p>
            <a:pPr lvl="1"/>
            <a:r>
              <a:rPr lang="en-GB" altLang="en-US" smtClean="0"/>
              <a:t>Beams initially have matched </a:t>
            </a:r>
            <a:r>
              <a:rPr lang="en-GB" altLang="en-US" smtClean="0">
                <a:latin typeface="Symbol" pitchFamily="18" charset="2"/>
              </a:rPr>
              <a:t>b</a:t>
            </a:r>
            <a:r>
              <a:rPr lang="en-GB" altLang="en-US" baseline="-25000" smtClean="0"/>
              <a:t>x,y</a:t>
            </a:r>
            <a:r>
              <a:rPr lang="en-GB" altLang="en-US" smtClean="0"/>
              <a:t>, </a:t>
            </a:r>
            <a:r>
              <a:rPr lang="en-GB" altLang="en-US" smtClean="0">
                <a:latin typeface="Symbol" pitchFamily="18" charset="2"/>
              </a:rPr>
              <a:t>a</a:t>
            </a:r>
            <a:r>
              <a:rPr lang="en-GB" altLang="en-US" baseline="-25000" smtClean="0"/>
              <a:t>x,y</a:t>
            </a:r>
            <a:r>
              <a:rPr lang="en-GB" altLang="en-US" smtClean="0"/>
              <a:t> functions</a:t>
            </a:r>
          </a:p>
          <a:p>
            <a:r>
              <a:rPr lang="en-GB" altLang="en-US" smtClean="0"/>
              <a:t>5000 particles per beam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0EAC8F-6EF6-4BA0-B193-881814904393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Example Before/After Correction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81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D48C81-2A6B-47B6-980E-936C05630E54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481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15951"/>
            <a:ext cx="37877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8" name="TextBox 9"/>
          <p:cNvSpPr txBox="1">
            <a:spLocks noChangeArrowheads="1"/>
          </p:cNvSpPr>
          <p:nvPr/>
        </p:nvSpPr>
        <p:spPr bwMode="auto">
          <a:xfrm>
            <a:off x="6165850" y="3009801"/>
            <a:ext cx="22320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Uncorrected output beam centroids</a:t>
            </a:r>
          </a:p>
        </p:txBody>
      </p:sp>
      <p:pic>
        <p:nvPicPr>
          <p:cNvPr id="481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12776"/>
            <a:ext cx="37877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40" name="TextBox 11"/>
          <p:cNvSpPr txBox="1">
            <a:spLocks noChangeArrowheads="1"/>
          </p:cNvSpPr>
          <p:nvPr/>
        </p:nvSpPr>
        <p:spPr bwMode="auto">
          <a:xfrm>
            <a:off x="1990725" y="1641376"/>
            <a:ext cx="250983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Moderate emittance growth of 0.13-15.75%</a:t>
            </a:r>
          </a:p>
        </p:txBody>
      </p:sp>
      <p:sp>
        <p:nvSpPr>
          <p:cNvPr id="48141" name="TextBox 13"/>
          <p:cNvSpPr txBox="1">
            <a:spLocks noChangeArrowheads="1"/>
          </p:cNvSpPr>
          <p:nvPr/>
        </p:nvSpPr>
        <p:spPr bwMode="auto">
          <a:xfrm>
            <a:off x="5808663" y="1938238"/>
            <a:ext cx="18002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0.1-1mm errors</a:t>
            </a: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7" y="3789040"/>
            <a:ext cx="3787775" cy="22718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808663" y="5397023"/>
            <a:ext cx="3036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NB: from tracking rather than linear model of tracking; also contains statistical noise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3789040"/>
            <a:ext cx="3787775" cy="22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1455613" y="4077072"/>
            <a:ext cx="23656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x growth ranges from 0.002% to 0.030%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7020272" y="4215293"/>
            <a:ext cx="1800225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charset="0"/>
              </a:rPr>
              <a:t>&lt;5um </a:t>
            </a:r>
            <a:r>
              <a:rPr lang="en-GB" altLang="en-US" sz="1800" dirty="0">
                <a:latin typeface="Arial" charset="0"/>
              </a:rPr>
              <a:t>errors</a:t>
            </a:r>
          </a:p>
        </p:txBody>
      </p:sp>
    </p:spTree>
    <p:extLst>
      <p:ext uri="{BB962C8B-B14F-4D97-AF65-F5344CB8AC3E}">
        <p14:creationId xmlns:p14="http://schemas.microsoft.com/office/powerpoint/2010/main" val="21562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Fine Tuning Strengths (T)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0F41C4-DFEA-4AE9-AD2B-819A47812B85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358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825" y="1628775"/>
            <a:ext cx="7372350" cy="443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0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Septum Design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7C480F-E729-45D0-BB3B-B8DAE43C5164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409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4" t="4826" r="36610" b="4932"/>
          <a:stretch>
            <a:fillRect/>
          </a:stretch>
        </p:blipFill>
        <p:spPr>
          <a:xfrm>
            <a:off x="395288" y="1423988"/>
            <a:ext cx="2736850" cy="4741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Content Placeholder 2"/>
          <p:cNvSpPr txBox="1">
            <a:spLocks/>
          </p:cNvSpPr>
          <p:nvPr/>
        </p:nvSpPr>
        <p:spPr bwMode="auto">
          <a:xfrm>
            <a:off x="3348038" y="1600200"/>
            <a:ext cx="53387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r>
              <a:rPr lang="en-GB" altLang="en-US"/>
              <a:t>Holger Witte’s permanent magnet septum design</a:t>
            </a:r>
          </a:p>
          <a:p>
            <a:r>
              <a:rPr lang="en-GB" altLang="en-US"/>
              <a:t>0.7T vertical bending field</a:t>
            </a:r>
          </a:p>
          <a:p>
            <a:r>
              <a:rPr lang="en-GB" altLang="en-US"/>
              <a:t>Field-free region for other beams</a:t>
            </a:r>
          </a:p>
          <a:p>
            <a:r>
              <a:rPr lang="en-GB" altLang="en-US"/>
              <a:t>5mm septum thickness!</a:t>
            </a:r>
          </a:p>
          <a:p>
            <a:r>
              <a:rPr lang="en-GB" altLang="en-US"/>
              <a:t>11mrad kick in 1.12m length for 21.2GeV beam</a:t>
            </a:r>
          </a:p>
        </p:txBody>
      </p:sp>
    </p:spTree>
    <p:extLst>
      <p:ext uri="{BB962C8B-B14F-4D97-AF65-F5344CB8AC3E}">
        <p14:creationId xmlns:p14="http://schemas.microsoft.com/office/powerpoint/2010/main" val="25029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eRHIC Septum Issues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Probably easier to kick beams horizontally in several cells to build up oscillation within pipe</a:t>
            </a:r>
          </a:p>
          <a:p>
            <a:r>
              <a:rPr lang="en-GB" altLang="en-US" smtClean="0"/>
              <a:t>Synchrotron radiation would hit the septum barrier so prefer “massless septum”</a:t>
            </a:r>
          </a:p>
          <a:p>
            <a:r>
              <a:rPr lang="en-GB" altLang="en-US" smtClean="0"/>
              <a:t>POP FFAG massless septum was only 0.1T</a:t>
            </a:r>
          </a:p>
          <a:p>
            <a:r>
              <a:rPr lang="en-GB" altLang="en-US" smtClean="0"/>
              <a:t>Design from Y. Iwashita, A. Noda of Kyoto U. achieves 0.8T although fit of field falloff within 2cm distance is marginal (some leakage)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19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6F93E0-0D32-43CC-9250-17FC48E00B0C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Iwashita/Noda Septum Design</a:t>
            </a:r>
          </a:p>
        </p:txBody>
      </p:sp>
      <p:pic>
        <p:nvPicPr>
          <p:cNvPr id="4301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231900"/>
            <a:ext cx="6480175" cy="522128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8DABAF-3F03-420D-A215-2846C4CB9923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4140200" y="5229225"/>
            <a:ext cx="475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Mitigations could include smaller aperture (±15mm is used here) and/or putting the penultimate beam on a field zero-crossing with zero integral rather than totally field-free</a:t>
            </a:r>
          </a:p>
        </p:txBody>
      </p:sp>
    </p:spTree>
    <p:extLst>
      <p:ext uri="{BB962C8B-B14F-4D97-AF65-F5344CB8AC3E}">
        <p14:creationId xmlns:p14="http://schemas.microsoft.com/office/powerpoint/2010/main" val="21132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Path Length and TOF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75" y="1268760"/>
            <a:ext cx="694465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Dynamics with Three “Septums”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403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D6671B-C40B-4947-8BCF-23B4DF68375F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440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771775" y="4437063"/>
            <a:ext cx="0" cy="75565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7088" y="2060575"/>
            <a:ext cx="36782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Transverse orbit exaggeration x64</a:t>
            </a: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Purple = 21.2GeV (ignore others)</a:t>
            </a:r>
          </a:p>
          <a:p>
            <a:pPr>
              <a:defRPr/>
            </a:pPr>
            <a:r>
              <a:rPr lang="en-GB" dirty="0">
                <a:solidFill>
                  <a:schemeClr val="accent5"/>
                </a:solidFill>
              </a:rPr>
              <a:t>Septum positions:</a:t>
            </a:r>
          </a:p>
        </p:txBody>
      </p:sp>
      <p:sp>
        <p:nvSpPr>
          <p:cNvPr id="44041" name="TextBox 12"/>
          <p:cNvSpPr txBox="1">
            <a:spLocks noChangeArrowheads="1"/>
          </p:cNvSpPr>
          <p:nvPr/>
        </p:nvSpPr>
        <p:spPr bwMode="auto">
          <a:xfrm>
            <a:off x="2017713" y="4630738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charset="0"/>
              </a:rPr>
              <a:t>10cm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90863" y="2714625"/>
            <a:ext cx="0" cy="431800"/>
          </a:xfrm>
          <a:prstGeom prst="straightConnector1">
            <a:avLst/>
          </a:prstGeom>
          <a:ln w="28575">
            <a:solidFill>
              <a:schemeClr val="accent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06875" y="2714625"/>
            <a:ext cx="0" cy="431800"/>
          </a:xfrm>
          <a:prstGeom prst="straightConnector1">
            <a:avLst/>
          </a:prstGeom>
          <a:ln w="28575">
            <a:solidFill>
              <a:schemeClr val="accent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22888" y="2714625"/>
            <a:ext cx="0" cy="431800"/>
          </a:xfrm>
          <a:prstGeom prst="straightConnector1">
            <a:avLst/>
          </a:prstGeom>
          <a:ln w="28575">
            <a:solidFill>
              <a:schemeClr val="accent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8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D:\sbrooks\report\2015-2\RHICtunnelnoman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 bwMode="auto">
          <a:xfrm>
            <a:off x="3386138" y="4148138"/>
            <a:ext cx="23526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en-GB" altLang="en-US" smtClean="0"/>
              <a:t>Space under 4 and 10 o’clock no-cryo pipe</a:t>
            </a:r>
          </a:p>
          <a:p>
            <a:endParaRPr lang="en-GB" altLang="en-US" smtClean="0"/>
          </a:p>
          <a:p>
            <a:endParaRPr lang="en-GB" altLang="en-US" smtClean="0"/>
          </a:p>
          <a:p>
            <a:endParaRPr lang="en-GB" altLang="en-US" sz="3800" smtClean="0"/>
          </a:p>
          <a:p>
            <a:r>
              <a:rPr lang="en-GB" altLang="en-US" smtClean="0"/>
              <a:t>Extracted electron beam 9-8 and 6-5 o’clock</a:t>
            </a:r>
          </a:p>
        </p:txBody>
      </p:sp>
      <p:pic>
        <p:nvPicPr>
          <p:cNvPr id="60420" name="Picture 5" descr="D:\sbrooks\report\2015-2\RHICtunnel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>
            <a:fillRect/>
          </a:stretch>
        </p:blipFill>
        <p:spPr bwMode="auto">
          <a:xfrm>
            <a:off x="560388" y="1773238"/>
            <a:ext cx="23510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entagon 28"/>
          <p:cNvSpPr/>
          <p:nvPr/>
        </p:nvSpPr>
        <p:spPr>
          <a:xfrm rot="10800000">
            <a:off x="2051050" y="3060700"/>
            <a:ext cx="576263" cy="504825"/>
          </a:xfrm>
          <a:prstGeom prst="homePlate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Pentagon 14"/>
          <p:cNvSpPr/>
          <p:nvPr/>
        </p:nvSpPr>
        <p:spPr>
          <a:xfrm rot="10800000">
            <a:off x="3854450" y="3060700"/>
            <a:ext cx="1365250" cy="504825"/>
          </a:xfrm>
          <a:prstGeom prst="homePlate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0423" name="Picture 6" descr="D:\sbrooks\report\2015-2\RHICtunnelnoman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 bwMode="auto">
          <a:xfrm>
            <a:off x="6215063" y="1773238"/>
            <a:ext cx="23526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7" descr="D:\sbrooks\report\2015-2\RHICtunnelwarmpipes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 bwMode="auto">
          <a:xfrm>
            <a:off x="3387725" y="1773238"/>
            <a:ext cx="235108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RHIC Pipe Crossovers in Tunnel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042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92EED9-9710-4E49-AD05-EC99DE9B0BF3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92500" y="6453188"/>
            <a:ext cx="2374900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30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108325"/>
            <a:ext cx="3000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08325"/>
            <a:ext cx="301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08325"/>
            <a:ext cx="3000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entagon 29"/>
          <p:cNvSpPr/>
          <p:nvPr/>
        </p:nvSpPr>
        <p:spPr>
          <a:xfrm rot="10800000">
            <a:off x="6450013" y="3060700"/>
            <a:ext cx="576262" cy="504825"/>
          </a:xfrm>
          <a:prstGeom prst="homePlate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0434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108325"/>
            <a:ext cx="3000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5" name="Picture 5" descr="D:\sbrooks\report\2015-2\RHICtunnel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>
            <a:fillRect/>
          </a:stretch>
        </p:blipFill>
        <p:spPr bwMode="auto">
          <a:xfrm>
            <a:off x="596900" y="4148138"/>
            <a:ext cx="23510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6" name="Picture 6" descr="D:\sbrooks\report\2015-2\RHICtunnelnoman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 bwMode="auto">
          <a:xfrm>
            <a:off x="6251575" y="4148138"/>
            <a:ext cx="23526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7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5483225"/>
            <a:ext cx="3000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8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5486400"/>
            <a:ext cx="3000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9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483225"/>
            <a:ext cx="3000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3325" y="5694363"/>
            <a:ext cx="176213" cy="184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lIns="36000" tIns="0" rIns="3600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5913" y="5211763"/>
            <a:ext cx="174625" cy="184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lIns="36000" tIns="0" rIns="3600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08413" y="5208588"/>
            <a:ext cx="176212" cy="185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lIns="36000" tIns="0" rIns="3600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7" name="Pentagon 26"/>
          <p:cNvSpPr/>
          <p:nvPr/>
        </p:nvSpPr>
        <p:spPr>
          <a:xfrm rot="10800000">
            <a:off x="3808413" y="4932363"/>
            <a:ext cx="1430337" cy="215900"/>
          </a:xfrm>
          <a:prstGeom prst="homePlat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Pentagon 27"/>
          <p:cNvSpPr/>
          <p:nvPr/>
        </p:nvSpPr>
        <p:spPr>
          <a:xfrm rot="16200000">
            <a:off x="4868862" y="5302251"/>
            <a:ext cx="955675" cy="215900"/>
          </a:xfrm>
          <a:prstGeom prst="homePlat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Pentagon 30"/>
          <p:cNvSpPr/>
          <p:nvPr/>
        </p:nvSpPr>
        <p:spPr>
          <a:xfrm rot="5400000">
            <a:off x="6623050" y="4954588"/>
            <a:ext cx="260350" cy="215900"/>
          </a:xfrm>
          <a:prstGeom prst="homePlat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6861175" y="5300663"/>
            <a:ext cx="3746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7" name="TextBox 2"/>
          <p:cNvSpPr txBox="1">
            <a:spLocks noChangeArrowheads="1"/>
          </p:cNvSpPr>
          <p:nvPr/>
        </p:nvSpPr>
        <p:spPr bwMode="auto">
          <a:xfrm>
            <a:off x="5438775" y="5899150"/>
            <a:ext cx="1857375" cy="923925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dirty="0">
                <a:solidFill>
                  <a:srgbClr val="00B050"/>
                </a:solidFill>
              </a:rPr>
              <a:t>Spin-preserving purely-vertical dog legs</a:t>
            </a:r>
          </a:p>
        </p:txBody>
      </p:sp>
    </p:spTree>
    <p:extLst>
      <p:ext uri="{BB962C8B-B14F-4D97-AF65-F5344CB8AC3E}">
        <p14:creationId xmlns:p14="http://schemas.microsoft.com/office/powerpoint/2010/main" val="41309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General Situation to be Corrected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452563"/>
            <a:ext cx="8229600" cy="4784725"/>
          </a:xfrm>
        </p:spPr>
        <p:txBody>
          <a:bodyPr/>
          <a:lstStyle/>
          <a:p>
            <a:r>
              <a:rPr lang="en-GB" altLang="en-US" smtClean="0"/>
              <a:t>Past errors have caused the beams to have pseudo-random errors in x and x’ centroids</a:t>
            </a:r>
          </a:p>
          <a:p>
            <a:pPr lvl="1"/>
            <a:r>
              <a:rPr lang="en-GB" altLang="en-US" smtClean="0"/>
              <a:t>Phase advances very different for each beam</a:t>
            </a:r>
          </a:p>
          <a:p>
            <a:r>
              <a:rPr lang="en-GB" altLang="en-US" smtClean="0"/>
              <a:t>D</a:t>
            </a:r>
            <a:r>
              <a:rPr lang="en-GB" altLang="en-US" baseline="-25000" smtClean="0"/>
              <a:t>x</a:t>
            </a:r>
            <a:r>
              <a:rPr lang="en-GB" altLang="en-US" smtClean="0"/>
              <a:t> and D</a:t>
            </a:r>
            <a:r>
              <a:rPr lang="en-GB" altLang="en-US" baseline="-25000" smtClean="0"/>
              <a:t>x’</a:t>
            </a:r>
            <a:r>
              <a:rPr lang="en-GB" altLang="en-US" smtClean="0"/>
              <a:t> errors also present from…</a:t>
            </a:r>
          </a:p>
          <a:p>
            <a:pPr lvl="1"/>
            <a:r>
              <a:rPr lang="en-GB" altLang="en-US" smtClean="0"/>
              <a:t>Phase difference = Chromaticity of section * </a:t>
            </a:r>
            <a:r>
              <a:rPr lang="en-GB" altLang="en-US" smtClean="0">
                <a:latin typeface="Symbol" pitchFamily="18" charset="2"/>
              </a:rPr>
              <a:t>d</a:t>
            </a:r>
            <a:r>
              <a:rPr lang="en-GB" altLang="en-US" smtClean="0"/>
              <a:t>p/p</a:t>
            </a:r>
          </a:p>
          <a:p>
            <a:pPr lvl="1"/>
            <a:r>
              <a:rPr lang="en-GB" altLang="en-US" smtClean="0"/>
              <a:t>If intra-beam phase difference becomes large, higher-order D errors </a:t>
            </a:r>
            <a:r>
              <a:rPr lang="en-GB" altLang="en-US" smtClean="0">
                <a:sym typeface="Wingdings" pitchFamily="2" charset="2"/>
              </a:rPr>
              <a:t> likely emittance growth</a:t>
            </a:r>
            <a:endParaRPr lang="en-GB" altLang="en-US" smtClean="0"/>
          </a:p>
          <a:p>
            <a:r>
              <a:rPr lang="en-GB" altLang="en-US" smtClean="0"/>
              <a:t>Only consider X plane for now (no roll errors)</a:t>
            </a:r>
          </a:p>
          <a:p>
            <a:r>
              <a:rPr lang="en-GB" altLang="en-US" smtClean="0"/>
              <a:t>Use 50 Gauss horizontal dipole correctors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460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FB039D-F336-4CDC-9003-E8E077ED8E64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grpSp>
        <p:nvGrpSpPr>
          <p:cNvPr id="46087" name="Group 6"/>
          <p:cNvGrpSpPr>
            <a:grpSpLocks/>
          </p:cNvGrpSpPr>
          <p:nvPr/>
        </p:nvGrpSpPr>
        <p:grpSpPr bwMode="auto">
          <a:xfrm>
            <a:off x="6732588" y="2973388"/>
            <a:ext cx="858837" cy="719137"/>
            <a:chOff x="719138" y="4441825"/>
            <a:chExt cx="2156052" cy="1800225"/>
          </a:xfrm>
        </p:grpSpPr>
        <p:grpSp>
          <p:nvGrpSpPr>
            <p:cNvPr id="46106" name="Group 13"/>
            <p:cNvGrpSpPr>
              <a:grpSpLocks/>
            </p:cNvGrpSpPr>
            <p:nvPr/>
          </p:nvGrpSpPr>
          <p:grpSpPr bwMode="auto">
            <a:xfrm>
              <a:off x="719138" y="4441825"/>
              <a:ext cx="2156052" cy="1800225"/>
              <a:chOff x="719672" y="4437068"/>
              <a:chExt cx="2155783" cy="18000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719672" y="5335082"/>
                <a:ext cx="180113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620240" y="4437068"/>
                <a:ext cx="0" cy="180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10" name="TextBox 11"/>
              <p:cNvSpPr txBox="1">
                <a:spLocks noChangeArrowheads="1"/>
              </p:cNvSpPr>
              <p:nvPr/>
            </p:nvSpPr>
            <p:spPr bwMode="auto">
              <a:xfrm>
                <a:off x="1619673" y="4437068"/>
                <a:ext cx="740261" cy="694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rgbClr val="0070C0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00B050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rgbClr val="E46C0A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latin typeface="Arial" charset="0"/>
                  </a:rPr>
                  <a:t>x’</a:t>
                </a:r>
              </a:p>
            </p:txBody>
          </p:sp>
          <p:sp>
            <p:nvSpPr>
              <p:cNvPr id="46111" name="TextBox 12"/>
              <p:cNvSpPr txBox="1">
                <a:spLocks noChangeArrowheads="1"/>
              </p:cNvSpPr>
              <p:nvPr/>
            </p:nvSpPr>
            <p:spPr bwMode="auto">
              <a:xfrm>
                <a:off x="2219591" y="5334512"/>
                <a:ext cx="655864" cy="694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rgbClr val="0070C0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00B050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rgbClr val="E46C0A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latin typeface="Arial" charset="0"/>
                  </a:rPr>
                  <a:t>x</a:t>
                </a: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1906761" y="5192912"/>
              <a:ext cx="362662" cy="2901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</p:grpSp>
      <p:grpSp>
        <p:nvGrpSpPr>
          <p:cNvPr id="46088" name="Group 13"/>
          <p:cNvGrpSpPr>
            <a:grpSpLocks/>
          </p:cNvGrpSpPr>
          <p:nvPr/>
        </p:nvGrpSpPr>
        <p:grpSpPr bwMode="auto">
          <a:xfrm>
            <a:off x="8320088" y="2973388"/>
            <a:ext cx="860425" cy="719137"/>
            <a:chOff x="6691313" y="4441825"/>
            <a:chExt cx="2156052" cy="1800225"/>
          </a:xfrm>
        </p:grpSpPr>
        <p:grpSp>
          <p:nvGrpSpPr>
            <p:cNvPr id="46098" name="Group 20"/>
            <p:cNvGrpSpPr>
              <a:grpSpLocks/>
            </p:cNvGrpSpPr>
            <p:nvPr/>
          </p:nvGrpSpPr>
          <p:grpSpPr bwMode="auto">
            <a:xfrm>
              <a:off x="6691313" y="4441825"/>
              <a:ext cx="2156052" cy="1800225"/>
              <a:chOff x="719672" y="4437068"/>
              <a:chExt cx="2155783" cy="1800000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719672" y="5335082"/>
                <a:ext cx="180178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618578" y="4437068"/>
                <a:ext cx="0" cy="180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04" name="TextBox 23"/>
              <p:cNvSpPr txBox="1">
                <a:spLocks noChangeArrowheads="1"/>
              </p:cNvSpPr>
              <p:nvPr/>
            </p:nvSpPr>
            <p:spPr bwMode="auto">
              <a:xfrm>
                <a:off x="1619673" y="4437068"/>
                <a:ext cx="740261" cy="694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rgbClr val="0070C0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00B050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rgbClr val="E46C0A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latin typeface="Arial" charset="0"/>
                  </a:rPr>
                  <a:t>x’</a:t>
                </a:r>
              </a:p>
            </p:txBody>
          </p:sp>
          <p:sp>
            <p:nvSpPr>
              <p:cNvPr id="46105" name="TextBox 24"/>
              <p:cNvSpPr txBox="1">
                <a:spLocks noChangeArrowheads="1"/>
              </p:cNvSpPr>
              <p:nvPr/>
            </p:nvSpPr>
            <p:spPr bwMode="auto">
              <a:xfrm>
                <a:off x="2219591" y="5334512"/>
                <a:ext cx="655864" cy="694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rgbClr val="0070C0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00B050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rgbClr val="E46C0A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latin typeface="Arial" charset="0"/>
                  </a:rPr>
                  <a:t>x</a:t>
                </a:r>
              </a:p>
            </p:txBody>
          </p:sp>
        </p:grpSp>
        <p:sp>
          <p:nvSpPr>
            <p:cNvPr id="16" name="Block Arc 15"/>
            <p:cNvSpPr/>
            <p:nvPr/>
          </p:nvSpPr>
          <p:spPr>
            <a:xfrm rot="16200000">
              <a:off x="7019015" y="4759029"/>
              <a:ext cx="1127001" cy="1156076"/>
            </a:xfrm>
            <a:prstGeom prst="blockArc">
              <a:avLst/>
            </a:prstGeom>
            <a:gradFill flip="none" rotWithShape="1">
              <a:gsLst>
                <a:gs pos="0">
                  <a:srgbClr val="A603AB">
                    <a:alpha val="50000"/>
                  </a:srgbClr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>
                    <a:alpha val="50000"/>
                  </a:srgbClr>
                </a:gs>
              </a:gsLst>
              <a:lin ang="10800000" scaled="1"/>
              <a:tileRect/>
            </a:gradFill>
            <a:ln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46089" name="Group 20"/>
          <p:cNvGrpSpPr>
            <a:grpSpLocks/>
          </p:cNvGrpSpPr>
          <p:nvPr/>
        </p:nvGrpSpPr>
        <p:grpSpPr bwMode="auto">
          <a:xfrm>
            <a:off x="7526338" y="2973388"/>
            <a:ext cx="860425" cy="719137"/>
            <a:chOff x="3705225" y="4441825"/>
            <a:chExt cx="2156052" cy="1800225"/>
          </a:xfrm>
        </p:grpSpPr>
        <p:grpSp>
          <p:nvGrpSpPr>
            <p:cNvPr id="46090" name="Group 14"/>
            <p:cNvGrpSpPr>
              <a:grpSpLocks/>
            </p:cNvGrpSpPr>
            <p:nvPr/>
          </p:nvGrpSpPr>
          <p:grpSpPr bwMode="auto">
            <a:xfrm>
              <a:off x="3705225" y="4441825"/>
              <a:ext cx="2156052" cy="1800225"/>
              <a:chOff x="719672" y="4437068"/>
              <a:chExt cx="2155783" cy="180000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719672" y="5335082"/>
                <a:ext cx="180178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1618578" y="4437068"/>
                <a:ext cx="0" cy="180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96" name="TextBox 17"/>
              <p:cNvSpPr txBox="1">
                <a:spLocks noChangeArrowheads="1"/>
              </p:cNvSpPr>
              <p:nvPr/>
            </p:nvSpPr>
            <p:spPr bwMode="auto">
              <a:xfrm>
                <a:off x="1619673" y="4437068"/>
                <a:ext cx="740261" cy="694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rgbClr val="0070C0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00B050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rgbClr val="E46C0A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latin typeface="Arial" charset="0"/>
                  </a:rPr>
                  <a:t>x’</a:t>
                </a:r>
              </a:p>
            </p:txBody>
          </p:sp>
          <p:sp>
            <p:nvSpPr>
              <p:cNvPr id="46097" name="TextBox 18"/>
              <p:cNvSpPr txBox="1">
                <a:spLocks noChangeArrowheads="1"/>
              </p:cNvSpPr>
              <p:nvPr/>
            </p:nvSpPr>
            <p:spPr bwMode="auto">
              <a:xfrm>
                <a:off x="2219591" y="5334512"/>
                <a:ext cx="655864" cy="694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rgbClr val="0070C0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00B050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rgbClr val="E46C0A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rgbClr val="C00000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latin typeface="Arial" charset="0"/>
                  </a:rPr>
                  <a:t>x</a:t>
                </a:r>
              </a:p>
            </p:txBody>
          </p:sp>
        </p:grpSp>
        <p:sp>
          <p:nvSpPr>
            <p:cNvPr id="23" name="Block Arc 22"/>
            <p:cNvSpPr/>
            <p:nvPr/>
          </p:nvSpPr>
          <p:spPr>
            <a:xfrm rot="18900000">
              <a:off x="4042288" y="4763223"/>
              <a:ext cx="1127001" cy="1156076"/>
            </a:xfrm>
            <a:prstGeom prst="blockArc">
              <a:avLst>
                <a:gd name="adj1" fmla="val 16181489"/>
                <a:gd name="adj2" fmla="val 0"/>
                <a:gd name="adj3" fmla="val 25000"/>
              </a:avLst>
            </a:prstGeom>
            <a:gradFill flip="none" rotWithShape="1">
              <a:gsLst>
                <a:gs pos="0">
                  <a:srgbClr val="A603AB">
                    <a:alpha val="50000"/>
                  </a:srgbClr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>
                    <a:alpha val="50000"/>
                  </a:srgbClr>
                </a:gs>
              </a:gsLst>
              <a:lin ang="13500000" scaled="0"/>
              <a:tileRect/>
            </a:gradFill>
            <a:ln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0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>
                <a:latin typeface="Symbol" pitchFamily="18" charset="2"/>
              </a:rPr>
              <a:t>d</a:t>
            </a:r>
            <a:r>
              <a:rPr altLang="en-US" smtClean="0"/>
              <a:t>p/p ±2e-3 Situation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12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8D20E7-03E6-4464-9092-4E3EEDCD3B80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512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1600200"/>
            <a:ext cx="62388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7" name="TextBox 11"/>
          <p:cNvSpPr txBox="1">
            <a:spLocks noChangeArrowheads="1"/>
          </p:cNvSpPr>
          <p:nvPr/>
        </p:nvSpPr>
        <p:spPr bwMode="auto">
          <a:xfrm>
            <a:off x="6515100" y="43656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Residual offsets no more than 68nm using 94 cells, 188 correctors.</a:t>
            </a:r>
          </a:p>
        </p:txBody>
      </p:sp>
    </p:spTree>
    <p:extLst>
      <p:ext uri="{BB962C8B-B14F-4D97-AF65-F5344CB8AC3E}">
        <p14:creationId xmlns:p14="http://schemas.microsoft.com/office/powerpoint/2010/main" val="5325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>
                <a:latin typeface="Symbol" pitchFamily="18" charset="2"/>
              </a:rPr>
              <a:t>d</a:t>
            </a:r>
            <a:r>
              <a:rPr altLang="en-US" smtClean="0"/>
              <a:t>p/p ±5e-3 Situation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222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86342B-C284-497B-A93D-37B5BD08ECD9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pic>
        <p:nvPicPr>
          <p:cNvPr id="522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1600200"/>
            <a:ext cx="62388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1" name="TextBox 11"/>
          <p:cNvSpPr txBox="1">
            <a:spLocks noChangeArrowheads="1"/>
          </p:cNvSpPr>
          <p:nvPr/>
        </p:nvSpPr>
        <p:spPr bwMode="auto">
          <a:xfrm>
            <a:off x="6515100" y="43656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charset="0"/>
              </a:rPr>
              <a:t>Residual offsets no more than 0.13</a:t>
            </a:r>
            <a:r>
              <a:rPr lang="en-GB" altLang="en-US" sz="1800">
                <a:latin typeface="Symbol" pitchFamily="18" charset="2"/>
              </a:rPr>
              <a:t>m</a:t>
            </a:r>
            <a:r>
              <a:rPr lang="en-GB" altLang="en-US" sz="1800">
                <a:latin typeface="Arial" charset="0"/>
              </a:rPr>
              <a:t>m using 94 cells, 188 correctors.</a:t>
            </a:r>
          </a:p>
        </p:txBody>
      </p:sp>
    </p:spTree>
    <p:extLst>
      <p:ext uri="{BB962C8B-B14F-4D97-AF65-F5344CB8AC3E}">
        <p14:creationId xmlns:p14="http://schemas.microsoft.com/office/powerpoint/2010/main" val="30489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Screen Shot 2015-01-27 at 12.23.41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"/>
          <a:stretch/>
        </p:blipFill>
        <p:spPr bwMode="auto">
          <a:xfrm>
            <a:off x="990600" y="190500"/>
            <a:ext cx="7150100" cy="642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4"/>
          <p:cNvSpPr txBox="1">
            <a:spLocks noChangeArrowheads="1"/>
          </p:cNvSpPr>
          <p:nvPr/>
        </p:nvSpPr>
        <p:spPr bwMode="auto">
          <a:xfrm>
            <a:off x="5832475" y="2670175"/>
            <a:ext cx="138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charset="0"/>
              </a:rPr>
              <a:t>FFAG-bypass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172075" y="2854325"/>
            <a:ext cx="577850" cy="10160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3078163" y="3463925"/>
            <a:ext cx="1484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Ion – Electron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Magnets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66FF"/>
                </a:solidFill>
                <a:latin typeface="Arial" charset="0"/>
              </a:rPr>
              <a:t>Cryostat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57600" y="2735263"/>
            <a:ext cx="669925" cy="72866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657600" y="2092325"/>
            <a:ext cx="314325" cy="13716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6" name="TextBox 13"/>
          <p:cNvSpPr txBox="1">
            <a:spLocks noChangeArrowheads="1"/>
          </p:cNvSpPr>
          <p:nvPr/>
        </p:nvSpPr>
        <p:spPr bwMode="auto">
          <a:xfrm>
            <a:off x="1620838" y="4570413"/>
            <a:ext cx="139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Crab Cavities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44800" y="4643438"/>
            <a:ext cx="2662238" cy="296862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44800" y="1371600"/>
            <a:ext cx="639763" cy="3271838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9" name="TextBox 20"/>
          <p:cNvSpPr txBox="1">
            <a:spLocks noChangeArrowheads="1"/>
          </p:cNvSpPr>
          <p:nvPr/>
        </p:nvSpPr>
        <p:spPr bwMode="auto">
          <a:xfrm>
            <a:off x="5507038" y="1371600"/>
            <a:ext cx="1011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66FF"/>
                </a:solidFill>
                <a:latin typeface="Arial" charset="0"/>
              </a:rPr>
              <a:t>Detector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66FF"/>
                </a:solidFill>
                <a:latin typeface="Arial" charset="0"/>
              </a:rPr>
              <a:t>Solenoid</a:t>
            </a:r>
          </a:p>
        </p:txBody>
      </p:sp>
      <p:cxnSp>
        <p:nvCxnSpPr>
          <p:cNvPr id="22" name="Straight Connector 21"/>
          <p:cNvCxnSpPr>
            <a:endCxn id="58379" idx="1"/>
          </p:cNvCxnSpPr>
          <p:nvPr/>
        </p:nvCxnSpPr>
        <p:spPr>
          <a:xfrm flipV="1">
            <a:off x="4652963" y="1695450"/>
            <a:ext cx="854075" cy="53022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5838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70C0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B050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E46C0A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D0CC06-7E4C-4497-84FE-385D33795095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2143"/>
          </a:xfrm>
        </p:spPr>
        <p:txBody>
          <a:bodyPr/>
          <a:lstStyle/>
          <a:p>
            <a:r>
              <a:rPr lang="en-US" dirty="0" smtClean="0"/>
              <a:t>IR Forward Layout Details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99948" y="5719266"/>
            <a:ext cx="8348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 smtClean="0"/>
              <a:t>Note that the coordinate system in these figures is aligned with the center of the 4 </a:t>
            </a:r>
            <a:r>
              <a:rPr lang="en-US" dirty="0"/>
              <a:t>mrad neutron cone </a:t>
            </a:r>
            <a:r>
              <a:rPr lang="en-US" dirty="0" smtClean="0"/>
              <a:t>(neutral vector) </a:t>
            </a:r>
            <a:r>
              <a:rPr lang="en-US" dirty="0"/>
              <a:t>indicated </a:t>
            </a:r>
            <a:r>
              <a:rPr lang="en-US" dirty="0" smtClean="0"/>
              <a:t>by the hatched region on the plot.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AFA"/>
              </a:clrFrom>
              <a:clrTo>
                <a:srgbClr val="FF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775"/>
            <a:ext cx="9144000" cy="50244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86400" y="3981619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Beam 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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mrad</a:t>
            </a:r>
            <a:endParaRPr lang="en-US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940802" y="2661396"/>
            <a:ext cx="155199" cy="1320223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00600" y="3058036"/>
            <a:ext cx="9906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6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mrad neutron cone</a:t>
            </a:r>
            <a:endParaRPr lang="en-US" sz="16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2703840"/>
            <a:ext cx="468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0600" y="2856240"/>
            <a:ext cx="468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Q0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94030" y="2432794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85601" y="832594"/>
            <a:ext cx="206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6666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600" b="1" dirty="0" err="1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 = 20% P</a:t>
            </a:r>
            <a:r>
              <a:rPr lang="en-US" sz="1600" b="1" baseline="-250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US" sz="16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</a:t>
            </a:r>
            <a:r>
              <a:rPr lang="en-US" sz="16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mrad</a:t>
            </a:r>
            <a:endParaRPr lang="en-US" sz="16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940800" y="1417369"/>
            <a:ext cx="155201" cy="405825"/>
          </a:xfrm>
          <a:prstGeom prst="straightConnector1">
            <a:avLst/>
          </a:prstGeom>
          <a:ln w="28575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34083" y="3097972"/>
            <a:ext cx="430887" cy="51232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ZDC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61692" y="1028275"/>
            <a:ext cx="677108" cy="92429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10178" y="884005"/>
            <a:ext cx="876843" cy="58477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282730" y="1265867"/>
            <a:ext cx="261070" cy="4058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153400" y="1176392"/>
            <a:ext cx="376599" cy="1219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19400" y="1137394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33CC33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600" b="1" dirty="0" err="1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 = 50% P</a:t>
            </a:r>
            <a:r>
              <a:rPr lang="en-US" sz="1600" b="1" baseline="-25000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768943" y="1422321"/>
            <a:ext cx="498257" cy="477073"/>
          </a:xfrm>
          <a:prstGeom prst="straightConnector1">
            <a:avLst/>
          </a:prstGeom>
          <a:ln w="2857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43000" y="4670026"/>
            <a:ext cx="7529044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 as much as possible before the next cold accelerator region.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45735" y="3054434"/>
            <a:ext cx="1317266" cy="161224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239000" y="2263517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Q2, has HERA style “butterfly shape chamber”</a:t>
            </a:r>
            <a:endParaRPr lang="en-US" sz="1600" b="1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5512" y="4285674"/>
            <a:ext cx="114646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Front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942749" y="2021625"/>
            <a:ext cx="80699" cy="334969"/>
          </a:xfrm>
          <a:prstGeom prst="straightConnector1">
            <a:avLst/>
          </a:prstGeom>
          <a:ln w="28575">
            <a:solidFill>
              <a:srgbClr val="CC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3127434"/>
            <a:ext cx="1197864" cy="1196221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7754451" y="3042394"/>
            <a:ext cx="94149" cy="515778"/>
          </a:xfrm>
          <a:prstGeom prst="straightConnector1">
            <a:avLst/>
          </a:prstGeom>
          <a:ln w="28575">
            <a:solidFill>
              <a:srgbClr val="CC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62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80554"/>
          </a:xfrm>
        </p:spPr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IR v2.5, Hadron Optics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E3"/>
              </a:clrFrom>
              <a:clrTo>
                <a:srgbClr val="FFFF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1" y="1476924"/>
            <a:ext cx="5796289" cy="491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836" y="95519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Region</a:t>
            </a:r>
            <a:endParaRPr lang="en-US" b="1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5871" y="95519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Region</a:t>
            </a:r>
            <a:endParaRPr lang="en-US" b="1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ft Brace 6"/>
          <p:cNvSpPr/>
          <p:nvPr/>
        </p:nvSpPr>
        <p:spPr>
          <a:xfrm rot="5400000">
            <a:off x="1546076" y="1005070"/>
            <a:ext cx="287160" cy="838200"/>
          </a:xfrm>
          <a:prstGeom prst="leftBrace">
            <a:avLst/>
          </a:prstGeom>
          <a:ln w="28575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5400000">
            <a:off x="4613831" y="395470"/>
            <a:ext cx="287160" cy="2057400"/>
          </a:xfrm>
          <a:prstGeom prst="leftBrace">
            <a:avLst/>
          </a:prstGeom>
          <a:ln w="28575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94983" y="1484602"/>
            <a:ext cx="166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Region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8844" y="2353508"/>
            <a:ext cx="2667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90⁰ phase advance and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en-US" sz="1600" b="1" dirty="0" smtClean="0">
                <a:solidFill>
                  <a:srgbClr val="00B05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Crab Cavities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66911" y="1515308"/>
            <a:ext cx="1219200" cy="64798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9044" y="3267908"/>
            <a:ext cx="2667267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peak betas to reduce the chromaticity</a:t>
            </a:r>
            <a:endParaRPr lang="en-US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1277" y="4875311"/>
            <a:ext cx="3238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magnet apertures differ, the optics are the same for the forward and rear sides.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7471" y="7620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mrad “Dogleg Dipoles”</a:t>
            </a:r>
            <a:endParaRPr lang="en-US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976111" y="1039113"/>
            <a:ext cx="838200" cy="70479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66711" y="1039112"/>
            <a:ext cx="838200" cy="70479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19800" y="1472184"/>
            <a:ext cx="3108960" cy="48500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Aft>
                <a:spcPts val="1400"/>
              </a:spcAft>
            </a:pPr>
            <a:r>
              <a:rPr lang="en-US" sz="1600" dirty="0" smtClean="0">
                <a:effectLst/>
              </a:rPr>
              <a:t>The Version 2.5 hadron beta function peaks are lower with respect to earlier optics in order to reduce the hadron beam chromaticity.</a:t>
            </a:r>
          </a:p>
          <a:p>
            <a:pPr>
              <a:lnSpc>
                <a:spcPts val="2100"/>
              </a:lnSpc>
              <a:spcAft>
                <a:spcPts val="1400"/>
              </a:spcAft>
            </a:pPr>
            <a:r>
              <a:rPr lang="en-US" sz="1600" dirty="0">
                <a:effectLst/>
              </a:rPr>
              <a:t>N</a:t>
            </a:r>
            <a:r>
              <a:rPr lang="en-US" sz="1600" dirty="0" smtClean="0">
                <a:effectLst/>
              </a:rPr>
              <a:t>eutrals and some forward off-momentum particles are detected within the first warm region shown here. </a:t>
            </a:r>
          </a:p>
          <a:p>
            <a:pPr>
              <a:lnSpc>
                <a:spcPts val="2100"/>
              </a:lnSpc>
              <a:spcAft>
                <a:spcPts val="1400"/>
              </a:spcAft>
            </a:pPr>
            <a:r>
              <a:rPr lang="en-US" sz="1600" dirty="0" smtClean="0">
                <a:effectLst/>
              </a:rPr>
              <a:t>These optics are designed to be favorable for Crab Cavities. </a:t>
            </a:r>
          </a:p>
          <a:p>
            <a:pPr>
              <a:lnSpc>
                <a:spcPts val="2100"/>
              </a:lnSpc>
              <a:spcAft>
                <a:spcPts val="1400"/>
              </a:spcAft>
            </a:pPr>
            <a:r>
              <a:rPr lang="en-US" sz="1600" dirty="0" smtClean="0">
                <a:effectLst/>
              </a:rPr>
              <a:t>We </a:t>
            </a:r>
            <a:r>
              <a:rPr lang="en-US" sz="1600" dirty="0">
                <a:effectLst/>
              </a:rPr>
              <a:t>c</a:t>
            </a:r>
            <a:r>
              <a:rPr lang="en-US" sz="1600" dirty="0" smtClean="0">
                <a:effectLst/>
              </a:rPr>
              <a:t>ould look to design a secondary focus beyond 45 m. </a:t>
            </a:r>
            <a:endParaRPr lang="en-US" sz="1600" dirty="0">
              <a:effectLst/>
            </a:endParaRPr>
          </a:p>
          <a:p>
            <a:pPr>
              <a:lnSpc>
                <a:spcPts val="2100"/>
              </a:lnSpc>
              <a:spcAft>
                <a:spcPts val="1400"/>
              </a:spcAft>
            </a:pPr>
            <a:r>
              <a:rPr lang="en-US" sz="1600" dirty="0" smtClean="0">
                <a:effectLst/>
              </a:rPr>
              <a:t>Detection of forward particles after Crab Cavities seems ok.</a:t>
            </a:r>
            <a:endParaRPr lang="en-US" sz="1600" dirty="0">
              <a:effectLst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V="1">
            <a:off x="5240011" y="2175994"/>
            <a:ext cx="406404" cy="381000"/>
          </a:xfrm>
          <a:prstGeom prst="curvedConnector3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055103" y="1839300"/>
            <a:ext cx="340356" cy="175654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eRHIC R&amp;D review</a:t>
            </a:r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31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altLang="en-US" dirty="0" smtClean="0"/>
              <a:t>16-turn Splitter in RHIC Tunnel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9144000" cy="5143499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86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706073-35AF-4E1A-BDEE-3E2DE10FA7D3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98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73216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Start, near </a:t>
            </a:r>
            <a:r>
              <a:rPr lang="en-GB" dirty="0" err="1" smtClean="0">
                <a:solidFill>
                  <a:schemeClr val="bg1"/>
                </a:solidFill>
              </a:rPr>
              <a:t>linac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altLang="en-US" dirty="0" smtClean="0"/>
              <a:t>16-turn Splitter in RHIC Tunnel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14350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19,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eRHIC R&amp;D review</a:t>
            </a:r>
            <a:endParaRPr lang="en-GB"/>
          </a:p>
        </p:txBody>
      </p:sp>
      <p:sp>
        <p:nvSpPr>
          <p:cNvPr id="686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706073-35AF-4E1A-BDEE-3E2DE10FA7D3}" type="slidenum">
              <a:rPr lang="en-GB" altLang="en-US" smtClean="0">
                <a:solidFill>
                  <a:srgbClr val="898989"/>
                </a:solidFill>
                <a:latin typeface="Calibri" pitchFamily="34" charset="0"/>
              </a:rPr>
              <a:pPr/>
              <a:t>99</a:t>
            </a:fld>
            <a:endParaRPr lang="en-GB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73216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Beam separation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21697</TotalTime>
  <Words>5264</Words>
  <Application>Microsoft Office PowerPoint</Application>
  <PresentationFormat>On-screen Show (4:3)</PresentationFormat>
  <Paragraphs>1431</Paragraphs>
  <Slides>104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14" baseType="lpstr">
      <vt:lpstr>Arial</vt:lpstr>
      <vt:lpstr>Calibri</vt:lpstr>
      <vt:lpstr>Calibri Light</vt:lpstr>
      <vt:lpstr>Helvetica</vt:lpstr>
      <vt:lpstr>ＭＳ Ｐゴシック</vt:lpstr>
      <vt:lpstr>Optima</vt:lpstr>
      <vt:lpstr>Symbol</vt:lpstr>
      <vt:lpstr>Wingdings</vt:lpstr>
      <vt:lpstr>Office Theme</vt:lpstr>
      <vt:lpstr>1_Office Theme</vt:lpstr>
      <vt:lpstr>FFAG Designs for eRHIC and Cb Return Loops</vt:lpstr>
      <vt:lpstr>eRHIC Overview</vt:lpstr>
      <vt:lpstr>eRHIC Motivation</vt:lpstr>
      <vt:lpstr>FFAG Arc Cells Parameters</vt:lpstr>
      <vt:lpstr>Orbits in Cells (Muon1 simulation)</vt:lpstr>
      <vt:lpstr>FFAG Arc Cells Lattice (2.78m long)</vt:lpstr>
      <vt:lpstr>Previous design high-energy FFAG</vt:lpstr>
      <vt:lpstr>Tunes</vt:lpstr>
      <vt:lpstr>Path Length and TOF</vt:lpstr>
      <vt:lpstr>Synchrotron Loss and Max B Field</vt:lpstr>
      <vt:lpstr>Historical High-Energy Cells</vt:lpstr>
      <vt:lpstr>eRHIC FFAG Straight Sections</vt:lpstr>
      <vt:lpstr>Arc-to-Straight Adiabatic Only</vt:lpstr>
      <vt:lpstr>Arc-to-Straight Improved</vt:lpstr>
      <vt:lpstr>Fine Tuning Dipole Fields (T)</vt:lpstr>
      <vt:lpstr>Muon1 Response Output</vt:lpstr>
      <vt:lpstr>eRHIC FFAG Rings in Perspective</vt:lpstr>
      <vt:lpstr>PowerPoint Presentation</vt:lpstr>
      <vt:lpstr>PowerPoint Presentation</vt:lpstr>
      <vt:lpstr>Full Lattice Strategy: Outline</vt:lpstr>
      <vt:lpstr>FFAG Special Sections</vt:lpstr>
      <vt:lpstr>Alternative Without Separate Pass</vt:lpstr>
      <vt:lpstr>Matched Section Names (r = ring #)</vt:lpstr>
      <vt:lpstr>Entry Energies (x = 60° SR)</vt:lpstr>
      <vt:lpstr>Design Levels of Detail Level 1: Circle</vt:lpstr>
      <vt:lpstr>Level 2: Hexagon</vt:lpstr>
      <vt:lpstr>Level 3: All FFAG Sections</vt:lpstr>
      <vt:lpstr>Level 4: Closed ERL</vt:lpstr>
      <vt:lpstr>Level 5: eRHIC Complete</vt:lpstr>
      <vt:lpstr>Current Lattice Status</vt:lpstr>
      <vt:lpstr>Tunnel Crossover under RHIC Pipe</vt:lpstr>
      <vt:lpstr>All Lines Going Through IRs</vt:lpstr>
      <vt:lpstr>3D Bypass Layout in RHIC Tunnel</vt:lpstr>
      <vt:lpstr>Detector Bypasses: a Flexible FFAG</vt:lpstr>
      <vt:lpstr>Detector CAD Model</vt:lpstr>
      <vt:lpstr>Detector CAD Model Zoom</vt:lpstr>
      <vt:lpstr>eRHIC IR v2.5, Layout Summary</vt:lpstr>
      <vt:lpstr>IR Forward Layout Details</vt:lpstr>
      <vt:lpstr>IR Q1 Magnet Forward Details</vt:lpstr>
      <vt:lpstr>Electron IR lattice</vt:lpstr>
      <vt:lpstr>Hadron IR Lattice for b*= 5 cm</vt:lpstr>
      <vt:lpstr>FFAG Orbit Correction: Outline</vt:lpstr>
      <vt:lpstr>Dispersion Correction is Important</vt:lpstr>
      <vt:lpstr>Projected RMS Emittance Growth</vt:lpstr>
      <vt:lpstr>Field Error Sources</vt:lpstr>
      <vt:lpstr>Zero Energy Spread Situation</vt:lpstr>
      <vt:lpstr>dp/p ±1e-3 Situation</vt:lpstr>
      <vt:lpstr>dp/p ±1% Situation</vt:lpstr>
      <vt:lpstr>Emittance Change for dp/p ±1%</vt:lpstr>
      <vt:lpstr>Splitters</vt:lpstr>
      <vt:lpstr>Nick Tsoupas’ Splitter Layout</vt:lpstr>
      <vt:lpstr>PowerPoint Presentation</vt:lpstr>
      <vt:lpstr>Path Length Increase in Splitter</vt:lpstr>
      <vt:lpstr>16-turn Splitter in RHIC Tunnel</vt:lpstr>
      <vt:lpstr>16-turn Splitter in RHIC Tunnel</vt:lpstr>
      <vt:lpstr>eRHIC FFAG Lattice Future Work</vt:lpstr>
      <vt:lpstr>Cb Overview</vt:lpstr>
      <vt:lpstr>Cb Motivation</vt:lpstr>
      <vt:lpstr>FFAG Arc Cells Parameters</vt:lpstr>
      <vt:lpstr>Orbits in Cells (Muon1 simulation)</vt:lpstr>
      <vt:lpstr>Racetrack Layout (Muon1)</vt:lpstr>
      <vt:lpstr>Arc Cell Lattice (32.99cm long)</vt:lpstr>
      <vt:lpstr>Tracking Through Fieldmaps</vt:lpstr>
      <vt:lpstr>PowerPoint Presentation</vt:lpstr>
      <vt:lpstr>Layout in Cornell L0E Hall</vt:lpstr>
      <vt:lpstr>Splitter Layout</vt:lpstr>
      <vt:lpstr>Arc-to-Straight Match</vt:lpstr>
      <vt:lpstr>Orbit Corrections</vt:lpstr>
      <vt:lpstr>Schedule (Georg Hoffstaetter)</vt:lpstr>
      <vt:lpstr>Cell/Magnet Co-optimisation</vt:lpstr>
      <vt:lpstr>Cb Future Work</vt:lpstr>
      <vt:lpstr>Backup</vt:lpstr>
      <vt:lpstr>FFAG Lattice Scaling* Laws</vt:lpstr>
      <vt:lpstr>PowerPoint Presentation</vt:lpstr>
      <vt:lpstr>PowerPoint Presentation</vt:lpstr>
      <vt:lpstr>PowerPoint Presentation</vt:lpstr>
      <vt:lpstr>Can Include Dispersive Energies</vt:lpstr>
      <vt:lpstr>Dispersive Energies No Fine Tuning</vt:lpstr>
      <vt:lpstr>Adiabatic eRHIC Extraction</vt:lpstr>
      <vt:lpstr>FFAG Lattice Scaling* Laws</vt:lpstr>
      <vt:lpstr>Adiabatic Cell Expansion</vt:lpstr>
      <vt:lpstr>The Expanded Cell</vt:lpstr>
      <vt:lpstr>Extraction Arc Including Matchers</vt:lpstr>
      <vt:lpstr>Emittance Growth Model Setup</vt:lpstr>
      <vt:lpstr>Example Before/After Correction</vt:lpstr>
      <vt:lpstr>Fine Tuning Strengths (T)</vt:lpstr>
      <vt:lpstr>Septum Design Example</vt:lpstr>
      <vt:lpstr>eRHIC Septum Issues</vt:lpstr>
      <vt:lpstr>Iwashita/Noda Septum Design</vt:lpstr>
      <vt:lpstr>Dynamics with Three “Septums”</vt:lpstr>
      <vt:lpstr>RHIC Pipe Crossovers in Tunnel</vt:lpstr>
      <vt:lpstr>General Situation to be Corrected</vt:lpstr>
      <vt:lpstr>dp/p ±2e-3 Situation</vt:lpstr>
      <vt:lpstr>dp/p ±5e-3 Situation</vt:lpstr>
      <vt:lpstr>PowerPoint Presentation</vt:lpstr>
      <vt:lpstr>IR Forward Layout Details</vt:lpstr>
      <vt:lpstr>eRHIC IR v2.5, Hadron Optics</vt:lpstr>
      <vt:lpstr>16-turn Splitter in RHIC Tunnel</vt:lpstr>
      <vt:lpstr>16-turn Splitter in RHIC Tunnel</vt:lpstr>
      <vt:lpstr>16-turn Splitter in RHIC Tunnel</vt:lpstr>
      <vt:lpstr>Tunes</vt:lpstr>
      <vt:lpstr>Path Length and TOF</vt:lpstr>
      <vt:lpstr>Synchrotron Loss and Max B Field</vt:lpstr>
      <vt:lpstr>Splitter Optics</vt:lpstr>
    </vt:vector>
  </TitlesOfParts>
  <Company>STFC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Stephen Brooks</cp:lastModifiedBy>
  <cp:revision>814</cp:revision>
  <dcterms:created xsi:type="dcterms:W3CDTF">2012-11-14T19:21:06Z</dcterms:created>
  <dcterms:modified xsi:type="dcterms:W3CDTF">2015-11-19T15:07:57Z</dcterms:modified>
</cp:coreProperties>
</file>