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2"/>
  </p:notesMasterIdLst>
  <p:handoutMasterIdLst>
    <p:handoutMasterId r:id="rId33"/>
  </p:handoutMasterIdLst>
  <p:sldIdLst>
    <p:sldId id="511" r:id="rId3"/>
    <p:sldId id="541" r:id="rId4"/>
    <p:sldId id="544" r:id="rId5"/>
    <p:sldId id="542" r:id="rId6"/>
    <p:sldId id="548" r:id="rId7"/>
    <p:sldId id="549" r:id="rId8"/>
    <p:sldId id="550" r:id="rId9"/>
    <p:sldId id="551" r:id="rId10"/>
    <p:sldId id="553" r:id="rId11"/>
    <p:sldId id="552" r:id="rId12"/>
    <p:sldId id="545" r:id="rId13"/>
    <p:sldId id="543" r:id="rId14"/>
    <p:sldId id="547" r:id="rId15"/>
    <p:sldId id="554" r:id="rId16"/>
    <p:sldId id="555" r:id="rId17"/>
    <p:sldId id="523" r:id="rId18"/>
    <p:sldId id="558" r:id="rId19"/>
    <p:sldId id="556" r:id="rId20"/>
    <p:sldId id="557" r:id="rId21"/>
    <p:sldId id="546" r:id="rId22"/>
    <p:sldId id="516" r:id="rId23"/>
    <p:sldId id="514" r:id="rId24"/>
    <p:sldId id="524" r:id="rId25"/>
    <p:sldId id="519" r:id="rId26"/>
    <p:sldId id="535" r:id="rId27"/>
    <p:sldId id="520" r:id="rId28"/>
    <p:sldId id="534" r:id="rId29"/>
    <p:sldId id="522" r:id="rId30"/>
    <p:sldId id="52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AEFC3"/>
    <a:srgbClr val="C4E59F"/>
    <a:srgbClr val="CCECFF"/>
    <a:srgbClr val="9900FF"/>
    <a:srgbClr val="C000C0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433" autoAdjust="0"/>
  </p:normalViewPr>
  <p:slideViewPr>
    <p:cSldViewPr>
      <p:cViewPr varScale="1">
        <p:scale>
          <a:sx n="101" d="100"/>
          <a:sy n="101" d="100"/>
        </p:scale>
        <p:origin x="-9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2016-Nov-30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37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54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07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December 6,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 on Future Accelerators/Concepts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</a:t>
            </a:r>
            <a:r>
              <a:rPr lang="en-US" dirty="0" smtClean="0"/>
              <a:t>F3iA </a:t>
            </a:r>
            <a:r>
              <a:rPr lang="en-US" dirty="0" smtClean="0"/>
              <a:t>2016 workshop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Spinoff: Nucleus-Level Alignment?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050905" cy="4525963"/>
          </a:xfrm>
        </p:spPr>
        <p:txBody>
          <a:bodyPr/>
          <a:lstStyle/>
          <a:p>
            <a:r>
              <a:rPr lang="en-GB" dirty="0" smtClean="0"/>
              <a:t>Can we demonstrate changing a nuclear reaction rate by a spatial/positioning effect?</a:t>
            </a:r>
          </a:p>
          <a:p>
            <a:pPr lvl="1"/>
            <a:r>
              <a:rPr lang="en-GB" dirty="0" smtClean="0"/>
              <a:t>AFM tip &lt;= 5e-11 m</a:t>
            </a:r>
          </a:p>
          <a:p>
            <a:pPr lvl="1"/>
            <a:r>
              <a:rPr lang="en-GB" dirty="0" smtClean="0"/>
              <a:t>LIGO mirrors ~10</a:t>
            </a:r>
            <a:r>
              <a:rPr lang="en-GB" baseline="30000" dirty="0" smtClean="0"/>
              <a:t>-16</a:t>
            </a:r>
            <a:r>
              <a:rPr lang="en-GB" dirty="0" smtClean="0"/>
              <a:t> m</a:t>
            </a:r>
          </a:p>
          <a:p>
            <a:pPr lvl="2"/>
            <a:r>
              <a:rPr lang="en-GB" dirty="0" smtClean="0"/>
              <a:t>Measurement ~10</a:t>
            </a:r>
            <a:r>
              <a:rPr lang="en-GB" baseline="30000" dirty="0" smtClean="0"/>
              <a:t>-18</a:t>
            </a:r>
            <a:r>
              <a:rPr lang="en-GB" dirty="0" smtClean="0"/>
              <a:t> </a:t>
            </a:r>
            <a:r>
              <a:rPr lang="en-GB" dirty="0"/>
              <a:t>m</a:t>
            </a:r>
            <a:endParaRPr lang="en-GB" dirty="0" smtClean="0"/>
          </a:p>
          <a:p>
            <a:r>
              <a:rPr lang="en-GB" dirty="0" smtClean="0"/>
              <a:t>Or could use crystal channelling alignment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85564" y="1340768"/>
            <a:ext cx="2007651" cy="1900808"/>
            <a:chOff x="5385564" y="1484784"/>
            <a:chExt cx="1725679" cy="1684784"/>
          </a:xfrm>
        </p:grpSpPr>
        <p:pic>
          <p:nvPicPr>
            <p:cNvPr id="5124" name="Picture 4" descr="https://cdn.arstechnica.net/wp-content/uploads/2012/09/7892733746_9b87e7d428_b-640x63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133" y="1484784"/>
              <a:ext cx="1706110" cy="16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85564" y="2861791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AFM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01491" y="1340768"/>
            <a:ext cx="1427257" cy="1900808"/>
            <a:chOff x="7393215" y="1340768"/>
            <a:chExt cx="1427257" cy="1900808"/>
          </a:xfrm>
        </p:grpSpPr>
        <p:pic>
          <p:nvPicPr>
            <p:cNvPr id="5125" name="Picture 5" descr="D:\sbrooks\report\2016-4\ligo-suspension50p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215" y="1340768"/>
              <a:ext cx="1427257" cy="19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93215" y="2933799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LIGO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6" name="Picture 6" descr="D:\sbrooks\report\2016-4\wave_equation_50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04754"/>
            <a:ext cx="2592288" cy="29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64088" y="3358002"/>
            <a:ext cx="3564660" cy="749176"/>
            <a:chOff x="5414620" y="3068960"/>
            <a:chExt cx="3564660" cy="7491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068960"/>
              <a:ext cx="3543184" cy="749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14620" y="3510359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Park NX10</a:t>
              </a:r>
              <a:endParaRPr lang="en-GB" sz="14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6501102" y="4621996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01102" y="4910028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501102" y="5198060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501102" y="5486092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020272" y="4621996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20272" y="4910028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020272" y="5198060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020272" y="5486092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534172" y="4620091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534172" y="4908123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534172" y="5196155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534172" y="5484187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059196" y="4621996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9196" y="4910028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059196" y="5198060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059196" y="5486092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568444" y="4621996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568444" y="4910028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568444" y="5198060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568444" y="5486092"/>
            <a:ext cx="72008" cy="72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501102" y="6381328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020272" y="6381328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534172" y="6379423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059196" y="6381328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568444" y="6381328"/>
            <a:ext cx="72008" cy="7200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4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 smtClean="0"/>
              <a:t>Neutralised Focus: Solution in Search of a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en-GB" dirty="0" smtClean="0"/>
              <a:t>No good for beam-beam limit</a:t>
            </a:r>
          </a:p>
          <a:p>
            <a:pPr lvl="1"/>
            <a:r>
              <a:rPr lang="en-GB" dirty="0" smtClean="0"/>
              <a:t>Instability governed by </a:t>
            </a:r>
            <a:r>
              <a:rPr lang="en-GB" dirty="0" err="1" smtClean="0"/>
              <a:t>dForce</a:t>
            </a:r>
            <a:r>
              <a:rPr lang="en-GB" dirty="0" smtClean="0"/>
              <a:t>/dx not size of Force</a:t>
            </a:r>
          </a:p>
          <a:p>
            <a:r>
              <a:rPr lang="en-GB" dirty="0" smtClean="0"/>
              <a:t>Probably no good for fusion (ICF)</a:t>
            </a:r>
          </a:p>
          <a:p>
            <a:pPr lvl="1"/>
            <a:r>
              <a:rPr lang="en-GB" dirty="0" smtClean="0"/>
              <a:t>Requires awkward energy recovery system</a:t>
            </a:r>
          </a:p>
          <a:p>
            <a:r>
              <a:rPr lang="en-GB" dirty="0" smtClean="0"/>
              <a:t>Maybe can make dense/degenerate matter?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593846" y="260648"/>
            <a:ext cx="3956308" cy="4246186"/>
            <a:chOff x="2009940" y="332655"/>
            <a:chExt cx="3956308" cy="4246186"/>
          </a:xfrm>
        </p:grpSpPr>
        <p:sp>
          <p:nvSpPr>
            <p:cNvPr id="26" name="Rectangle 25"/>
            <p:cNvSpPr/>
            <p:nvPr/>
          </p:nvSpPr>
          <p:spPr>
            <a:xfrm>
              <a:off x="4772340" y="1829934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18487" y="1819623"/>
              <a:ext cx="579584" cy="12493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09940" y="332655"/>
              <a:ext cx="2382039" cy="4240089"/>
              <a:chOff x="2009940" y="332655"/>
              <a:chExt cx="2382039" cy="42400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7" name="Isosceles Triangle 6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Block Arc 7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Block Arc 1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 rot="10800000">
              <a:off x="3584209" y="338752"/>
              <a:ext cx="2382039" cy="4240089"/>
              <a:chOff x="2009940" y="332655"/>
              <a:chExt cx="2382039" cy="42400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15716" y="332655"/>
                <a:ext cx="2376263" cy="2376265"/>
                <a:chOff x="2015716" y="332655"/>
                <a:chExt cx="2376263" cy="2376265"/>
              </a:xfrm>
              <a:solidFill>
                <a:schemeClr val="accent1">
                  <a:alpha val="50000"/>
                </a:schemeClr>
              </a:solidFill>
            </p:grpSpPr>
            <p:sp>
              <p:nvSpPr>
                <p:cNvPr id="22" name="Isosceles Triangle 21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3488001">
                  <a:off x="2055251" y="1567650"/>
                  <a:ext cx="459499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2009940" y="2204864"/>
                <a:ext cx="2376263" cy="2367880"/>
                <a:chOff x="2015716" y="332655"/>
                <a:chExt cx="2376263" cy="2376265"/>
              </a:xfrm>
              <a:solidFill>
                <a:schemeClr val="accent2">
                  <a:alpha val="50000"/>
                </a:schemeClr>
              </a:solidFill>
            </p:grpSpPr>
            <p:sp>
              <p:nvSpPr>
                <p:cNvPr id="19" name="Isosceles Triangle 18"/>
                <p:cNvSpPr/>
                <p:nvPr/>
              </p:nvSpPr>
              <p:spPr>
                <a:xfrm rot="5400000">
                  <a:off x="3347864" y="2060848"/>
                  <a:ext cx="504056" cy="79208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 rot="16200000">
                  <a:off x="2015716" y="332655"/>
                  <a:ext cx="2376263" cy="2376263"/>
                </a:xfrm>
                <a:prstGeom prst="blockArc">
                  <a:avLst>
                    <a:gd name="adj1" fmla="val 10800000"/>
                    <a:gd name="adj2" fmla="val 14301243"/>
                    <a:gd name="adj3" fmla="val 2104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3488001">
                  <a:off x="2054540" y="1568921"/>
                  <a:ext cx="462492" cy="4996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713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Cheapness Frontier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0349"/>
            <a:ext cx="8229600" cy="968971"/>
          </a:xfrm>
        </p:spPr>
        <p:txBody>
          <a:bodyPr/>
          <a:lstStyle/>
          <a:p>
            <a:r>
              <a:rPr lang="en-GB" dirty="0" smtClean="0"/>
              <a:t>Why?  Since accelerators are already at the limits of government research budgets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9569" cy="415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87824" y="1268760"/>
            <a:ext cx="2160240" cy="2160240"/>
          </a:xfrm>
          <a:prstGeom prst="ellipse">
            <a:avLst/>
          </a:prstGeom>
          <a:solidFill>
            <a:srgbClr val="9BBB5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64089" y="1053891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Mass-produced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Benefit from other industries</a:t>
            </a:r>
          </a:p>
          <a:p>
            <a:endParaRPr lang="en-GB" b="1" dirty="0" smtClean="0"/>
          </a:p>
          <a:p>
            <a:r>
              <a:rPr lang="en-GB" b="1" dirty="0" smtClean="0"/>
              <a:t>Don’t over-spec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Evade precision requirements by staging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b="1" dirty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Manpower will be the most expensive item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printing, </a:t>
            </a:r>
            <a:r>
              <a:rPr lang="en-GB" dirty="0" smtClean="0"/>
              <a:t>robotics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 / automated design</a:t>
            </a:r>
          </a:p>
          <a:p>
            <a:endParaRPr lang="en-GB" b="1" dirty="0"/>
          </a:p>
          <a:p>
            <a:r>
              <a:rPr lang="en-GB" b="1" dirty="0" smtClean="0"/>
              <a:t>Recycling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Energy recovery, multi-pass</a:t>
            </a:r>
          </a:p>
        </p:txBody>
      </p:sp>
      <p:pic>
        <p:nvPicPr>
          <p:cNvPr id="7171" name="Picture 3" descr="D:\sbrooks\report\2016-4\dollar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31" y="1729520"/>
            <a:ext cx="1651625" cy="12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0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 = 3.3 GHz, Q = 50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3" y="1108876"/>
            <a:ext cx="6837915" cy="51284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53401" y="5926609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Ciprian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Plostinar</a:t>
            </a:r>
            <a:r>
              <a:rPr lang="en-GB" sz="1400" dirty="0" smtClean="0">
                <a:solidFill>
                  <a:schemeClr val="bg1"/>
                </a:solidFill>
              </a:rPr>
              <a:t> (RAL/STFC)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4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f = 150-165 MHz, Q = 9700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" y="1412776"/>
            <a:ext cx="6651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0" y="1340768"/>
            <a:ext cx="25273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8" y="2420888"/>
            <a:ext cx="2667000" cy="165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15" y="4293096"/>
            <a:ext cx="1686869" cy="2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40344" y="2448476"/>
            <a:ext cx="1223498" cy="18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0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Multi-Channel Power Supply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GB" dirty="0" smtClean="0"/>
              <a:t>Generic rack power supply</a:t>
            </a:r>
          </a:p>
          <a:p>
            <a:pPr lvl="1"/>
            <a:r>
              <a:rPr lang="en-GB" dirty="0" smtClean="0"/>
              <a:t>&gt;$1000 for one channel</a:t>
            </a:r>
          </a:p>
          <a:p>
            <a:r>
              <a:rPr lang="en-GB" dirty="0" smtClean="0"/>
              <a:t>My monitor</a:t>
            </a:r>
          </a:p>
          <a:p>
            <a:pPr lvl="1"/>
            <a:r>
              <a:rPr lang="en-GB" dirty="0" smtClean="0"/>
              <a:t>$699 for 11M channels</a:t>
            </a:r>
          </a:p>
          <a:p>
            <a:pPr lvl="2"/>
            <a:r>
              <a:rPr lang="en-GB" dirty="0" smtClean="0"/>
              <a:t>2560*1440*3</a:t>
            </a:r>
          </a:p>
          <a:p>
            <a:pPr lvl="1"/>
            <a:r>
              <a:rPr lang="en-GB" dirty="0" smtClean="0"/>
              <a:t>$0.000063 per channel</a:t>
            </a:r>
          </a:p>
          <a:p>
            <a:r>
              <a:rPr lang="en-GB" dirty="0" smtClean="0"/>
              <a:t>Factor of &gt;10</a:t>
            </a:r>
            <a:r>
              <a:rPr lang="en-GB" baseline="30000" dirty="0" smtClean="0"/>
              <a:t>7</a:t>
            </a:r>
            <a:r>
              <a:rPr lang="en-GB" dirty="0" smtClean="0"/>
              <a:t> is available if all you want is a large number of independent outputs</a:t>
            </a:r>
          </a:p>
          <a:p>
            <a:pPr lvl="1"/>
            <a:r>
              <a:rPr lang="en-GB" dirty="0" smtClean="0"/>
              <a:t>Via mass production, lithography industry etc.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10242" name="Picture 2" descr="Dell 27 Inch UP2716D Moni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1224" b="4811"/>
          <a:stretch/>
        </p:blipFill>
        <p:spPr bwMode="auto">
          <a:xfrm>
            <a:off x="5436096" y="1916832"/>
            <a:ext cx="3096344" cy="26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9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with 3D </a:t>
            </a:r>
            <a:r>
              <a:rPr lang="en-GB" dirty="0" smtClean="0"/>
              <a:t>Printed </a:t>
            </a:r>
            <a:r>
              <a:rPr lang="en-GB" dirty="0" smtClean="0"/>
              <a:t>Parts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8" y="1600200"/>
            <a:ext cx="806372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623219"/>
            <a:ext cx="792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Halbach</a:t>
            </a:r>
            <a:r>
              <a:rPr lang="en-GB" sz="1400" dirty="0" smtClean="0">
                <a:solidFill>
                  <a:schemeClr val="bg1"/>
                </a:solidFill>
              </a:rPr>
              <a:t> quadrupole using </a:t>
            </a:r>
            <a:r>
              <a:rPr lang="en-GB" sz="1400" dirty="0" err="1" smtClean="0">
                <a:solidFill>
                  <a:schemeClr val="bg1"/>
                </a:solidFill>
              </a:rPr>
              <a:t>NdFeB</a:t>
            </a:r>
            <a:r>
              <a:rPr lang="en-GB" sz="1400" dirty="0" smtClean="0">
                <a:solidFill>
                  <a:schemeClr val="bg1"/>
                </a:solidFill>
              </a:rPr>
              <a:t>, 23.6 T/m, R=34.7mm bore (0.82T max), 10</a:t>
            </a:r>
            <a:r>
              <a:rPr lang="en-GB" sz="1400" baseline="30000" dirty="0" smtClean="0">
                <a:solidFill>
                  <a:schemeClr val="bg1"/>
                </a:solidFill>
              </a:rPr>
              <a:t>-4</a:t>
            </a:r>
            <a:r>
              <a:rPr lang="en-GB" sz="1400" dirty="0" smtClean="0">
                <a:solidFill>
                  <a:schemeClr val="bg1"/>
                </a:solidFill>
              </a:rPr>
              <a:t> errors at R=10mm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805264"/>
            <a:ext cx="808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$1100.  No alignment better than 0.25mm required anywhere.  Assembled with mallet.</a:t>
            </a:r>
          </a:p>
        </p:txBody>
      </p:sp>
    </p:spTree>
    <p:extLst>
      <p:ext uri="{BB962C8B-B14F-4D97-AF65-F5344CB8AC3E}">
        <p14:creationId xmlns:p14="http://schemas.microsoft.com/office/powerpoint/2010/main" val="30794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sbrooks\magnet\Cbeta\Photos\WP_20160901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645492" y="3789040"/>
            <a:ext cx="5150644" cy="26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and Cheap – is it possible?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23" y="14127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97" y="4005063"/>
            <a:ext cx="2598013" cy="25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796136" y="1412775"/>
            <a:ext cx="3242520" cy="50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sbrooks\report\2016-1\BDme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1412775"/>
            <a:ext cx="303522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8623" y="1412776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Combined function </a:t>
            </a:r>
            <a:r>
              <a:rPr lang="en-GB" sz="1400" dirty="0" err="1" smtClean="0">
                <a:solidFill>
                  <a:schemeClr val="bg1"/>
                </a:solidFill>
              </a:rPr>
              <a:t>dipole+quad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897" y="4132775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Design for B</a:t>
            </a:r>
            <a:r>
              <a:rPr lang="en-GB" sz="1400" baseline="-25000" dirty="0" smtClean="0">
                <a:solidFill>
                  <a:schemeClr val="bg1"/>
                </a:solidFill>
              </a:rPr>
              <a:t>y</a:t>
            </a:r>
            <a:r>
              <a:rPr lang="en-GB" sz="1400" dirty="0" smtClean="0">
                <a:solidFill>
                  <a:schemeClr val="bg1"/>
                </a:solidFill>
              </a:rPr>
              <a:t> = B</a:t>
            </a:r>
            <a:r>
              <a:rPr lang="en-GB" sz="1400" baseline="-25000" dirty="0" smtClean="0">
                <a:solidFill>
                  <a:schemeClr val="bg1"/>
                </a:solidFill>
              </a:rPr>
              <a:t>0</a:t>
            </a:r>
            <a:r>
              <a:rPr lang="en-GB" sz="1400" dirty="0" smtClean="0">
                <a:solidFill>
                  <a:schemeClr val="bg1"/>
                </a:solidFill>
              </a:rPr>
              <a:t>r</a:t>
            </a:r>
            <a:r>
              <a:rPr lang="en-GB" sz="1400" baseline="30000" dirty="0" smtClean="0">
                <a:solidFill>
                  <a:schemeClr val="bg1"/>
                </a:solidFill>
              </a:rPr>
              <a:t>k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146" y="1412775"/>
            <a:ext cx="223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Magnet design program generates mesh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1145" y="4149078"/>
            <a:ext cx="223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3D printed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279" y="6099700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Material cost: $800  </a:t>
            </a:r>
          </a:p>
        </p:txBody>
      </p:sp>
    </p:spTree>
    <p:extLst>
      <p:ext uri="{BB962C8B-B14F-4D97-AF65-F5344CB8AC3E}">
        <p14:creationId xmlns:p14="http://schemas.microsoft.com/office/powerpoint/2010/main" val="13227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Design: Muon1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" y="1927820"/>
            <a:ext cx="712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75" y="1916832"/>
            <a:ext cx="414292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125538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Optimisation of design space with 100s of parameters using a genetic algorithm and distributed computing.  The same optimiser designed the </a:t>
            </a:r>
            <a:r>
              <a:rPr lang="en-GB" dirty="0" err="1" smtClean="0"/>
              <a:t>eRHIC</a:t>
            </a:r>
            <a:r>
              <a:rPr lang="en-GB" dirty="0" smtClean="0"/>
              <a:t> FFAGs.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4350003"/>
            <a:ext cx="19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Stephen Brooks, (2010). </a:t>
            </a:r>
            <a:r>
              <a:rPr lang="en-US" sz="1200" i="1" dirty="0"/>
              <a:t>Muon capture schemes for the neutrino factory</a:t>
            </a:r>
            <a:r>
              <a:rPr lang="en-US" sz="1200" dirty="0"/>
              <a:t>. DPhil. University of Oxford.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49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Re-use/Recycle: </a:t>
            </a:r>
            <a:r>
              <a:rPr lang="en-GB" dirty="0" err="1" smtClean="0"/>
              <a:t>eRHIC</a:t>
            </a:r>
            <a:r>
              <a:rPr lang="en-GB" dirty="0" smtClean="0"/>
              <a:t> e-A Collider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Superconducting </a:t>
            </a:r>
            <a:r>
              <a:rPr lang="en-GB" dirty="0" err="1" smtClean="0"/>
              <a:t>linac</a:t>
            </a:r>
            <a:endParaRPr lang="en-GB" dirty="0" smtClean="0"/>
          </a:p>
          <a:p>
            <a:pPr lvl="1"/>
            <a:r>
              <a:rPr lang="en-GB" dirty="0" smtClean="0"/>
              <a:t>With energy recovery (</a:t>
            </a:r>
            <a:r>
              <a:rPr lang="en-GB" dirty="0" smtClean="0">
                <a:sym typeface="Wingdings" panose="05000000000000000000" pitchFamily="2" charset="2"/>
              </a:rPr>
              <a:t>0.5GW </a:t>
            </a:r>
            <a:r>
              <a:rPr lang="en-GB" dirty="0" smtClean="0"/>
              <a:t>power in beam, much less actually used)</a:t>
            </a:r>
          </a:p>
          <a:p>
            <a:pPr lvl="1"/>
            <a:r>
              <a:rPr lang="en-GB" dirty="0" smtClean="0"/>
              <a:t>Used multiple times (more energy per hardware)</a:t>
            </a:r>
          </a:p>
          <a:p>
            <a:r>
              <a:rPr lang="en-GB" dirty="0" smtClean="0"/>
              <a:t>Permanent magnet recirculating lines (low/zero power)</a:t>
            </a:r>
          </a:p>
          <a:p>
            <a:pPr lvl="1"/>
            <a:r>
              <a:rPr lang="en-GB" dirty="0" smtClean="0"/>
              <a:t>Used multiple times in FFAG optics (up to 16 energies in 2 lines)</a:t>
            </a:r>
          </a:p>
          <a:p>
            <a:r>
              <a:rPr lang="en-GB" dirty="0" smtClean="0"/>
              <a:t>Luminosity </a:t>
            </a:r>
            <a:r>
              <a:rPr lang="en-GB" i="1" dirty="0" smtClean="0"/>
              <a:t>increase</a:t>
            </a:r>
            <a:r>
              <a:rPr lang="en-GB" dirty="0" smtClean="0"/>
              <a:t> by nonlinear beam-beam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832" y="908720"/>
            <a:ext cx="348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This is the “ultimate” </a:t>
            </a:r>
            <a:r>
              <a:rPr lang="en-GB" sz="1400" dirty="0" err="1" smtClean="0"/>
              <a:t>eRHIC</a:t>
            </a:r>
            <a:r>
              <a:rPr lang="en-GB" sz="1400" dirty="0" smtClean="0"/>
              <a:t> design, not the “baseline” that lacks some features</a:t>
            </a:r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5729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205324" y="2083708"/>
            <a:ext cx="949856" cy="498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7-Point Star 10"/>
          <p:cNvSpPr/>
          <p:nvPr/>
        </p:nvSpPr>
        <p:spPr>
          <a:xfrm>
            <a:off x="5900218" y="995968"/>
            <a:ext cx="216000" cy="216024"/>
          </a:xfrm>
          <a:prstGeom prst="star7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7-Point Star 12"/>
          <p:cNvSpPr/>
          <p:nvPr/>
        </p:nvSpPr>
        <p:spPr>
          <a:xfrm>
            <a:off x="7002468" y="887956"/>
            <a:ext cx="216000" cy="216024"/>
          </a:xfrm>
          <a:prstGeom prst="star7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Frontier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410944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 don’t know what I’m talking about in this part of the talk (can skip if already covered)</a:t>
            </a:r>
          </a:p>
          <a:p>
            <a:r>
              <a:rPr lang="en-GB" dirty="0" smtClean="0"/>
              <a:t>Assumes there is no easy new physics and a large “energy desert” to cross</a:t>
            </a:r>
          </a:p>
          <a:p>
            <a:r>
              <a:rPr lang="en-GB" dirty="0" smtClean="0"/>
              <a:t>“Beams” may be holding us back, should try accelerating single particles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1026" name="Picture 2" descr="D:\sbrooks\report\2016-4\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9" y="1675486"/>
            <a:ext cx="3419715" cy="24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p-photonics.com/img/gaussian_be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99" y="4908376"/>
            <a:ext cx="3322340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5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Generalised </a:t>
            </a:r>
            <a:r>
              <a:rPr lang="en-GB" dirty="0" err="1" smtClean="0"/>
              <a:t>Halbach</a:t>
            </a:r>
            <a:r>
              <a:rPr lang="en-GB" dirty="0" smtClean="0"/>
              <a:t> design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42"/>
            <a:ext cx="4572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  <p:pic>
        <p:nvPicPr>
          <p:cNvPr id="3074" name="Picture 2" descr="D:\sbrooks\report\2016-1\magnet_Smoothpipe_QF_crop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715"/>
            <a:ext cx="4572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816901"/>
            <a:ext cx="668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Material grade: N35SH from </a:t>
            </a:r>
            <a:r>
              <a:rPr lang="en-GB" dirty="0" err="1" smtClean="0">
                <a:solidFill>
                  <a:schemeClr val="bg1"/>
                </a:solidFill>
              </a:rPr>
              <a:t>AllStar</a:t>
            </a:r>
            <a:r>
              <a:rPr lang="en-GB" dirty="0" smtClean="0">
                <a:solidFill>
                  <a:schemeClr val="bg1"/>
                </a:solidFill>
              </a:rPr>
              <a:t> Magnetics, B</a:t>
            </a:r>
            <a:r>
              <a:rPr lang="en-GB" baseline="-25000" dirty="0" smtClean="0">
                <a:solidFill>
                  <a:schemeClr val="bg1"/>
                </a:solidFill>
              </a:rPr>
              <a:t>r</a:t>
            </a:r>
            <a:r>
              <a:rPr lang="en-GB" dirty="0" smtClean="0">
                <a:solidFill>
                  <a:schemeClr val="bg1"/>
                </a:solidFill>
              </a:rPr>
              <a:t>(eff.)=1.194T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14715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 current sheet approximation code (PM2D) is good enough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Photos of magnets (</a:t>
            </a:r>
            <a:r>
              <a:rPr lang="en-GB" dirty="0" err="1" smtClean="0"/>
              <a:t>unshimmed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452596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2050" name="Picture 2" descr="D:\sbrooks\miscpapers\FFAG\Cbeta\CBETA_Design_Report\ffag_magnets\figures\halbach\Cbeta_proto_B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508104" y="1484784"/>
            <a:ext cx="3040000" cy="46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Printed Magnet Holder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GB" dirty="0" smtClean="0"/>
              <a:t>Field optimiser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Magnet wedge dimensions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 3D print file (.</a:t>
            </a:r>
            <a:r>
              <a:rPr lang="en-GB" dirty="0" err="1" smtClean="0">
                <a:sym typeface="Wingdings" panose="05000000000000000000" pitchFamily="2" charset="2"/>
              </a:rPr>
              <a:t>stl</a:t>
            </a:r>
            <a:r>
              <a:rPr lang="en-GB" dirty="0" smtClean="0">
                <a:sym typeface="Wingdings" panose="05000000000000000000" pitchFamily="2" charset="2"/>
              </a:rPr>
              <a:t> mesh)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and block spec. for manufacturer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pic>
        <p:nvPicPr>
          <p:cNvPr id="4098" name="Picture 2" descr="D:\sbrooks\report\2016-1\BDme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r="7213"/>
          <a:stretch/>
        </p:blipFill>
        <p:spPr bwMode="auto">
          <a:xfrm>
            <a:off x="6579394" y="1268760"/>
            <a:ext cx="256460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brooks\report\2016-1\QFmes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r="8052"/>
          <a:stretch/>
        </p:blipFill>
        <p:spPr bwMode="auto">
          <a:xfrm>
            <a:off x="3993356" y="1268760"/>
            <a:ext cx="25860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brooks\magnet\Cbeta\Photos\WP_20160901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6" y="3967075"/>
            <a:ext cx="5150644" cy="28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Shimming Results (one iteration)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" y="1557312"/>
            <a:ext cx="778619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ircular Arrow 7"/>
          <p:cNvSpPr/>
          <p:nvPr/>
        </p:nvSpPr>
        <p:spPr>
          <a:xfrm>
            <a:off x="2699792" y="4077072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>
            <a:off x="1763688" y="3861048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4564443" y="430821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5492990" y="4149080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7365198" y="4408665"/>
            <a:ext cx="720080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92045"/>
              <a:gd name="adj5" fmla="val 1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7175153" y="3822645"/>
            <a:ext cx="216024" cy="752089"/>
          </a:xfrm>
          <a:prstGeom prst="leftBrace">
            <a:avLst>
              <a:gd name="adj1" fmla="val 293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24683" y="3660138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Software error!</a:t>
            </a:r>
          </a:p>
          <a:p>
            <a:pPr algn="ctr"/>
            <a:r>
              <a:rPr lang="en-GB" sz="1000" dirty="0" smtClean="0"/>
              <a:t>No improvement</a:t>
            </a:r>
            <a:endParaRPr lang="en-GB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3573" y="3660138"/>
            <a:ext cx="0" cy="538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5947" y="2966724"/>
            <a:ext cx="1035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Re-measured on </a:t>
            </a:r>
            <a:r>
              <a:rPr lang="en-GB" sz="1000" dirty="0"/>
              <a:t>d</a:t>
            </a:r>
            <a:r>
              <a:rPr lang="en-GB" sz="1000" dirty="0" smtClean="0"/>
              <a:t>ifferent sized rotating coil check</a:t>
            </a:r>
            <a:endParaRPr lang="en-GB" sz="1000" dirty="0"/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>
            <a:off x="3797072" y="4046844"/>
            <a:ext cx="0" cy="5828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9446" y="3646734"/>
            <a:ext cx="10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Re-aligned the coil, check</a:t>
            </a:r>
            <a:endParaRPr lang="en-GB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05947" y="182971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iteration of shimming reduces multipoles by between 3.2x and 6.5x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so far: QF3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5" y="1600200"/>
            <a:ext cx="664889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41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shimming iteration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056" y="3733655"/>
            <a:ext cx="2036440" cy="243164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a previous test quadrupole magnet “5A”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3D printer was worse so had to use clamps for position accuracy!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1026" name="Picture 2" descr="D:\sbrooks\report\Internal\Cbeta\2016-04-28\Halbach shimming update\IMG_1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3208"/>
            <a:ext cx="3245099" cy="24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brooks\miscpapers\FFAG\Cbeta\CBETA_Design_Report\ffag_magnets\figures\halbach\shimresu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622"/>
            <a:ext cx="7000056" cy="55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44008" y="6453337"/>
            <a:ext cx="3456384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4.4x, 2 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iters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15.3x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" y="1557312"/>
            <a:ext cx="752682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Field Strength vs. Spec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92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70C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B05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E46C0A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F7B7-5C04-4484-B594-7E049F11DE28}" type="slidenum">
              <a:rPr lang="en-GB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8614" y="1780373"/>
            <a:ext cx="6186675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dirty="0" smtClean="0"/>
              <a:t>Average (integrated) quadrupole for 1</a:t>
            </a:r>
            <a:r>
              <a:rPr lang="en-GB" baseline="30000" dirty="0" smtClean="0"/>
              <a:t>st</a:t>
            </a:r>
            <a:r>
              <a:rPr lang="en-GB" dirty="0" smtClean="0"/>
              <a:t> shim iteration: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-19.1142, -19.1176 </a:t>
            </a:r>
            <a:r>
              <a:rPr lang="en-GB" dirty="0"/>
              <a:t>T/m for </a:t>
            </a:r>
            <a:r>
              <a:rPr lang="en-GB" dirty="0" smtClean="0"/>
              <a:t>BD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</a:t>
            </a:r>
            <a:r>
              <a:rPr lang="en-GB" dirty="0" smtClean="0"/>
              <a:t>19.1191 T/m</a:t>
            </a:r>
          </a:p>
          <a:p>
            <a:pPr>
              <a:lnSpc>
                <a:spcPct val="114000"/>
              </a:lnSpc>
            </a:pPr>
            <a:r>
              <a:rPr lang="en-GB" dirty="0"/>
              <a:t>23.6203 to 23.6514 T/m for </a:t>
            </a:r>
            <a:r>
              <a:rPr lang="en-GB" dirty="0" smtClean="0"/>
              <a:t>QF</a:t>
            </a:r>
          </a:p>
          <a:p>
            <a:pPr>
              <a:lnSpc>
                <a:spcPct val="114000"/>
              </a:lnSpc>
            </a:pPr>
            <a:r>
              <a:rPr lang="en-GB" dirty="0" smtClean="0"/>
              <a:t>goal</a:t>
            </a:r>
            <a:r>
              <a:rPr lang="en-GB" dirty="0"/>
              <a:t>: -</a:t>
            </a:r>
            <a:r>
              <a:rPr lang="en-GB" dirty="0" smtClean="0"/>
              <a:t>23.6236 T/m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48619" y="5035847"/>
            <a:ext cx="20162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000" dirty="0" smtClean="0"/>
              <a:t>Overall sign error because I got the Hall probe the wrong way around during block testing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46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and Labour per Magnet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Permanent magnet wedges (</a:t>
            </a:r>
            <a:r>
              <a:rPr lang="en-GB" dirty="0" err="1" smtClean="0"/>
              <a:t>AllStar</a:t>
            </a:r>
            <a:r>
              <a:rPr lang="en-GB" dirty="0" smtClean="0"/>
              <a:t> N35SH)</a:t>
            </a:r>
          </a:p>
          <a:p>
            <a:pPr lvl="1"/>
            <a:r>
              <a:rPr lang="en-GB" dirty="0" smtClean="0"/>
              <a:t>$1052.67 per QF magnet (16 wedges)</a:t>
            </a:r>
          </a:p>
          <a:p>
            <a:pPr lvl="1"/>
            <a:r>
              <a:rPr lang="en-GB" dirty="0" smtClean="0"/>
              <a:t>$758.00 per BD magnet (16 wedges)</a:t>
            </a:r>
          </a:p>
          <a:p>
            <a:r>
              <a:rPr lang="en-GB" dirty="0" smtClean="0"/>
              <a:t>Labour ~8h per magnet: 3h measurement, 2h shimming, 2h assembly, 1h 3D printer setup</a:t>
            </a:r>
          </a:p>
          <a:p>
            <a:r>
              <a:rPr lang="en-GB" dirty="0" smtClean="0"/>
              <a:t>Required infrastructure</a:t>
            </a:r>
          </a:p>
          <a:p>
            <a:pPr lvl="1"/>
            <a:r>
              <a:rPr lang="en-GB" dirty="0" smtClean="0"/>
              <a:t>3D printer ($2-3k), used </a:t>
            </a:r>
            <a:r>
              <a:rPr lang="en-GB" dirty="0" err="1" smtClean="0"/>
              <a:t>Ultimaker</a:t>
            </a:r>
            <a:r>
              <a:rPr lang="en-GB" dirty="0" smtClean="0"/>
              <a:t> 2 Extended+</a:t>
            </a:r>
          </a:p>
          <a:p>
            <a:pPr lvl="1"/>
            <a:r>
              <a:rPr lang="en-GB" dirty="0" smtClean="0"/>
              <a:t>Rotating coil (~$50k)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4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power consumption</a:t>
            </a:r>
          </a:p>
          <a:p>
            <a:pPr lvl="1"/>
            <a:r>
              <a:rPr lang="en-GB" dirty="0"/>
              <a:t>No power supply</a:t>
            </a:r>
            <a:r>
              <a:rPr lang="en-GB" dirty="0" smtClean="0"/>
              <a:t>, no copper wires or windings</a:t>
            </a:r>
          </a:p>
          <a:p>
            <a:r>
              <a:rPr lang="en-GB" dirty="0" smtClean="0"/>
              <a:t>Any field shape you like within strength limits</a:t>
            </a:r>
          </a:p>
          <a:p>
            <a:r>
              <a:rPr lang="en-GB" dirty="0" smtClean="0"/>
              <a:t>No “cross-talk” between iron surfaces in compact lattices</a:t>
            </a:r>
          </a:p>
          <a:p>
            <a:r>
              <a:rPr lang="en-GB" dirty="0" smtClean="0"/>
              <a:t>Can be assembled with mallet</a:t>
            </a:r>
          </a:p>
          <a:p>
            <a:r>
              <a:rPr lang="en-GB" dirty="0" smtClean="0"/>
              <a:t>1e-4 accuracy is possible after shimming</a:t>
            </a:r>
          </a:p>
          <a:p>
            <a:r>
              <a:rPr lang="en-GB" dirty="0" smtClean="0"/>
              <a:t>Seems cheap, at least for short magnet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Case for Optimism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397148" cy="46805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76056" y="1600200"/>
            <a:ext cx="3610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 * 2.5e14 *    6500 GeV</a:t>
            </a:r>
          </a:p>
          <a:p>
            <a:r>
              <a:rPr lang="en-GB" dirty="0" smtClean="0"/>
              <a:t>= 521 MJ</a:t>
            </a:r>
          </a:p>
          <a:p>
            <a:r>
              <a:rPr lang="en-GB" dirty="0" smtClean="0"/>
              <a:t>= 0.266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Total energy is OK but it’s in too many particles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59" y="5848091"/>
            <a:ext cx="3566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@</a:t>
            </a:r>
            <a:r>
              <a:rPr lang="en-GB" sz="1400" dirty="0" err="1" smtClean="0">
                <a:solidFill>
                  <a:schemeClr val="bg1"/>
                </a:solidFill>
              </a:rPr>
              <a:t>JoshMcFayden</a:t>
            </a:r>
            <a:r>
              <a:rPr lang="en-GB" sz="1400" dirty="0" smtClean="0">
                <a:solidFill>
                  <a:schemeClr val="bg1"/>
                </a:solidFill>
              </a:rPr>
              <a:t> (UCL/ATLAS) via Twitter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Single-Particle Accelerators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Wavefunction</a:t>
            </a:r>
            <a:r>
              <a:rPr lang="en-GB" dirty="0" smtClean="0"/>
              <a:t> propagates </a:t>
            </a:r>
            <a:r>
              <a:rPr lang="en-GB" dirty="0"/>
              <a:t>through </a:t>
            </a:r>
            <a:r>
              <a:rPr lang="en-GB" dirty="0" smtClean="0"/>
              <a:t>lattice</a:t>
            </a:r>
          </a:p>
          <a:p>
            <a:pPr lvl="1"/>
            <a:r>
              <a:rPr lang="en-GB" dirty="0" smtClean="0"/>
              <a:t>Can still form optical foci like with laser photons</a:t>
            </a:r>
            <a:endParaRPr lang="en-GB" dirty="0"/>
          </a:p>
          <a:p>
            <a:r>
              <a:rPr lang="en-GB" dirty="0"/>
              <a:t>Use emerging </a:t>
            </a:r>
            <a:r>
              <a:rPr lang="en-GB" dirty="0" smtClean="0"/>
              <a:t>ultra-cold and precision </a:t>
            </a:r>
            <a:r>
              <a:rPr lang="en-GB" dirty="0"/>
              <a:t>alignment technology (e.g. LIGO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Collaboration with unfamiliar institutes</a:t>
            </a:r>
            <a:endParaRPr lang="en-GB" dirty="0"/>
          </a:p>
          <a:p>
            <a:r>
              <a:rPr lang="en-GB" dirty="0"/>
              <a:t>Cleaner, more customised physics output in detector, better luminosity (per </a:t>
            </a:r>
            <a:r>
              <a:rPr lang="en-GB" dirty="0" smtClean="0"/>
              <a:t>particle)</a:t>
            </a:r>
            <a:endParaRPr lang="en-GB" dirty="0"/>
          </a:p>
          <a:p>
            <a:pPr lvl="1"/>
            <a:r>
              <a:rPr lang="en-GB" dirty="0" smtClean="0"/>
              <a:t>Perhaps gets rid of “</a:t>
            </a:r>
            <a:r>
              <a:rPr lang="en-GB" dirty="0" err="1" smtClean="0"/>
              <a:t>beamstrahlung</a:t>
            </a:r>
            <a:r>
              <a:rPr lang="en-GB" dirty="0" smtClean="0"/>
              <a:t>” problem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9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Gradients in a 2*10km-long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144644"/>
            <a:ext cx="3322711" cy="1156564"/>
          </a:xfrm>
        </p:spPr>
        <p:txBody>
          <a:bodyPr/>
          <a:lstStyle/>
          <a:p>
            <a:r>
              <a:rPr lang="en-GB" dirty="0" smtClean="0"/>
              <a:t>“Throw particles at each other”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012" y="1556792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Energy</a:t>
            </a:r>
          </a:p>
          <a:p>
            <a:pPr algn="ctr"/>
            <a:r>
              <a:rPr lang="en-GB" dirty="0" smtClean="0"/>
              <a:t>1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12" y="278087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100 MV/m</a:t>
            </a:r>
          </a:p>
          <a:p>
            <a:pPr algn="ctr"/>
            <a:r>
              <a:rPr lang="en-GB" dirty="0" smtClean="0"/>
              <a:t>Gradient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03830" y="2467989"/>
            <a:ext cx="6980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03829" y="2276872"/>
            <a:ext cx="1" cy="3822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331640" y="2276872"/>
            <a:ext cx="868334" cy="382234"/>
            <a:chOff x="1331640" y="2276872"/>
            <a:chExt cx="868334" cy="38223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63688" y="2366882"/>
              <a:ext cx="0" cy="29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5736" y="2276872"/>
              <a:ext cx="4238" cy="382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 flipH="1">
            <a:off x="7812360" y="2366882"/>
            <a:ext cx="4238" cy="287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278046" y="1838782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16</a:t>
            </a:r>
            <a:r>
              <a:rPr lang="en-GB" dirty="0" smtClean="0"/>
              <a:t>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7956376" y="227887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endParaRPr lang="en-GB" baseline="-250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2627784" y="2278165"/>
            <a:ext cx="868334" cy="382234"/>
            <a:chOff x="1331640" y="2276872"/>
            <a:chExt cx="868334" cy="38223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63688" y="2366882"/>
              <a:ext cx="0" cy="29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195736" y="2276872"/>
              <a:ext cx="4238" cy="382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923928" y="2272424"/>
            <a:ext cx="868334" cy="382234"/>
            <a:chOff x="1331640" y="2276872"/>
            <a:chExt cx="868334" cy="382234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63688" y="2366882"/>
              <a:ext cx="0" cy="29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2195736" y="2276872"/>
              <a:ext cx="4238" cy="382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20072" y="2278165"/>
            <a:ext cx="868334" cy="382234"/>
            <a:chOff x="1331640" y="2276872"/>
            <a:chExt cx="868334" cy="38223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63688" y="2366882"/>
              <a:ext cx="0" cy="29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195736" y="2276872"/>
              <a:ext cx="4238" cy="382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516216" y="2272424"/>
            <a:ext cx="868334" cy="382234"/>
            <a:chOff x="1331640" y="2276872"/>
            <a:chExt cx="868334" cy="382234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331640" y="2362690"/>
              <a:ext cx="0" cy="296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63688" y="2366882"/>
              <a:ext cx="0" cy="292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195736" y="2276872"/>
              <a:ext cx="4238" cy="3822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7269582" y="278075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10</a:t>
            </a:r>
            <a:r>
              <a:rPr lang="en-GB" baseline="30000" dirty="0" smtClean="0"/>
              <a:t>24</a:t>
            </a:r>
            <a:r>
              <a:rPr lang="en-GB" dirty="0" smtClean="0"/>
              <a:t> V/m</a:t>
            </a:r>
          </a:p>
        </p:txBody>
      </p:sp>
      <p:sp>
        <p:nvSpPr>
          <p:cNvPr id="89" name="Oval 88"/>
          <p:cNvSpPr/>
          <p:nvPr/>
        </p:nvSpPr>
        <p:spPr>
          <a:xfrm>
            <a:off x="7870432" y="243198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635896" y="3150089"/>
            <a:ext cx="1736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1.3e18 V/m</a:t>
            </a:r>
          </a:p>
          <a:p>
            <a:pPr algn="ctr"/>
            <a:r>
              <a:rPr lang="en-GB" dirty="0" smtClean="0"/>
              <a:t>Schwinger limit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4685759" y="1838782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10</a:t>
            </a:r>
            <a:r>
              <a:rPr lang="en-GB" dirty="0" smtClean="0"/>
              <a:t>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5532613" y="3150089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5e19 V/m</a:t>
            </a:r>
          </a:p>
          <a:p>
            <a:pPr algn="ctr"/>
            <a:r>
              <a:rPr lang="en-GB" dirty="0" smtClean="0"/>
              <a:t>Achieved (briefly)</a:t>
            </a:r>
          </a:p>
        </p:txBody>
      </p:sp>
      <p:pic>
        <p:nvPicPr>
          <p:cNvPr id="2050" name="Picture 2" descr="D:\sbrooks\report\2016-4\GeigerMarsd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16" y="3861048"/>
            <a:ext cx="5130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Straight Arrow Connector 94"/>
          <p:cNvCxnSpPr>
            <a:stCxn id="90" idx="0"/>
          </p:cNvCxnSpPr>
          <p:nvPr/>
        </p:nvCxnSpPr>
        <p:spPr>
          <a:xfrm flipV="1">
            <a:off x="4504083" y="2469282"/>
            <a:ext cx="787997" cy="68080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0"/>
          </p:cNvCxnSpPr>
          <p:nvPr/>
        </p:nvCxnSpPr>
        <p:spPr>
          <a:xfrm flipH="1" flipV="1">
            <a:off x="5940152" y="2463541"/>
            <a:ext cx="576064" cy="68654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446012" y="5229200"/>
            <a:ext cx="8229600" cy="9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Still not quite at the Planck energy, what can we do about that?  In 10km.</a:t>
            </a:r>
            <a:endParaRPr lang="en-GB" dirty="0"/>
          </a:p>
        </p:txBody>
      </p:sp>
      <p:cxnSp>
        <p:nvCxnSpPr>
          <p:cNvPr id="106" name="Straight Arrow Connector 105"/>
          <p:cNvCxnSpPr>
            <a:stCxn id="112" idx="0"/>
          </p:cNvCxnSpPr>
          <p:nvPr/>
        </p:nvCxnSpPr>
        <p:spPr>
          <a:xfrm flipV="1">
            <a:off x="2800467" y="2463541"/>
            <a:ext cx="1123462" cy="68654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748676" y="3150089"/>
            <a:ext cx="210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1e15 V/m</a:t>
            </a:r>
          </a:p>
          <a:p>
            <a:pPr algn="ctr"/>
            <a:r>
              <a:rPr lang="en-GB" dirty="0" smtClean="0"/>
              <a:t>ELI-NP laser, Romania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3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Make a Bigger Black 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Instead of putting 1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Planck</a:t>
            </a:r>
            <a:r>
              <a:rPr lang="en-GB" dirty="0" smtClean="0"/>
              <a:t> in 1 </a:t>
            </a:r>
            <a:r>
              <a:rPr lang="en-GB" dirty="0" err="1" smtClean="0"/>
              <a:t>L</a:t>
            </a:r>
            <a:r>
              <a:rPr lang="en-GB" baseline="-25000" dirty="0" err="1" smtClean="0"/>
              <a:t>planck</a:t>
            </a:r>
            <a:r>
              <a:rPr lang="en-GB" dirty="0"/>
              <a:t>	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Put 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/>
              <a:t>Planck</a:t>
            </a:r>
            <a:r>
              <a:rPr lang="en-GB" dirty="0" smtClean="0"/>
              <a:t> in 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L</a:t>
            </a:r>
            <a:r>
              <a:rPr lang="en-GB" baseline="-25000" dirty="0" err="1" smtClean="0"/>
              <a:t>planck</a:t>
            </a:r>
            <a:endParaRPr lang="en-GB" baseline="-25000" dirty="0" smtClean="0"/>
          </a:p>
          <a:p>
            <a:pPr lvl="1"/>
            <a:r>
              <a:rPr lang="en-GB" dirty="0" smtClean="0"/>
              <a:t>Schwarzschild radius scales linearly with mass</a:t>
            </a:r>
          </a:p>
          <a:p>
            <a:r>
              <a:rPr lang="en-GB" dirty="0" smtClean="0"/>
              <a:t>Now we need a diffraction-limited focus of 10</a:t>
            </a:r>
            <a:r>
              <a:rPr lang="en-GB" baseline="30000" dirty="0" smtClean="0"/>
              <a:t>12</a:t>
            </a:r>
            <a:r>
              <a:rPr lang="en-GB" dirty="0" smtClean="0"/>
              <a:t> 10</a:t>
            </a:r>
            <a:r>
              <a:rPr lang="en-GB" baseline="30000" dirty="0" smtClean="0"/>
              <a:t>10</a:t>
            </a:r>
            <a:r>
              <a:rPr lang="en-GB" dirty="0" smtClean="0"/>
              <a:t> </a:t>
            </a:r>
            <a:r>
              <a:rPr lang="en-GB" dirty="0" err="1" smtClean="0"/>
              <a:t>TeV</a:t>
            </a:r>
            <a:r>
              <a:rPr lang="en-GB" dirty="0" smtClean="0"/>
              <a:t> particles</a:t>
            </a:r>
          </a:p>
          <a:p>
            <a:pPr lvl="1"/>
            <a:r>
              <a:rPr lang="en-GB" dirty="0" smtClean="0"/>
              <a:t>Instead of two 10</a:t>
            </a:r>
            <a:r>
              <a:rPr lang="en-GB" baseline="30000" dirty="0" smtClean="0"/>
              <a:t>16</a:t>
            </a:r>
            <a:r>
              <a:rPr lang="en-GB" dirty="0" smtClean="0"/>
              <a:t> </a:t>
            </a:r>
            <a:r>
              <a:rPr lang="en-GB" dirty="0" err="1" smtClean="0"/>
              <a:t>TeV</a:t>
            </a:r>
            <a:r>
              <a:rPr lang="en-GB" dirty="0" smtClean="0"/>
              <a:t> particles</a:t>
            </a:r>
          </a:p>
          <a:p>
            <a:pPr lvl="1"/>
            <a:r>
              <a:rPr lang="en-GB" dirty="0" smtClean="0"/>
              <a:t>Energy requirement goes up by 10</a:t>
            </a:r>
            <a:r>
              <a:rPr lang="en-GB" baseline="30000" dirty="0" smtClean="0"/>
              <a:t>6</a:t>
            </a:r>
            <a:r>
              <a:rPr lang="en-GB" dirty="0" smtClean="0"/>
              <a:t> to 543 </a:t>
            </a:r>
            <a:r>
              <a:rPr lang="en-GB" dirty="0" err="1" smtClean="0"/>
              <a:t>GW.h</a:t>
            </a:r>
            <a:endParaRPr lang="en-GB" dirty="0" smtClean="0"/>
          </a:p>
          <a:p>
            <a:r>
              <a:rPr lang="en-GB" dirty="0" smtClean="0"/>
              <a:t>Overall scale is not the show stopper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115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(#1)</a:t>
            </a:r>
            <a:r>
              <a:rPr lang="en-GB" dirty="0" smtClean="0"/>
              <a:t> To be efficient, want to only energise a small volume with large gradient </a:t>
            </a:r>
            <a:r>
              <a:rPr lang="en-GB" dirty="0" smtClean="0">
                <a:sym typeface="Wingdings" panose="05000000000000000000" pitchFamily="2" charset="2"/>
              </a:rPr>
              <a:t> spatially confined, high momentum uncertainty photons  scattering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Same would happen with the “throwing gold nuclei at it” approach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But want a very small final focus (~ 10</a:t>
            </a:r>
            <a:r>
              <a:rPr lang="en-GB" baseline="30000" dirty="0" smtClean="0">
                <a:sym typeface="Wingdings" panose="05000000000000000000" pitchFamily="2" charset="2"/>
              </a:rPr>
              <a:t>-28</a:t>
            </a:r>
            <a:r>
              <a:rPr lang="en-GB" dirty="0" smtClean="0">
                <a:sym typeface="Wingdings" panose="05000000000000000000" pitchFamily="2" charset="2"/>
              </a:rPr>
              <a:t> m)</a:t>
            </a:r>
          </a:p>
          <a:p>
            <a:pPr lvl="1"/>
            <a:r>
              <a:rPr lang="en-GB" b="1" dirty="0" smtClean="0">
                <a:sym typeface="Wingdings" panose="05000000000000000000" pitchFamily="2" charset="2"/>
              </a:rPr>
              <a:t>(#2)</a:t>
            </a:r>
            <a:r>
              <a:rPr lang="en-GB" dirty="0" smtClean="0">
                <a:sym typeface="Wingdings" panose="05000000000000000000" pitchFamily="2" charset="2"/>
              </a:rPr>
              <a:t> Diffraction limit requires large angles, but can’t bend the beam, so large incoming “cone”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68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9916">
            <a:off x="4646819" y="5020898"/>
            <a:ext cx="1944216" cy="5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464682" y="4900603"/>
            <a:ext cx="828063" cy="801552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(#1) Cheating with Entanglement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don’t want to constrain all </a:t>
            </a:r>
            <a:r>
              <a:rPr lang="en-GB" dirty="0" smtClean="0"/>
              <a:t>N~10</a:t>
            </a:r>
            <a:r>
              <a:rPr lang="en-GB" baseline="30000" dirty="0" smtClean="0"/>
              <a:t>16</a:t>
            </a:r>
            <a:r>
              <a:rPr lang="en-GB" dirty="0" smtClean="0"/>
              <a:t> </a:t>
            </a:r>
            <a:r>
              <a:rPr lang="en-GB" dirty="0"/>
              <a:t>photon momenta, only a couple of sums</a:t>
            </a:r>
          </a:p>
          <a:p>
            <a:pPr lvl="1"/>
            <a:r>
              <a:rPr lang="en-GB" dirty="0" smtClean="0"/>
              <a:t>Final momentum </a:t>
            </a:r>
            <a:r>
              <a:rPr lang="en-GB" dirty="0" err="1" smtClean="0">
                <a:latin typeface="Symbol" panose="05050102010706020507" pitchFamily="18" charset="2"/>
              </a:rPr>
              <a:t>S</a:t>
            </a:r>
            <a:r>
              <a:rPr lang="en-GB" dirty="0" err="1" smtClean="0"/>
              <a:t>p</a:t>
            </a:r>
            <a:r>
              <a:rPr lang="en-GB" baseline="-25000" dirty="0" err="1" smtClean="0"/>
              <a:t>i</a:t>
            </a:r>
            <a:r>
              <a:rPr lang="en-GB" dirty="0" smtClean="0"/>
              <a:t> and position 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dirty="0" smtClean="0"/>
              <a:t>(N-</a:t>
            </a:r>
            <a:r>
              <a:rPr lang="en-GB" dirty="0" err="1" smtClean="0"/>
              <a:t>i</a:t>
            </a:r>
            <a:r>
              <a:rPr lang="en-GB" dirty="0" smtClean="0"/>
              <a:t>)p</a:t>
            </a:r>
            <a:r>
              <a:rPr lang="en-GB" baseline="-25000" dirty="0" smtClean="0"/>
              <a:t>i</a:t>
            </a:r>
          </a:p>
          <a:p>
            <a:r>
              <a:rPr lang="en-GB" dirty="0" smtClean="0"/>
              <a:t>Large uncertainty in </a:t>
            </a:r>
            <a:r>
              <a:rPr lang="en-GB" dirty="0" err="1" smtClean="0">
                <a:latin typeface="Symbol" panose="05050102010706020507" pitchFamily="18" charset="2"/>
              </a:rPr>
              <a:t>S</a:t>
            </a:r>
            <a:r>
              <a:rPr lang="en-GB" dirty="0" err="1" smtClean="0"/>
              <a:t>x</a:t>
            </a:r>
            <a:r>
              <a:rPr lang="en-GB" baseline="-25000" dirty="0" err="1" smtClean="0"/>
              <a:t>i</a:t>
            </a:r>
            <a:r>
              <a:rPr lang="en-GB" dirty="0" smtClean="0"/>
              <a:t>/</a:t>
            </a:r>
            <a:r>
              <a:rPr lang="en-GB" dirty="0" smtClean="0">
                <a:sym typeface="Symbol"/>
              </a:rPr>
              <a:t></a:t>
            </a:r>
            <a:r>
              <a:rPr lang="en-GB" dirty="0"/>
              <a:t>N </a:t>
            </a:r>
            <a:r>
              <a:rPr lang="en-GB" dirty="0" smtClean="0"/>
              <a:t>becomes ~</a:t>
            </a:r>
            <a:r>
              <a:rPr lang="en-GB" dirty="0" smtClean="0">
                <a:sym typeface="Symbol"/>
              </a:rPr>
              <a:t></a:t>
            </a:r>
            <a:r>
              <a:rPr lang="en-GB" dirty="0" smtClean="0"/>
              <a:t>N times smaller in terms of individual x</a:t>
            </a:r>
            <a:r>
              <a:rPr lang="en-GB" baseline="-25000" dirty="0" smtClean="0"/>
              <a:t>i</a:t>
            </a:r>
            <a:endParaRPr lang="en-GB" baseline="-25000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71600" y="4221088"/>
            <a:ext cx="2064729" cy="1992249"/>
            <a:chOff x="971600" y="4221088"/>
            <a:chExt cx="2064729" cy="199224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971600" y="5301208"/>
              <a:ext cx="1872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-5400000">
              <a:off x="938408" y="5277233"/>
              <a:ext cx="1872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51287" y="5301379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r>
                <a:rPr lang="en-GB" baseline="-25000" dirty="0" smtClean="0"/>
                <a:t>1</a:t>
              </a:r>
              <a:endParaRPr lang="en-GB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422108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r>
                <a:rPr lang="en-GB" baseline="-25000" dirty="0" smtClean="0"/>
                <a:t>2</a:t>
              </a:r>
              <a:endParaRPr lang="en-GB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6016" y="4221088"/>
            <a:ext cx="2064729" cy="1992249"/>
            <a:chOff x="971600" y="4221088"/>
            <a:chExt cx="2064729" cy="199224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971600" y="5301208"/>
              <a:ext cx="1872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-5400000">
              <a:off x="938408" y="5277233"/>
              <a:ext cx="1872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51287" y="5301379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r>
                <a:rPr lang="en-GB" baseline="-25000" dirty="0" smtClean="0"/>
                <a:t>1</a:t>
              </a:r>
              <a:endParaRPr lang="en-GB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7704" y="422108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r>
                <a:rPr lang="en-GB" baseline="-25000" dirty="0" smtClean="0"/>
                <a:t>2</a:t>
              </a:r>
              <a:endParaRPr lang="en-GB" baseline="-25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433028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Y</a:t>
            </a:r>
            <a:r>
              <a:rPr lang="en-GB" dirty="0" smtClean="0">
                <a:solidFill>
                  <a:schemeClr val="accent4"/>
                </a:solidFill>
              </a:rPr>
              <a:t>(x</a:t>
            </a:r>
            <a:r>
              <a:rPr lang="en-GB" baseline="-25000" dirty="0" smtClean="0">
                <a:solidFill>
                  <a:schemeClr val="accent4"/>
                </a:solidFill>
              </a:rPr>
              <a:t>1</a:t>
            </a:r>
            <a:r>
              <a:rPr lang="en-GB" dirty="0" smtClean="0">
                <a:solidFill>
                  <a:schemeClr val="accent4"/>
                </a:solidFill>
              </a:rPr>
              <a:t>,x</a:t>
            </a:r>
            <a:r>
              <a:rPr lang="en-GB" baseline="-25000" dirty="0" smtClean="0">
                <a:solidFill>
                  <a:schemeClr val="accent4"/>
                </a:solidFill>
              </a:rPr>
              <a:t>2</a:t>
            </a:r>
            <a:r>
              <a:rPr lang="en-GB" dirty="0" smtClean="0">
                <a:solidFill>
                  <a:schemeClr val="accent4"/>
                </a:solidFill>
              </a:rPr>
              <a:t>)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329" y="4341129"/>
            <a:ext cx="153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Gaussian </a:t>
            </a:r>
            <a:r>
              <a:rPr lang="en-GB" dirty="0" err="1" smtClean="0"/>
              <a:t>wavefunction</a:t>
            </a:r>
            <a:r>
              <a:rPr lang="en-GB" dirty="0" smtClean="0"/>
              <a:t> with no preference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780745" y="4330282"/>
            <a:ext cx="1535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Gaussian </a:t>
            </a:r>
            <a:r>
              <a:rPr lang="en-GB" dirty="0" err="1" smtClean="0"/>
              <a:t>wavefunction</a:t>
            </a:r>
            <a:r>
              <a:rPr lang="en-GB" dirty="0" smtClean="0"/>
              <a:t> with reduced uncertainty in </a:t>
            </a:r>
            <a:r>
              <a:rPr lang="en-GB" dirty="0" err="1">
                <a:latin typeface="Symbol" panose="05050102010706020507" pitchFamily="18" charset="2"/>
              </a:rPr>
              <a:t>S</a:t>
            </a:r>
            <a:r>
              <a:rPr lang="en-GB" dirty="0" err="1"/>
              <a:t>p</a:t>
            </a:r>
            <a:r>
              <a:rPr lang="en-GB" baseline="-25000" dirty="0" err="1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" y="1340768"/>
            <a:ext cx="7004967" cy="508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(#2) Energy in the Cone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6,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F3iA 2016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8104" y="1818536"/>
            <a:ext cx="0" cy="115212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97272" y="5085184"/>
            <a:ext cx="358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Would be useful to be able to bend/focus without emitting SR</a:t>
            </a:r>
          </a:p>
          <a:p>
            <a:r>
              <a:rPr lang="en-GB" sz="1600" dirty="0" smtClean="0"/>
              <a:t>Gravity can do it but usually lousy focal length (exceptions on this chart)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9556" y="1628800"/>
            <a:ext cx="551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 limit here is dependent only on focus size</a:t>
            </a:r>
          </a:p>
          <a:p>
            <a:r>
              <a:rPr lang="en-GB" dirty="0" smtClean="0"/>
              <a:t>But still a long way to go before we reach it</a:t>
            </a:r>
          </a:p>
        </p:txBody>
      </p:sp>
    </p:spTree>
    <p:extLst>
      <p:ext uri="{BB962C8B-B14F-4D97-AF65-F5344CB8AC3E}">
        <p14:creationId xmlns:p14="http://schemas.microsoft.com/office/powerpoint/2010/main" val="155907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29330</TotalTime>
  <Words>1430</Words>
  <Application>Microsoft Office PowerPoint</Application>
  <PresentationFormat>On-screen Show (4:3)</PresentationFormat>
  <Paragraphs>262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View on Future Accelerators/Concepts</vt:lpstr>
      <vt:lpstr>Energy Frontier</vt:lpstr>
      <vt:lpstr>The Case for Optimism</vt:lpstr>
      <vt:lpstr>Single-Particle Accelerators</vt:lpstr>
      <vt:lpstr>Gradients in a 2*10km-long Facility</vt:lpstr>
      <vt:lpstr>Solution: Make a Bigger Black Hole</vt:lpstr>
      <vt:lpstr>The Problems</vt:lpstr>
      <vt:lpstr>(#1) Cheating with Entanglement</vt:lpstr>
      <vt:lpstr>(#2) Energy in the Cone</vt:lpstr>
      <vt:lpstr>Spinoff: Nucleus-Level Alignment?</vt:lpstr>
      <vt:lpstr>Neutralised Focus: Solution in Search of a Problem</vt:lpstr>
      <vt:lpstr>Cheapness Frontier</vt:lpstr>
      <vt:lpstr>f = 3.3 GHz, Q = 50</vt:lpstr>
      <vt:lpstr>f = 150-165 MHz, Q = 9700</vt:lpstr>
      <vt:lpstr>Multi-Channel Power Supply</vt:lpstr>
      <vt:lpstr>Magnet with 3D Printed Parts</vt:lpstr>
      <vt:lpstr>Custom and Cheap – is it possible?</vt:lpstr>
      <vt:lpstr>Automated Design: Muon1 </vt:lpstr>
      <vt:lpstr>Re-use/Recycle: eRHIC e-A Collider</vt:lpstr>
      <vt:lpstr>BACKUP</vt:lpstr>
      <vt:lpstr>Generalised Halbach design</vt:lpstr>
      <vt:lpstr>Photos of magnets (unshimmed)</vt:lpstr>
      <vt:lpstr>3D Printed Magnet Holder</vt:lpstr>
      <vt:lpstr>Shimming Results (one iteration)</vt:lpstr>
      <vt:lpstr>Best so far: QF3</vt:lpstr>
      <vt:lpstr>2nd shimming iteration</vt:lpstr>
      <vt:lpstr>Field Strength vs. Spec</vt:lpstr>
      <vt:lpstr>Cost and Labour per Magnet</vt:lpstr>
      <vt:lpstr>Benefits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927</cp:revision>
  <dcterms:created xsi:type="dcterms:W3CDTF">2012-11-14T19:21:06Z</dcterms:created>
  <dcterms:modified xsi:type="dcterms:W3CDTF">2016-12-02T23:01:46Z</dcterms:modified>
</cp:coreProperties>
</file>