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37"/>
  </p:notesMasterIdLst>
  <p:handoutMasterIdLst>
    <p:handoutMasterId r:id="rId38"/>
  </p:handoutMasterIdLst>
  <p:sldIdLst>
    <p:sldId id="636" r:id="rId3"/>
    <p:sldId id="657" r:id="rId4"/>
    <p:sldId id="656" r:id="rId5"/>
    <p:sldId id="658" r:id="rId6"/>
    <p:sldId id="659" r:id="rId7"/>
    <p:sldId id="660" r:id="rId8"/>
    <p:sldId id="661" r:id="rId9"/>
    <p:sldId id="585" r:id="rId10"/>
    <p:sldId id="670" r:id="rId11"/>
    <p:sldId id="672" r:id="rId12"/>
    <p:sldId id="671" r:id="rId13"/>
    <p:sldId id="683" r:id="rId14"/>
    <p:sldId id="651" r:id="rId15"/>
    <p:sldId id="652" r:id="rId16"/>
    <p:sldId id="653" r:id="rId17"/>
    <p:sldId id="665" r:id="rId18"/>
    <p:sldId id="664" r:id="rId19"/>
    <p:sldId id="667" r:id="rId20"/>
    <p:sldId id="666" r:id="rId21"/>
    <p:sldId id="648" r:id="rId22"/>
    <p:sldId id="690" r:id="rId23"/>
    <p:sldId id="682" r:id="rId24"/>
    <p:sldId id="644" r:id="rId25"/>
    <p:sldId id="687" r:id="rId26"/>
    <p:sldId id="689" r:id="rId27"/>
    <p:sldId id="646" r:id="rId28"/>
    <p:sldId id="655" r:id="rId29"/>
    <p:sldId id="662" r:id="rId30"/>
    <p:sldId id="663" r:id="rId31"/>
    <p:sldId id="688" r:id="rId32"/>
    <p:sldId id="686" r:id="rId33"/>
    <p:sldId id="684" r:id="rId34"/>
    <p:sldId id="685" r:id="rId35"/>
    <p:sldId id="673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FE0"/>
    <a:srgbClr val="FFFFCC"/>
    <a:srgbClr val="CCFFCC"/>
    <a:srgbClr val="0080FF"/>
    <a:srgbClr val="E9EDF4"/>
    <a:srgbClr val="D0D8E8"/>
    <a:srgbClr val="EBF1DE"/>
    <a:srgbClr val="DAEFC3"/>
    <a:srgbClr val="9BBB59"/>
    <a:srgbClr val="C4E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7" autoAdjust="0"/>
    <p:restoredTop sz="94433" autoAdjust="0"/>
  </p:normalViewPr>
  <p:slideViewPr>
    <p:cSldViewPr>
      <p:cViewPr varScale="1">
        <p:scale>
          <a:sx n="83" d="100"/>
          <a:sy n="83" d="100"/>
        </p:scale>
        <p:origin x="41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CE96F-9641-4202-B9F0-B2E2AD14F4BD}" type="datetimeFigureOut">
              <a:rPr lang="en-US"/>
              <a:pPr>
                <a:defRPr/>
              </a:pPr>
              <a:t>2018-Sep-05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2E411-6695-4ACB-AE03-92CB8347E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3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A463C-B3F1-4D95-AAE7-A01F53C12740}" type="datetimeFigureOut">
              <a:rPr lang="en-GB"/>
              <a:pPr>
                <a:defRPr/>
              </a:pPr>
              <a:t>05/09/2018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67DA4B-B3FA-4324-8CF5-89A932D868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0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015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411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A19B-55B7-43F6-A431-B5698B9D3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01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DEF3-38EA-44F2-924B-3AA3B76DF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6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12,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FFA’18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6EC0D4-8825-4044-B0BB-F1A0F464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2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CC"/>
                </a:solidFill>
                <a:latin typeface="+mj-lt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88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12,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C404-890E-41D9-B785-78F74B1E7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31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08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DC64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September 12,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1426-49D9-4400-AE85-1D8D350657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7176B4-3FF4-42B2-A64D-8907BC728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2" r:id="rId3"/>
    <p:sldLayoutId id="2147483663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703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September 12,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 Light" pitchFamily="34" charset="0"/>
              </a:defRPr>
            </a:lvl1pPr>
          </a:lstStyle>
          <a:p>
            <a:pPr>
              <a:defRPr/>
            </a:pPr>
            <a:fld id="{6FD7CC7B-9D0C-4FC1-993A-D4FA53C1AD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A080C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B0F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DC64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CBETA Magnet Production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/>
              <a:t>and non-scaling FFA proliferation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563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4CB3-D6C5-4828-829F-E15E191F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/>
              <a:t>Magnet Types and Parameters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EDC28-5CCD-41F4-9C66-492759D39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4434C-B577-4FCD-A292-BC9EF5E9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EE0C8-ACF3-45AA-A499-9FCA368A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4EA550C-191F-4D6D-99A5-BB58F3276708}"/>
              </a:ext>
            </a:extLst>
          </p:cNvPr>
          <p:cNvGrpSpPr/>
          <p:nvPr/>
        </p:nvGrpSpPr>
        <p:grpSpPr>
          <a:xfrm>
            <a:off x="790445" y="1273782"/>
            <a:ext cx="7561555" cy="5035538"/>
            <a:chOff x="790445" y="1273782"/>
            <a:chExt cx="7561555" cy="503553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125B67C-3AE5-4582-9532-43FDD6951D49}"/>
                </a:ext>
              </a:extLst>
            </p:cNvPr>
            <p:cNvGrpSpPr/>
            <p:nvPr/>
          </p:nvGrpSpPr>
          <p:grpSpPr>
            <a:xfrm>
              <a:off x="792000" y="1273782"/>
              <a:ext cx="7560000" cy="5035538"/>
              <a:chOff x="756416" y="1186994"/>
              <a:chExt cx="7560000" cy="503553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292E2CB-1D56-4CCE-810A-DC01C3DB68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416" y="1186994"/>
                <a:ext cx="2520000" cy="252000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220DFCA-54D7-40CD-B112-F5B5C657EA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6416" y="1186994"/>
                <a:ext cx="2520000" cy="25200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DE2E099-9603-4EC7-ACD7-8D0016C88E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416" y="3702532"/>
                <a:ext cx="2520000" cy="252000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BCFA55A-8026-467A-A5B4-C3F42D9452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6416" y="3702532"/>
                <a:ext cx="2520000" cy="25200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69D1AFC-3246-45D5-A91F-72ECDE0D0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416" y="1186994"/>
                <a:ext cx="2520000" cy="252000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CC207-235B-4EBA-8FE2-2587C5CA861F}"/>
                </a:ext>
              </a:extLst>
            </p:cNvPr>
            <p:cNvSpPr txBox="1"/>
            <p:nvPr/>
          </p:nvSpPr>
          <p:spPr>
            <a:xfrm>
              <a:off x="790445" y="1274263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QF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FAF07D-6FE6-448E-8EB1-FBF0D477EA6B}"/>
                </a:ext>
              </a:extLst>
            </p:cNvPr>
            <p:cNvSpPr txBox="1"/>
            <p:nvPr/>
          </p:nvSpPr>
          <p:spPr>
            <a:xfrm>
              <a:off x="3310445" y="1274263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</a:rPr>
                <a:t>BD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64BFA1-CB15-4252-9FBD-3229E2ADD5D3}"/>
                </a:ext>
              </a:extLst>
            </p:cNvPr>
            <p:cNvSpPr txBox="1"/>
            <p:nvPr/>
          </p:nvSpPr>
          <p:spPr>
            <a:xfrm>
              <a:off x="5733943" y="127426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</a:rPr>
                <a:t>QD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DB0D77-EF68-4F39-A47A-6D553B379390}"/>
                </a:ext>
              </a:extLst>
            </p:cNvPr>
            <p:cNvSpPr txBox="1"/>
            <p:nvPr/>
          </p:nvSpPr>
          <p:spPr>
            <a:xfrm>
              <a:off x="3310445" y="3788839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</a:rPr>
                <a:t>BDT2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BB44A92-21FD-45F8-8F19-BAF128B904D3}"/>
                </a:ext>
              </a:extLst>
            </p:cNvPr>
            <p:cNvSpPr txBox="1"/>
            <p:nvPr/>
          </p:nvSpPr>
          <p:spPr>
            <a:xfrm>
              <a:off x="5733943" y="3788839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</a:rPr>
                <a:t>BDT1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9641582F-B973-4F3D-BB51-4C6A52E18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913011"/>
              </p:ext>
            </p:extLst>
          </p:nvPr>
        </p:nvGraphicFramePr>
        <p:xfrm>
          <a:off x="21040" y="4313990"/>
          <a:ext cx="3241932" cy="1470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590">
                  <a:extLst>
                    <a:ext uri="{9D8B030D-6E8A-4147-A177-3AD203B41FA5}">
                      <a16:colId xmlns:a16="http://schemas.microsoft.com/office/drawing/2014/main" val="3985968687"/>
                    </a:ext>
                  </a:extLst>
                </a:gridCol>
                <a:gridCol w="493078">
                  <a:extLst>
                    <a:ext uri="{9D8B030D-6E8A-4147-A177-3AD203B41FA5}">
                      <a16:colId xmlns:a16="http://schemas.microsoft.com/office/drawing/2014/main" val="22707659"/>
                    </a:ext>
                  </a:extLst>
                </a:gridCol>
                <a:gridCol w="578803">
                  <a:extLst>
                    <a:ext uri="{9D8B030D-6E8A-4147-A177-3AD203B41FA5}">
                      <a16:colId xmlns:a16="http://schemas.microsoft.com/office/drawing/2014/main" val="1141125007"/>
                    </a:ext>
                  </a:extLst>
                </a:gridCol>
                <a:gridCol w="325729">
                  <a:extLst>
                    <a:ext uri="{9D8B030D-6E8A-4147-A177-3AD203B41FA5}">
                      <a16:colId xmlns:a16="http://schemas.microsoft.com/office/drawing/2014/main" val="333182318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168855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031272293"/>
                    </a:ext>
                  </a:extLst>
                </a:gridCol>
                <a:gridCol w="505628">
                  <a:extLst>
                    <a:ext uri="{9D8B030D-6E8A-4147-A177-3AD203B41FA5}">
                      <a16:colId xmlns:a16="http://schemas.microsoft.com/office/drawing/2014/main" val="63226125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Magnet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Dipole (T)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Quad (T/m)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Good field radius (mm)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Aperture radius (mm)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Max field (T) (good region)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Max field (T) (aperture)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119697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-11.5624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43.1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0.2891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0.4983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1504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-0.3081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11.1475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0.5868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0.7551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8259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BDT2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-0.2543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11.1475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44.938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0.5330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0.7552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792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BDT1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-0.1002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11.1475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49.085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0.3789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0.6474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4892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FF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FF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11.1434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FF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FF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FF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0.2786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FF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0.4469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E0FF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491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68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87436-2D1E-4950-90EE-6A9C601B2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Layout and Magnet Counts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51544-6E48-4ECB-9BC1-5516CC765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9F542-1739-47D2-8206-FC122C4D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EE68C-6AB2-4010-9097-AD1D270CE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FBAA451-6B6B-42FE-B591-84E57B5887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143501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736A0C-0004-4F00-9703-934EAEEDE7B2}"/>
              </a:ext>
            </a:extLst>
          </p:cNvPr>
          <p:cNvSpPr txBox="1"/>
          <p:nvPr/>
        </p:nvSpPr>
        <p:spPr>
          <a:xfrm>
            <a:off x="2992081" y="1556792"/>
            <a:ext cx="31598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>
                    <a:lumMod val="75000"/>
                  </a:schemeClr>
                </a:solidFill>
              </a:rPr>
              <a:t>Permanent magnet total: 216</a:t>
            </a:r>
          </a:p>
          <a:p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QF: 107</a:t>
            </a:r>
          </a:p>
          <a:p>
            <a:r>
              <a:rPr lang="en-GB">
                <a:solidFill>
                  <a:srgbClr val="00B0F0"/>
                </a:solidFill>
              </a:rPr>
              <a:t>BD: 32</a:t>
            </a:r>
          </a:p>
          <a:p>
            <a:r>
              <a:rPr lang="en-GB">
                <a:solidFill>
                  <a:schemeClr val="accent6"/>
                </a:solidFill>
              </a:rPr>
              <a:t>BDT2: 20</a:t>
            </a:r>
          </a:p>
          <a:p>
            <a:r>
              <a:rPr lang="en-GB">
                <a:solidFill>
                  <a:srgbClr val="FFFF00"/>
                </a:solidFill>
              </a:rPr>
              <a:t>BDT1: 28</a:t>
            </a:r>
          </a:p>
          <a:p>
            <a:r>
              <a:rPr lang="en-GB">
                <a:solidFill>
                  <a:srgbClr val="00B050"/>
                </a:solidFill>
              </a:rPr>
              <a:t>QD: 27</a:t>
            </a:r>
          </a:p>
          <a:p>
            <a:endParaRPr lang="en-GB">
              <a:solidFill>
                <a:srgbClr val="00B050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QFH: 1 (half length)</a:t>
            </a:r>
          </a:p>
          <a:p>
            <a:r>
              <a:rPr lang="en-GB">
                <a:solidFill>
                  <a:srgbClr val="00B0F0"/>
                </a:solidFill>
              </a:rPr>
              <a:t>BDH: 1</a:t>
            </a:r>
          </a:p>
        </p:txBody>
      </p:sp>
    </p:spTree>
    <p:extLst>
      <p:ext uri="{BB962C8B-B14F-4D97-AF65-F5344CB8AC3E}">
        <p14:creationId xmlns:p14="http://schemas.microsoft.com/office/powerpoint/2010/main" val="927877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Production and Testing Flow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7" name="Rectangle 6"/>
          <p:cNvSpPr/>
          <p:nvPr/>
        </p:nvSpPr>
        <p:spPr>
          <a:xfrm>
            <a:off x="1115616" y="2139770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AllStar</a:t>
            </a:r>
            <a:endParaRPr lang="en-GB" dirty="0"/>
          </a:p>
          <a:p>
            <a:pPr algn="ctr"/>
            <a:r>
              <a:rPr lang="en-GB" dirty="0"/>
              <a:t>PM wedges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148064" y="1556792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KYMA</a:t>
            </a:r>
          </a:p>
          <a:p>
            <a:pPr algn="ctr"/>
            <a:r>
              <a:rPr lang="en-GB" dirty="0"/>
              <a:t>assembly</a:t>
            </a:r>
          </a:p>
        </p:txBody>
      </p:sp>
      <p:sp>
        <p:nvSpPr>
          <p:cNvPr id="9" name="Oval 8"/>
          <p:cNvSpPr/>
          <p:nvPr/>
        </p:nvSpPr>
        <p:spPr>
          <a:xfrm>
            <a:off x="2843808" y="2357264"/>
            <a:ext cx="432048" cy="43204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1" name="Straight Arrow Connector 10"/>
          <p:cNvCxnSpPr>
            <a:stCxn id="7" idx="3"/>
            <a:endCxn id="9" idx="2"/>
          </p:cNvCxnSpPr>
          <p:nvPr/>
        </p:nvCxnSpPr>
        <p:spPr>
          <a:xfrm>
            <a:off x="2483768" y="2571818"/>
            <a:ext cx="360040" cy="147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9" idx="6"/>
            <a:endCxn id="16" idx="2"/>
          </p:cNvCxnSpPr>
          <p:nvPr/>
        </p:nvCxnSpPr>
        <p:spPr>
          <a:xfrm flipV="1">
            <a:off x="3275856" y="1988840"/>
            <a:ext cx="1080120" cy="58444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355976" y="1772816"/>
            <a:ext cx="432048" cy="43204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8" name="Straight Arrow Connector 17"/>
          <p:cNvCxnSpPr>
            <a:stCxn id="16" idx="6"/>
            <a:endCxn id="8" idx="1"/>
          </p:cNvCxnSpPr>
          <p:nvPr/>
        </p:nvCxnSpPr>
        <p:spPr>
          <a:xfrm>
            <a:off x="4788024" y="1988840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9" idx="6"/>
            <a:endCxn id="24" idx="2"/>
          </p:cNvCxnSpPr>
          <p:nvPr/>
        </p:nvCxnSpPr>
        <p:spPr>
          <a:xfrm>
            <a:off x="3275856" y="2573288"/>
            <a:ext cx="1080120" cy="56768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355976" y="2924944"/>
            <a:ext cx="432048" cy="43204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6" name="Elbow Connector 25"/>
          <p:cNvCxnSpPr>
            <a:stCxn id="24" idx="6"/>
            <a:endCxn id="8" idx="2"/>
          </p:cNvCxnSpPr>
          <p:nvPr/>
        </p:nvCxnSpPr>
        <p:spPr>
          <a:xfrm flipV="1">
            <a:off x="4788024" y="2420888"/>
            <a:ext cx="1044116" cy="720080"/>
          </a:xfrm>
          <a:prstGeom prst="bentConnector2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128284" y="1772816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30" name="Straight Arrow Connector 29"/>
          <p:cNvCxnSpPr>
            <a:stCxn id="8" idx="3"/>
            <a:endCxn id="29" idx="2"/>
          </p:cNvCxnSpPr>
          <p:nvPr/>
        </p:nvCxnSpPr>
        <p:spPr>
          <a:xfrm>
            <a:off x="6516216" y="1988840"/>
            <a:ext cx="61206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660232" y="2781454"/>
            <a:ext cx="13681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BNL</a:t>
            </a:r>
          </a:p>
          <a:p>
            <a:pPr algn="ctr"/>
            <a:r>
              <a:rPr lang="en-GB" dirty="0"/>
              <a:t>tuning</a:t>
            </a:r>
          </a:p>
        </p:txBody>
      </p:sp>
      <p:cxnSp>
        <p:nvCxnSpPr>
          <p:cNvPr id="34" name="Straight Arrow Connector 33"/>
          <p:cNvCxnSpPr>
            <a:stCxn id="29" idx="4"/>
            <a:endCxn id="33" idx="0"/>
          </p:cNvCxnSpPr>
          <p:nvPr/>
        </p:nvCxnSpPr>
        <p:spPr>
          <a:xfrm>
            <a:off x="7344308" y="2204864"/>
            <a:ext cx="0" cy="57659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128284" y="4005064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0" name="Straight Arrow Connector 39"/>
          <p:cNvCxnSpPr>
            <a:stCxn id="33" idx="2"/>
            <a:endCxn id="39" idx="0"/>
          </p:cNvCxnSpPr>
          <p:nvPr/>
        </p:nvCxnSpPr>
        <p:spPr>
          <a:xfrm>
            <a:off x="7344308" y="3645550"/>
            <a:ext cx="0" cy="35951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9" idx="2"/>
            <a:endCxn id="33" idx="1"/>
          </p:cNvCxnSpPr>
          <p:nvPr/>
        </p:nvCxnSpPr>
        <p:spPr>
          <a:xfrm rot="10800000">
            <a:off x="6660232" y="3213502"/>
            <a:ext cx="468052" cy="1007586"/>
          </a:xfrm>
          <a:prstGeom prst="bentConnector3">
            <a:avLst>
              <a:gd name="adj1" fmla="val 148841"/>
            </a:avLst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9" idx="4"/>
          </p:cNvCxnSpPr>
          <p:nvPr/>
        </p:nvCxnSpPr>
        <p:spPr>
          <a:xfrm>
            <a:off x="7344308" y="4437112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840252" y="4797152"/>
            <a:ext cx="1008112" cy="36004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Accept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7544" y="3712964"/>
            <a:ext cx="5832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Helmholtz testing at </a:t>
            </a:r>
            <a:r>
              <a:rPr lang="en-GB" dirty="0" err="1"/>
              <a:t>AllStar</a:t>
            </a:r>
            <a:r>
              <a:rPr lang="en-GB" dirty="0"/>
              <a:t>, 100% of blocks but not temperature controlled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Temperature-controlled Helmholtz test of ~15% sample at BNL for verification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Remainder of blocks shipped directly to KYMA, who also re-test ~10% sample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Rotating coil measurement of bare magnet at BNL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Rotating coil measurement of tuned magnet at BNL</a:t>
            </a:r>
          </a:p>
        </p:txBody>
      </p:sp>
      <p:pic>
        <p:nvPicPr>
          <p:cNvPr id="14338" name="Picture 2" descr="https://theodora.com/flags/ch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59" y="1860819"/>
            <a:ext cx="360000" cy="24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Flag of Slove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93" y="1300769"/>
            <a:ext cx="360000" cy="1814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Flag of Ita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881" y="1271969"/>
            <a:ext cx="360000" cy="2390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Flag of the United Stat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02" y="2533264"/>
            <a:ext cx="360000" cy="190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Flag of the United States">
            <a:extLst>
              <a:ext uri="{FF2B5EF4-FFF2-40B4-BE49-F238E27FC236}">
                <a16:creationId xmlns:a16="http://schemas.microsoft.com/office/drawing/2014/main" id="{F674D564-E1F7-4383-9BA1-32A36D55B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05" y="1878508"/>
            <a:ext cx="360000" cy="1900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97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36E2B32-2E8F-4311-8F60-D99ADB7F2C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8422"/>
            <a:ext cx="8640000" cy="626704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18F8F-CB80-4F80-B802-2F6181EC9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3FDB9-9809-4010-B5F9-CC6FEB7D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E3A16-8078-4D54-88AD-000AF805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EF524F-BA2A-458E-8C4D-33C29E6644D7}"/>
              </a:ext>
            </a:extLst>
          </p:cNvPr>
          <p:cNvSpPr txBox="1"/>
          <p:nvPr/>
        </p:nvSpPr>
        <p:spPr>
          <a:xfrm>
            <a:off x="1619672" y="1124744"/>
            <a:ext cx="3758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48% complete</a:t>
            </a:r>
          </a:p>
          <a:p>
            <a:r>
              <a:rPr lang="en-GB"/>
              <a:t>104 / 214 magnets (110 remaining)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89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187B02-5F80-453D-BB72-2F01055D0B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5941"/>
            <a:ext cx="8640000" cy="627312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3EFC7-EBDC-4FFC-95D0-67F07F5FD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DDD9E-88F9-45AC-AD39-2E5B73482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BCD3B-CD20-4546-9640-8410B44A2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D33BC-F85E-484C-81B7-6B6B09C8B615}"/>
              </a:ext>
            </a:extLst>
          </p:cNvPr>
          <p:cNvSpPr txBox="1"/>
          <p:nvPr/>
        </p:nvSpPr>
        <p:spPr>
          <a:xfrm>
            <a:off x="1043608" y="764704"/>
            <a:ext cx="40318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C000"/>
                </a:solidFill>
              </a:rPr>
              <a:t>BDT1  2 / 28 magnets (26 remaining)</a:t>
            </a:r>
          </a:p>
          <a:p>
            <a:r>
              <a:rPr lang="en-US">
                <a:solidFill>
                  <a:schemeClr val="accent6"/>
                </a:solidFill>
              </a:rPr>
              <a:t>BDT2  2 / 20 magnets (18 remaining)</a:t>
            </a:r>
          </a:p>
          <a:p>
            <a:r>
              <a:rPr lang="en-US">
                <a:solidFill>
                  <a:schemeClr val="accent5"/>
                </a:solidFill>
              </a:rPr>
              <a:t>BD  9 / 32 magnets (23 remaining)</a:t>
            </a:r>
          </a:p>
          <a:p>
            <a:r>
              <a:rPr lang="en-US">
                <a:solidFill>
                  <a:schemeClr val="accent3"/>
                </a:solidFill>
              </a:rPr>
              <a:t>QD  26 / 27 magnets (1 remaining)</a:t>
            </a:r>
          </a:p>
          <a:p>
            <a:r>
              <a:rPr lang="en-US"/>
              <a:t>QF  65 / 107 magnets (42 remaining) </a:t>
            </a:r>
          </a:p>
        </p:txBody>
      </p:sp>
    </p:spTree>
    <p:extLst>
      <p:ext uri="{BB962C8B-B14F-4D97-AF65-F5344CB8AC3E}">
        <p14:creationId xmlns:p14="http://schemas.microsoft.com/office/powerpoint/2010/main" val="184867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BAE35-4F78-4D52-B2E9-395FB534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Projections</a:t>
            </a:r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A5C9A9C-451E-4672-BDAF-783EE76E0C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483507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04275948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0142513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9205955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83945238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30519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Method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Rotating Coil Measurements per Week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Magnets Tuned per Week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Projected Finish Date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Speed-up Required to Finish Nov-30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50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Magnets rate since main production start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9.92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Nov-26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4 calendar days spare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617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Rotating coil rate last 3 weeks plus model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30.3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10.76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Nov-20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10 calendar days spare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125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Rotating coil rate since start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26.9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9.46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Nov-30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0.5%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787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Required to hit deadline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27.0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9.51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Nov-30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0%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46167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5480F-7309-4C6B-9473-91C62B997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CFF37-BDDA-4FBA-B669-636C6FC31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A2301-529D-46E9-8156-DB20A2428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4752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05249-CB1E-41E5-B130-0FEF9383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8194B-DC70-4E1F-A00D-B157A0EE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6BFE4-EDC4-4BA9-A2A8-8AF3F1BD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62868B-3EB4-436C-9975-E7D7FB7455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778"/>
            <a:ext cx="9144000" cy="51364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9FA3B8-BA66-4033-8544-67F72D4D4051}"/>
              </a:ext>
            </a:extLst>
          </p:cNvPr>
          <p:cNvSpPr txBox="1"/>
          <p:nvPr/>
        </p:nvSpPr>
        <p:spPr>
          <a:xfrm>
            <a:off x="331168" y="101431"/>
            <a:ext cx="23686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Permanent magnets shipped from KYMA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3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4EAC4-AF2B-444A-9AB7-B23362DA4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C63B4-BDBA-4ABB-9627-3F5E8FE0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61F52-1623-45D8-9994-F48C84D9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B244B5-A441-4333-8F71-C1AF20480EC6}"/>
              </a:ext>
            </a:extLst>
          </p:cNvPr>
          <p:cNvSpPr txBox="1"/>
          <p:nvPr/>
        </p:nvSpPr>
        <p:spPr>
          <a:xfrm>
            <a:off x="331168" y="101431"/>
            <a:ext cx="23686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Rotating coil magnet measurement at BNL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5F3CDD-04F5-4D0E-9736-3DCDD12D2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7616"/>
            <a:ext cx="9312811" cy="52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78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53417E-A8EB-486F-920C-36D701DA6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77" y="-1475805"/>
            <a:ext cx="5522446" cy="980960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4EAC4-AF2B-444A-9AB7-B23362DA4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C63B4-BDBA-4ABB-9627-3F5E8FE0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61F52-1623-45D8-9994-F48C84D9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B244B5-A441-4333-8F71-C1AF20480EC6}"/>
              </a:ext>
            </a:extLst>
          </p:cNvPr>
          <p:cNvSpPr txBox="1"/>
          <p:nvPr/>
        </p:nvSpPr>
        <p:spPr>
          <a:xfrm>
            <a:off x="331168" y="101431"/>
            <a:ext cx="23686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Rotating coil magnet measurement at BNL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96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3CDF4-12A4-47E5-B721-5BDB63DD1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4AC74-3DA8-4BB0-A2AF-0885FA01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09F42-9B97-42D5-880F-4EAB9531D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CC0EA0-37A6-4807-B80F-7D5841A9C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778"/>
            <a:ext cx="9144000" cy="51364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8985C1-139A-4A77-BE84-9754B1ED8EB2}"/>
              </a:ext>
            </a:extLst>
          </p:cNvPr>
          <p:cNvSpPr txBox="1"/>
          <p:nvPr/>
        </p:nvSpPr>
        <p:spPr>
          <a:xfrm>
            <a:off x="331168" y="101431"/>
            <a:ext cx="23686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Wire tuning packs for CBETA magnets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7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189AA-FD0F-405B-BCFB-9F8D3B5B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08720"/>
            <a:ext cx="2667000" cy="1143000"/>
          </a:xfrm>
        </p:spPr>
        <p:txBody>
          <a:bodyPr/>
          <a:lstStyle/>
          <a:p>
            <a:r>
              <a:rPr lang="en-GB"/>
              <a:t>What is CBETA?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E361B-9BB3-4ED3-9CD3-A0B8DD186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59577"/>
            <a:ext cx="8229600" cy="3493759"/>
          </a:xfrm>
        </p:spPr>
        <p:txBody>
          <a:bodyPr/>
          <a:lstStyle/>
          <a:p>
            <a:r>
              <a:rPr lang="en-GB"/>
              <a:t>It’s a non-scaling (linear field) FFA</a:t>
            </a:r>
          </a:p>
          <a:p>
            <a:r>
              <a:rPr lang="en-GB"/>
              <a:t>It’s an energy-recovery linac (ERL)</a:t>
            </a:r>
          </a:p>
          <a:p>
            <a:r>
              <a:rPr lang="en-GB"/>
              <a:t>It’s both at the same time</a:t>
            </a:r>
          </a:p>
          <a:p>
            <a:pPr lvl="1"/>
            <a:r>
              <a:rPr lang="en-GB"/>
              <a:t>EMMA was an FFA ring with ERL injector (ALICE)</a:t>
            </a:r>
          </a:p>
          <a:p>
            <a:pPr lvl="1"/>
            <a:r>
              <a:rPr lang="en-GB"/>
              <a:t>CBETA is a racetrack FFA with linac inside it</a:t>
            </a:r>
          </a:p>
          <a:p>
            <a:r>
              <a:rPr lang="en-GB"/>
              <a:t>Dejan has probably explained this already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4BB5B-F6ED-452B-9DFF-52CB35F0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4BD95-BA5A-437E-A486-518C859D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A8094-9220-4E14-972B-4F17855E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D543D8-B6B2-4A3B-9D1C-D6F1397A81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5130"/>
            <a:ext cx="6160360" cy="271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05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Tuned Magnets Criteria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638312"/>
              </p:ext>
            </p:extLst>
          </p:nvPr>
        </p:nvGraphicFramePr>
        <p:xfrm>
          <a:off x="1828800" y="1556792"/>
          <a:ext cx="54864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Midplane error (G)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Units FOM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CBETA FOM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Quad error at x=0 (rel.)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≤ 1.5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≤ 10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≤ 0.375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</a:rPr>
                        <a:t>≤ 0.05% (Q)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524328-4E72-447F-BB26-CC144459DF08}"/>
              </a:ext>
            </a:extLst>
          </p:cNvPr>
          <p:cNvSpPr txBox="1">
            <a:spLocks/>
          </p:cNvSpPr>
          <p:nvPr/>
        </p:nvSpPr>
        <p:spPr bwMode="auto">
          <a:xfrm>
            <a:off x="457200" y="2706866"/>
            <a:ext cx="8229600" cy="341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Unit = 10</a:t>
            </a:r>
            <a:r>
              <a:rPr lang="en-GB" baseline="30000"/>
              <a:t>-4</a:t>
            </a:r>
            <a:r>
              <a:rPr lang="en-GB"/>
              <a:t> of main pole</a:t>
            </a:r>
          </a:p>
          <a:p>
            <a:r>
              <a:rPr lang="en-GB"/>
              <a:t>FOM is sqrt(sum of all (multipoles in units)</a:t>
            </a:r>
            <a:r>
              <a:rPr lang="en-GB" baseline="30000"/>
              <a:t>2</a:t>
            </a:r>
            <a:r>
              <a:rPr lang="en-GB"/>
              <a:t>)</a:t>
            </a:r>
          </a:p>
          <a:p>
            <a:pPr lvl="1"/>
            <a:r>
              <a:rPr lang="en-GB"/>
              <a:t>CBETA FOM is weighted version based on tracking</a:t>
            </a:r>
          </a:p>
          <a:p>
            <a:r>
              <a:rPr lang="en-GB"/>
              <a:t>Midplane error generally hardest to achieve</a:t>
            </a:r>
          </a:p>
          <a:p>
            <a:pPr lvl="1"/>
            <a:r>
              <a:rPr lang="en-GB"/>
              <a:t>May go in and out of spec slightly (~0.5G) due to chiller cycle</a:t>
            </a:r>
          </a:p>
        </p:txBody>
      </p:sp>
    </p:spTree>
    <p:extLst>
      <p:ext uri="{BB962C8B-B14F-4D97-AF65-F5344CB8AC3E}">
        <p14:creationId xmlns:p14="http://schemas.microsoft.com/office/powerpoint/2010/main" val="1141689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8399-A25B-41F6-BBC7-E5D1F7007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Harmonics (QF 2566)</a:t>
            </a:r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19DA0BB-32CB-49E9-AB5D-3C31172BDD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927126"/>
              </p:ext>
            </p:extLst>
          </p:nvPr>
        </p:nvGraphicFramePr>
        <p:xfrm>
          <a:off x="3124200" y="1647564"/>
          <a:ext cx="2460772" cy="4525971"/>
        </p:xfrm>
        <a:graphic>
          <a:graphicData uri="http://schemas.openxmlformats.org/drawingml/2006/table">
            <a:tbl>
              <a:tblPr/>
              <a:tblGrid>
                <a:gridCol w="1230386">
                  <a:extLst>
                    <a:ext uri="{9D8B030D-6E8A-4147-A177-3AD203B41FA5}">
                      <a16:colId xmlns:a16="http://schemas.microsoft.com/office/drawing/2014/main" val="816490177"/>
                    </a:ext>
                  </a:extLst>
                </a:gridCol>
                <a:gridCol w="1230386">
                  <a:extLst>
                    <a:ext uri="{9D8B030D-6E8A-4147-A177-3AD203B41FA5}">
                      <a16:colId xmlns:a16="http://schemas.microsoft.com/office/drawing/2014/main" val="1143064804"/>
                    </a:ext>
                  </a:extLst>
                </a:gridCol>
              </a:tblGrid>
              <a:tr h="14387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-1.53782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998914"/>
                  </a:ext>
                </a:extLst>
              </a:tr>
              <a:tr h="14387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8.20E-64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1.87E-65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363142"/>
                  </a:ext>
                </a:extLst>
              </a:tr>
              <a:tr h="14387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10000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1.26E-12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042716"/>
                  </a:ext>
                </a:extLst>
              </a:tr>
              <a:tr h="14387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-0.2922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-0.58294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196791"/>
                  </a:ext>
                </a:extLst>
              </a:tr>
              <a:tr h="14387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-0.07957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0.201785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546014"/>
                  </a:ext>
                </a:extLst>
              </a:tr>
              <a:tr h="14387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0.572878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-0.88759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375049"/>
                  </a:ext>
                </a:extLst>
              </a:tr>
              <a:tr h="14387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-0.44538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-0.60878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333001"/>
                  </a:ext>
                </a:extLst>
              </a:tr>
              <a:tr h="14387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0.015517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-0.12825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58766"/>
                  </a:ext>
                </a:extLst>
              </a:tr>
              <a:tr h="14387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0.064316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-0.07939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610193"/>
                  </a:ext>
                </a:extLst>
              </a:tr>
              <a:tr h="14387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0.038948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0.018125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389735"/>
                  </a:ext>
                </a:extLst>
              </a:tr>
              <a:tr h="14387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0.051198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0.022414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854412"/>
                  </a:ext>
                </a:extLst>
              </a:tr>
              <a:tr h="14387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0.037202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-0.01268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539630"/>
                  </a:ext>
                </a:extLst>
              </a:tr>
              <a:tr h="14387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-0.01854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-0.01006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726042"/>
                  </a:ext>
                </a:extLst>
              </a:tr>
              <a:tr h="14387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-0.01217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-0.07378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051783"/>
                  </a:ext>
                </a:extLst>
              </a:tr>
              <a:tr h="14387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-0.09591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-0.03929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632382"/>
                  </a:ext>
                </a:extLst>
              </a:tr>
              <a:tr h="14387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-0.00478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0.020399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599587"/>
                  </a:ext>
                </a:extLst>
              </a:tr>
              <a:tr h="14387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-0.01032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-0.01952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694281"/>
                  </a:ext>
                </a:extLst>
              </a:tr>
              <a:tr h="14387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0.007539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0.007748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664381"/>
                  </a:ext>
                </a:extLst>
              </a:tr>
              <a:tr h="14387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0.068582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0.001058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818785"/>
                  </a:ext>
                </a:extLst>
              </a:tr>
              <a:tr h="14387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-0.00071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0.001648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055257"/>
                  </a:ext>
                </a:extLst>
              </a:tr>
              <a:tr h="14387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-0.00187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-0.00071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7615652"/>
                  </a:ext>
                </a:extLst>
              </a:tr>
              <a:tr h="143872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584543"/>
                  </a:ext>
                </a:extLst>
              </a:tr>
              <a:tr h="40164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Displaced magnet by DX (m)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-0.0002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942053"/>
                  </a:ext>
                </a:extLst>
              </a:tr>
              <a:tr h="1438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DY (m)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-0.00156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329804"/>
                  </a:ext>
                </a:extLst>
              </a:tr>
              <a:tr h="40164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Rotated A/C by (rad)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0.041074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645318"/>
                  </a:ext>
                </a:extLst>
              </a:tr>
              <a:tr h="14387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(deg)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2.353343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303863"/>
                  </a:ext>
                </a:extLst>
              </a:tr>
              <a:tr h="26975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Reference radius (m)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0.025</a:t>
                      </a:r>
                    </a:p>
                  </a:txBody>
                  <a:tcPr marL="5995" marR="5995" marT="59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10956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64B04-589F-4793-A05B-C958C01BF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028AB-C0D1-48D1-B327-8485331B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C60A3-B4B6-4B79-B5C7-12EAAAE0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B558C-6C2C-4E62-A31B-B2674D40E5F7}"/>
              </a:ext>
            </a:extLst>
          </p:cNvPr>
          <p:cNvSpPr txBox="1"/>
          <p:nvPr/>
        </p:nvSpPr>
        <p:spPr>
          <a:xfrm>
            <a:off x="3563888" y="1186825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Normal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D365AE-52E1-42EA-86B9-9E67013214B7}"/>
              </a:ext>
            </a:extLst>
          </p:cNvPr>
          <p:cNvSpPr txBox="1"/>
          <p:nvPr/>
        </p:nvSpPr>
        <p:spPr>
          <a:xfrm>
            <a:off x="5004048" y="119040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Skew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0C74F7-210F-4D6D-B961-7C5D182C4D92}"/>
              </a:ext>
            </a:extLst>
          </p:cNvPr>
          <p:cNvSpPr txBox="1"/>
          <p:nvPr/>
        </p:nvSpPr>
        <p:spPr>
          <a:xfrm>
            <a:off x="403055" y="1543088"/>
            <a:ext cx="29931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Integrated strength (T/m.m)</a:t>
            </a:r>
          </a:p>
          <a:p>
            <a:r>
              <a:rPr lang="en-GB"/>
              <a:t>Dipole</a:t>
            </a:r>
          </a:p>
          <a:p>
            <a:r>
              <a:rPr lang="en-GB"/>
              <a:t>Quad</a:t>
            </a:r>
          </a:p>
          <a:p>
            <a:r>
              <a:rPr lang="en-GB"/>
              <a:t>Sext</a:t>
            </a:r>
          </a:p>
          <a:p>
            <a:r>
              <a:rPr lang="en-GB"/>
              <a:t>Oct</a:t>
            </a:r>
          </a:p>
          <a:p>
            <a:r>
              <a:rPr lang="en-GB"/>
              <a:t>etc.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50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Water Cooling Stability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149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F62123-14F7-4B8F-81A6-59CF8C934A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69669"/>
            <a:ext cx="8820929" cy="64044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179512" y="548680"/>
            <a:ext cx="216024" cy="16561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82561" y="2204864"/>
            <a:ext cx="216024" cy="10801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9512" y="3284984"/>
            <a:ext cx="216024" cy="25922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FFF098-6C95-4A21-9397-B93DEF835880}"/>
              </a:ext>
            </a:extLst>
          </p:cNvPr>
          <p:cNvSpPr txBox="1"/>
          <p:nvPr/>
        </p:nvSpPr>
        <p:spPr>
          <a:xfrm>
            <a:off x="1677645" y="126876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BD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ECA395-5F00-4FDD-A6D7-2086864DA495}"/>
              </a:ext>
            </a:extLst>
          </p:cNvPr>
          <p:cNvSpPr txBox="1"/>
          <p:nvPr/>
        </p:nvSpPr>
        <p:spPr>
          <a:xfrm>
            <a:off x="6660232" y="148478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QF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AE3B36-71DC-4E4F-A8F1-0350761A4DDF}"/>
              </a:ext>
            </a:extLst>
          </p:cNvPr>
          <p:cNvSpPr txBox="1"/>
          <p:nvPr/>
        </p:nvSpPr>
        <p:spPr>
          <a:xfrm>
            <a:off x="2987824" y="148478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QD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4BBE98-595E-4A5F-8D1D-ADC0E505014D}"/>
              </a:ext>
            </a:extLst>
          </p:cNvPr>
          <p:cNvSpPr txBox="1"/>
          <p:nvPr/>
        </p:nvSpPr>
        <p:spPr>
          <a:xfrm>
            <a:off x="899592" y="155679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BDT1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CE1FF5-DADA-48E8-86F5-A83ABFAA8DEA}"/>
              </a:ext>
            </a:extLst>
          </p:cNvPr>
          <p:cNvSpPr txBox="1"/>
          <p:nvPr/>
        </p:nvSpPr>
        <p:spPr>
          <a:xfrm>
            <a:off x="899592" y="183239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BDT2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FE566C-29CF-42D7-8F32-9F96116DA7EA}"/>
              </a:ext>
            </a:extLst>
          </p:cNvPr>
          <p:cNvSpPr txBox="1"/>
          <p:nvPr/>
        </p:nvSpPr>
        <p:spPr>
          <a:xfrm rot="5400000">
            <a:off x="1013331" y="878443"/>
            <a:ext cx="81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rgbClr val="FF0000"/>
                </a:solidFill>
              </a:rPr>
              <a:t>Reversed block</a:t>
            </a:r>
            <a:endParaRPr lang="en-US" sz="100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B65F7E-A3F8-4D69-9A59-2AE1D5319AF5}"/>
              </a:ext>
            </a:extLst>
          </p:cNvPr>
          <p:cNvSpPr txBox="1"/>
          <p:nvPr/>
        </p:nvSpPr>
        <p:spPr>
          <a:xfrm rot="5400000">
            <a:off x="7642134" y="914448"/>
            <a:ext cx="884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rgbClr val="FF0000"/>
                </a:solidFill>
              </a:rPr>
              <a:t>Mislabelled block</a:t>
            </a:r>
            <a:endParaRPr lang="en-US" sz="100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3BE187-EB12-46F6-A868-AE45ED5A9264}"/>
              </a:ext>
            </a:extLst>
          </p:cNvPr>
          <p:cNvSpPr txBox="1"/>
          <p:nvPr/>
        </p:nvSpPr>
        <p:spPr>
          <a:xfrm rot="5400000">
            <a:off x="3671023" y="883888"/>
            <a:ext cx="81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rgbClr val="FF0000"/>
                </a:solidFill>
              </a:rPr>
              <a:t>Reversed block</a:t>
            </a:r>
            <a:endParaRPr lang="en-US" sz="100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8EAF990-5603-4388-9DCD-D86DA014DC4E}"/>
              </a:ext>
            </a:extLst>
          </p:cNvPr>
          <p:cNvSpPr txBox="1"/>
          <p:nvPr/>
        </p:nvSpPr>
        <p:spPr>
          <a:xfrm rot="5400000">
            <a:off x="3035773" y="914447"/>
            <a:ext cx="884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>
                <a:solidFill>
                  <a:srgbClr val="FF0000"/>
                </a:solidFill>
              </a:rPr>
              <a:t>Mislabelled block</a:t>
            </a:r>
            <a:endParaRPr lang="en-US" sz="1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28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DE8F063-003F-4F6B-BE5C-CCE20DC57A04}"/>
              </a:ext>
            </a:extLst>
          </p:cNvPr>
          <p:cNvSpPr/>
          <p:nvPr/>
        </p:nvSpPr>
        <p:spPr>
          <a:xfrm>
            <a:off x="251520" y="1266891"/>
            <a:ext cx="8640000" cy="69146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C58A9-719C-4159-9AE2-0D946972B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Rejects/Repaired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66A1F5-3B94-45DF-B291-7DB5996C33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08718"/>
            <a:ext cx="4320000" cy="3240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94D5E-9A80-4D9D-B39C-AF7514F57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52F93-DD26-4B53-8E53-078B14F5C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D8D21-31A8-4C2F-AE89-ABCE54D04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E2C68A-99E8-455C-9952-75A64E8697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7432"/>
            <a:ext cx="4320000" cy="32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52460E-F3B8-4E5A-A873-324DC832C1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20" y="1838626"/>
            <a:ext cx="4320000" cy="2487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EAF5DE-886D-4920-B03F-D7971D5AC7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520" y="4470017"/>
            <a:ext cx="4320000" cy="24873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1A6A48-BF8A-4AE9-A8F4-2898A4B8FD1E}"/>
              </a:ext>
            </a:extLst>
          </p:cNvPr>
          <p:cNvSpPr txBox="1"/>
          <p:nvPr/>
        </p:nvSpPr>
        <p:spPr>
          <a:xfrm>
            <a:off x="251520" y="1346284"/>
            <a:ext cx="4249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BD 2305</a:t>
            </a:r>
          </a:p>
          <a:p>
            <a:r>
              <a:rPr lang="en-GB">
                <a:solidFill>
                  <a:schemeClr val="bg1"/>
                </a:solidFill>
              </a:rPr>
              <a:t>Harmonics                 simulation w/swap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C8E43B-3EA0-4F8E-8A2B-FA868462176A}"/>
              </a:ext>
            </a:extLst>
          </p:cNvPr>
          <p:cNvSpPr txBox="1"/>
          <p:nvPr/>
        </p:nvSpPr>
        <p:spPr>
          <a:xfrm>
            <a:off x="251520" y="4200365"/>
            <a:ext cx="4249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QF 2509</a:t>
            </a:r>
          </a:p>
          <a:p>
            <a:r>
              <a:rPr lang="en-GB">
                <a:solidFill>
                  <a:schemeClr val="bg1"/>
                </a:solidFill>
              </a:rPr>
              <a:t>Harmonics                 simulation w/swap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98A2D4-9F56-412C-A719-ABC5B3932081}"/>
              </a:ext>
            </a:extLst>
          </p:cNvPr>
          <p:cNvSpPr txBox="1"/>
          <p:nvPr/>
        </p:nvSpPr>
        <p:spPr>
          <a:xfrm>
            <a:off x="4540006" y="4214477"/>
            <a:ext cx="4352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QD 2427</a:t>
            </a:r>
          </a:p>
          <a:p>
            <a:r>
              <a:rPr lang="en-GB">
                <a:solidFill>
                  <a:schemeClr val="bg1"/>
                </a:solidFill>
              </a:rPr>
              <a:t>Harmonics                 sim. w/type change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4B35E7-C254-465D-83B4-10D046FB3721}"/>
              </a:ext>
            </a:extLst>
          </p:cNvPr>
          <p:cNvSpPr txBox="1"/>
          <p:nvPr/>
        </p:nvSpPr>
        <p:spPr>
          <a:xfrm>
            <a:off x="4535318" y="1351957"/>
            <a:ext cx="4352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QF 2572</a:t>
            </a:r>
          </a:p>
          <a:p>
            <a:r>
              <a:rPr lang="en-GB">
                <a:solidFill>
                  <a:schemeClr val="bg1"/>
                </a:solidFill>
              </a:rPr>
              <a:t>Harmonics                 sim. w/type change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74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252F-2D87-476F-87A1-B6A5752D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Reversed Block in QF 2509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1DF46E7-32D1-4A5F-B87B-D68639943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6" y="1600200"/>
            <a:ext cx="8057208" cy="45259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5B599-6BEB-426B-99C1-C84784CF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5D896-CD65-45E3-AC5E-73B96AF7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1157B-37CA-4995-AD24-7C1A3390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023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C05324E-239F-4280-B3F4-8E0ADAE859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8773"/>
            <a:ext cx="8748464" cy="635187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  <p:sp>
        <p:nvSpPr>
          <p:cNvPr id="14" name="Rectangle 13"/>
          <p:cNvSpPr/>
          <p:nvPr/>
        </p:nvSpPr>
        <p:spPr>
          <a:xfrm>
            <a:off x="179512" y="476672"/>
            <a:ext cx="216024" cy="295232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82561" y="3429000"/>
            <a:ext cx="216024" cy="7920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79512" y="4221088"/>
            <a:ext cx="216024" cy="158417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46C752-C92D-40AD-9F89-9D33B933AF43}"/>
              </a:ext>
            </a:extLst>
          </p:cNvPr>
          <p:cNvSpPr txBox="1"/>
          <p:nvPr/>
        </p:nvSpPr>
        <p:spPr>
          <a:xfrm>
            <a:off x="1907704" y="191683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BD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0154FC-AF62-4B9B-8C84-558F8EA93874}"/>
              </a:ext>
            </a:extLst>
          </p:cNvPr>
          <p:cNvSpPr txBox="1"/>
          <p:nvPr/>
        </p:nvSpPr>
        <p:spPr>
          <a:xfrm>
            <a:off x="7092280" y="19168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QF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C8184E-F822-4C1C-B5BD-8E71F746F41D}"/>
              </a:ext>
            </a:extLst>
          </p:cNvPr>
          <p:cNvSpPr txBox="1"/>
          <p:nvPr/>
        </p:nvSpPr>
        <p:spPr>
          <a:xfrm>
            <a:off x="3059832" y="191683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QD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47852C-2C2A-4751-92A9-C92D658AA01F}"/>
              </a:ext>
            </a:extLst>
          </p:cNvPr>
          <p:cNvSpPr txBox="1"/>
          <p:nvPr/>
        </p:nvSpPr>
        <p:spPr>
          <a:xfrm>
            <a:off x="2609528" y="620688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/>
              <a:t>Only tuned magnets shown (4 “rejects” also removed)</a:t>
            </a:r>
            <a:endParaRPr lang="en-US" sz="1000" b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F1E045C-5A98-4679-96D1-BB2D9B39F8D6}"/>
              </a:ext>
            </a:extLst>
          </p:cNvPr>
          <p:cNvSpPr txBox="1"/>
          <p:nvPr/>
        </p:nvSpPr>
        <p:spPr>
          <a:xfrm>
            <a:off x="1133133" y="191683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BDT1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B9C61AD-B2D3-4517-B69B-8089EA2EA1B6}"/>
              </a:ext>
            </a:extLst>
          </p:cNvPr>
          <p:cNvSpPr txBox="1"/>
          <p:nvPr/>
        </p:nvSpPr>
        <p:spPr>
          <a:xfrm>
            <a:off x="1259632" y="219243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BDT2</a:t>
            </a:r>
          </a:p>
        </p:txBody>
      </p:sp>
    </p:spTree>
    <p:extLst>
      <p:ext uri="{BB962C8B-B14F-4D97-AF65-F5344CB8AC3E}">
        <p14:creationId xmlns:p14="http://schemas.microsoft.com/office/powerpoint/2010/main" val="3783048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AA7B7A-0AF7-4964-8097-19BB34263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72" y="136525"/>
            <a:ext cx="8709254" cy="631727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8F2B7-B76E-443E-8493-85422CD3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95DE9-542D-4D2B-BB11-37D9AF40C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600AC-C828-47EF-854B-A84AA518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416B8-43CF-4367-B293-5C8090789A4D}"/>
              </a:ext>
            </a:extLst>
          </p:cNvPr>
          <p:cNvSpPr/>
          <p:nvPr/>
        </p:nvSpPr>
        <p:spPr>
          <a:xfrm>
            <a:off x="179512" y="620688"/>
            <a:ext cx="216024" cy="58326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66B08D-C6AB-4926-B4A9-79C514DDBB81}"/>
              </a:ext>
            </a:extLst>
          </p:cNvPr>
          <p:cNvSpPr/>
          <p:nvPr/>
        </p:nvSpPr>
        <p:spPr>
          <a:xfrm>
            <a:off x="179513" y="2564904"/>
            <a:ext cx="216024" cy="1800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F47372-EB05-4D3F-AC65-285EAAFF9215}"/>
              </a:ext>
            </a:extLst>
          </p:cNvPr>
          <p:cNvSpPr/>
          <p:nvPr/>
        </p:nvSpPr>
        <p:spPr>
          <a:xfrm>
            <a:off x="179512" y="2852936"/>
            <a:ext cx="216024" cy="122413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922C41-054F-4131-AEF0-4A7FA2D76044}"/>
              </a:ext>
            </a:extLst>
          </p:cNvPr>
          <p:cNvSpPr txBox="1"/>
          <p:nvPr/>
        </p:nvSpPr>
        <p:spPr>
          <a:xfrm>
            <a:off x="2050509" y="148478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BD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2818A-AE44-459F-A8ED-8B6C0DAC6947}"/>
              </a:ext>
            </a:extLst>
          </p:cNvPr>
          <p:cNvSpPr txBox="1"/>
          <p:nvPr/>
        </p:nvSpPr>
        <p:spPr>
          <a:xfrm>
            <a:off x="7235085" y="148478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QF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E7E65E-2C28-464D-9104-FEC507CF5F39}"/>
              </a:ext>
            </a:extLst>
          </p:cNvPr>
          <p:cNvSpPr txBox="1"/>
          <p:nvPr/>
        </p:nvSpPr>
        <p:spPr>
          <a:xfrm>
            <a:off x="3275856" y="148478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QD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C43FD7-0C2A-4250-BFA1-6CC7CCB998DC}"/>
              </a:ext>
            </a:extLst>
          </p:cNvPr>
          <p:cNvSpPr txBox="1"/>
          <p:nvPr/>
        </p:nvSpPr>
        <p:spPr>
          <a:xfrm>
            <a:off x="2627784" y="714762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/>
              <a:t>Only tuned magnets shown (4 “rejects” also removed)</a:t>
            </a:r>
            <a:endParaRPr lang="en-US" sz="10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374682-F70B-4342-9B9F-FBF34628F300}"/>
              </a:ext>
            </a:extLst>
          </p:cNvPr>
          <p:cNvSpPr txBox="1"/>
          <p:nvPr/>
        </p:nvSpPr>
        <p:spPr>
          <a:xfrm>
            <a:off x="1275938" y="1484784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BDT1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D4FE0E-A5F6-4047-9266-DA4734FAD99B}"/>
              </a:ext>
            </a:extLst>
          </p:cNvPr>
          <p:cNvSpPr txBox="1"/>
          <p:nvPr/>
        </p:nvSpPr>
        <p:spPr>
          <a:xfrm>
            <a:off x="1402437" y="176039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/>
                </a:solidFill>
              </a:rPr>
              <a:t>BDT2</a:t>
            </a:r>
          </a:p>
        </p:txBody>
      </p:sp>
    </p:spTree>
    <p:extLst>
      <p:ext uri="{BB962C8B-B14F-4D97-AF65-F5344CB8AC3E}">
        <p14:creationId xmlns:p14="http://schemas.microsoft.com/office/powerpoint/2010/main" val="3552572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0DE00-508A-4959-BFB6-5F9C7A140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3EBA6-724A-4C84-8D63-BCD9DC23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A73E3-C27A-4AE1-A00D-8589CC795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FD3E66-4518-44E3-B851-3E8AF06737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778"/>
            <a:ext cx="9144000" cy="51364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55C67F-BD81-4ABB-B5CA-008466A8DDBC}"/>
              </a:ext>
            </a:extLst>
          </p:cNvPr>
          <p:cNvSpPr txBox="1"/>
          <p:nvPr/>
        </p:nvSpPr>
        <p:spPr>
          <a:xfrm>
            <a:off x="755576" y="101431"/>
            <a:ext cx="23686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CBETA windowframe correctors at BNL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04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139B2-A662-482D-B898-ECDA6EDBD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F01F5-8417-4AA9-B92B-B00B04CCB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10A00-6752-459E-997C-FBAB0468B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D10173-9FC8-42CB-B99B-315EB859A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778"/>
            <a:ext cx="9144000" cy="51364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2DA821-2B7D-4F57-AF36-6575763A27AE}"/>
              </a:ext>
            </a:extLst>
          </p:cNvPr>
          <p:cNvSpPr txBox="1"/>
          <p:nvPr/>
        </p:nvSpPr>
        <p:spPr>
          <a:xfrm>
            <a:off x="755576" y="101431"/>
            <a:ext cx="23686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CBETA girder production at BNL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7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F3C26-EDB6-4614-9FD9-4302979D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Timeline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BD04A-08A2-4637-8F41-D74FC320A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Summer 2017: ATF-FFA girder with beam at BNL, 3.8x momentum range </a:t>
            </a:r>
            <a:r>
              <a:rPr lang="en-GB">
                <a:solidFill>
                  <a:schemeClr val="bg1">
                    <a:lumMod val="75000"/>
                  </a:schemeClr>
                </a:solidFill>
              </a:rPr>
              <a:t>(my FFA’17 talk)</a:t>
            </a:r>
          </a:p>
          <a:p>
            <a:pPr lvl="1"/>
            <a:r>
              <a:rPr lang="en-GB"/>
              <a:t>12 permanent magnets</a:t>
            </a:r>
          </a:p>
          <a:p>
            <a:r>
              <a:rPr lang="en-GB"/>
              <a:t>May 2018: CBETA girder beam test at Cornell</a:t>
            </a:r>
          </a:p>
          <a:p>
            <a:r>
              <a:rPr lang="en-GB"/>
              <a:t>Now: CBETA magnet+girder production ~50% complete, estimate finish end of November</a:t>
            </a:r>
          </a:p>
          <a:p>
            <a:pPr lvl="1"/>
            <a:r>
              <a:rPr lang="en-GB"/>
              <a:t>100+ </a:t>
            </a:r>
            <a:r>
              <a:rPr lang="en-GB">
                <a:sym typeface="Wingdings" panose="05000000000000000000" pitchFamily="2" charset="2"/>
              </a:rPr>
              <a:t> 216 permanent magnets</a:t>
            </a:r>
            <a:endParaRPr lang="en-US"/>
          </a:p>
          <a:p>
            <a:r>
              <a:rPr lang="en-GB"/>
              <a:t>March 2019: CBETA commissioning starts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D5F96-A9E1-42EF-8EFE-B83807980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4A901-3ECF-497B-9E94-FA43ACB29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F1875-A123-4FC2-9F57-18BAF2097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7667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8D0DE-8880-4E42-9D16-AB088FBB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Problems/Lessons Learned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7B0F5-6897-4763-A576-0C72A8FF9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/>
              <a:t>@BNL</a:t>
            </a:r>
          </a:p>
          <a:p>
            <a:pPr lvl="1"/>
            <a:r>
              <a:rPr lang="en-GB"/>
              <a:t>Warehouse roof leaks, hence tent in photo</a:t>
            </a:r>
          </a:p>
          <a:p>
            <a:pPr lvl="1"/>
            <a:r>
              <a:rPr lang="en-GB"/>
              <a:t>Gaps when reassembling magnets from halves</a:t>
            </a:r>
            <a:endParaRPr lang="en-US"/>
          </a:p>
          <a:p>
            <a:r>
              <a:rPr lang="en-GB"/>
              <a:t>@AllStar</a:t>
            </a:r>
          </a:p>
          <a:p>
            <a:pPr lvl="1"/>
            <a:r>
              <a:rPr lang="en-GB"/>
              <a:t>Some blocks went rusty (not passivated?), had them re-made</a:t>
            </a:r>
          </a:p>
          <a:p>
            <a:pPr lvl="1"/>
            <a:r>
              <a:rPr lang="en-GB"/>
              <a:t>One type magnetisation angle was out-of-spec, had them re-made</a:t>
            </a:r>
          </a:p>
          <a:p>
            <a:r>
              <a:rPr lang="en-GB"/>
              <a:t>@KYMA</a:t>
            </a:r>
          </a:p>
          <a:p>
            <a:pPr lvl="1"/>
            <a:r>
              <a:rPr lang="en-GB"/>
              <a:t>Couple of blocks inserted backwards</a:t>
            </a:r>
          </a:p>
          <a:p>
            <a:pPr lvl="1"/>
            <a:r>
              <a:rPr lang="en-GB"/>
              <a:t>One glue failure, exploding magnet, repaired</a:t>
            </a:r>
          </a:p>
          <a:p>
            <a:r>
              <a:rPr lang="en-GB"/>
              <a:t>Team effort</a:t>
            </a:r>
          </a:p>
          <a:p>
            <a:pPr lvl="1"/>
            <a:r>
              <a:rPr lang="en-GB"/>
              <a:t>Block width with chamfer was not communicated clearly to AllStar, meaning blocks slightly larger than needed, had trouble fitting</a:t>
            </a:r>
          </a:p>
          <a:p>
            <a:pPr lvl="1"/>
            <a:r>
              <a:rPr lang="en-GB"/>
              <a:t>Chinese sign convention for magnetisation was opposite, had to invert blocks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342FE-5C05-4640-AC76-338FEA790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316B0-290B-4377-B53E-91F58976B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AD878-BCDF-49F6-88EB-F2BC618A9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5034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FEC56C-0F8E-44FC-BC21-8312E18C6D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Backup</a:t>
            </a:r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572EDB6-D731-4E86-846E-A1600A3200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57394-58C9-4284-AF8D-4F2460A01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459F2-F389-4D9A-AEFC-0A068E15A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D3047-E925-43B9-A8F9-112BA916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52289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Helmholtz Measurements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32</a:t>
            </a:fld>
            <a:endParaRPr lang="en-GB" alt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88840"/>
            <a:ext cx="5040000" cy="427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73"/>
          <a:stretch/>
        </p:blipFill>
        <p:spPr bwMode="auto">
          <a:xfrm>
            <a:off x="5220072" y="1988841"/>
            <a:ext cx="3851920" cy="427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0568" y="1268760"/>
            <a:ext cx="8161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Example: </a:t>
            </a:r>
            <a:r>
              <a:rPr lang="en-GB" dirty="0" err="1"/>
              <a:t>AllStar</a:t>
            </a:r>
            <a:r>
              <a:rPr lang="en-GB" dirty="0"/>
              <a:t> data for wedge types P1 through P16 (BD magnet)</a:t>
            </a:r>
          </a:p>
          <a:p>
            <a:r>
              <a:rPr lang="en-GB" dirty="0"/>
              <a:t>Angle errors				Strength variation</a:t>
            </a:r>
          </a:p>
        </p:txBody>
      </p:sp>
    </p:spTree>
    <p:extLst>
      <p:ext uri="{BB962C8B-B14F-4D97-AF65-F5344CB8AC3E}">
        <p14:creationId xmlns:p14="http://schemas.microsoft.com/office/powerpoint/2010/main" val="4085412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Magnetisation Angle Distributions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33</a:t>
            </a:fld>
            <a:endParaRPr lang="en-GB" alt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88" y="1600200"/>
            <a:ext cx="62336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2699792" y="1628800"/>
            <a:ext cx="504056" cy="50405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275856" y="1412776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Requested that factory re-make types P15 and P16 to reduce systematic error.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These are the smallest blocks, so not critical, but re-make will improve quality of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</a:rPr>
              <a:t>untuned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 magnets.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05984" y="5013176"/>
            <a:ext cx="535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General request was for 1 degree RMS error, but can cope with some above and some below as we have here (see next slide)</a:t>
            </a:r>
          </a:p>
        </p:txBody>
      </p:sp>
    </p:spTree>
    <p:extLst>
      <p:ext uri="{BB962C8B-B14F-4D97-AF65-F5344CB8AC3E}">
        <p14:creationId xmlns:p14="http://schemas.microsoft.com/office/powerpoint/2010/main" val="349004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Magnet Error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Both the strength and angle error distribution can be put back into the field simulation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22,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CBETA Review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34</a:t>
            </a:fld>
            <a:endParaRPr lang="en-GB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5122371" cy="37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68144" y="2760017"/>
            <a:ext cx="280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Example: BD magnet using </a:t>
            </a:r>
            <a:r>
              <a:rPr lang="en-GB" dirty="0" err="1"/>
              <a:t>AllStar’s</a:t>
            </a:r>
            <a:r>
              <a:rPr lang="en-GB" dirty="0"/>
              <a:t> data set.</a:t>
            </a:r>
          </a:p>
          <a:p>
            <a:endParaRPr lang="en-GB" dirty="0"/>
          </a:p>
          <a:p>
            <a:r>
              <a:rPr lang="en-GB" dirty="0"/>
              <a:t>1000 magnets were generated, some with position errors.  Histogram is binned by the “units FOM”.</a:t>
            </a:r>
          </a:p>
          <a:p>
            <a:endParaRPr lang="en-GB" dirty="0"/>
          </a:p>
          <a:p>
            <a:r>
              <a:rPr lang="en-GB" dirty="0"/>
              <a:t>Green = easy to tune</a:t>
            </a:r>
          </a:p>
          <a:p>
            <a:r>
              <a:rPr lang="en-GB" dirty="0"/>
              <a:t>Red = possible problems</a:t>
            </a:r>
          </a:p>
          <a:p>
            <a:r>
              <a:rPr lang="en-GB" dirty="0"/>
              <a:t>Based on first girder experience.</a:t>
            </a:r>
          </a:p>
        </p:txBody>
      </p:sp>
    </p:spTree>
    <p:extLst>
      <p:ext uri="{BB962C8B-B14F-4D97-AF65-F5344CB8AC3E}">
        <p14:creationId xmlns:p14="http://schemas.microsoft.com/office/powerpoint/2010/main" val="220506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B3251-2655-4109-957F-3002E9BCF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CB6E0-5490-48A7-8BAC-CE3D9344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B49D9-EC47-4A6D-A50E-F140BBD5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80BBE37-CACC-4A3B-A306-C9DD22BC8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335D38-A924-497B-A510-395CC2091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4" y="-3797"/>
            <a:ext cx="8636893" cy="686179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6B61DD-0573-4D84-A6C0-08EED6F65E08}"/>
              </a:ext>
            </a:extLst>
          </p:cNvPr>
          <p:cNvSpPr txBox="1"/>
          <p:nvPr/>
        </p:nvSpPr>
        <p:spPr>
          <a:xfrm>
            <a:off x="457200" y="5758160"/>
            <a:ext cx="252028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GB"/>
              <a:t>CBETA first splitter line and first FFA girder at Cornell</a:t>
            </a: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77D4DD-A334-4078-A8D8-22927D75A8ED}"/>
              </a:ext>
            </a:extLst>
          </p:cNvPr>
          <p:cNvCxnSpPr>
            <a:cxnSpLocks/>
          </p:cNvCxnSpPr>
          <p:nvPr/>
        </p:nvCxnSpPr>
        <p:spPr>
          <a:xfrm>
            <a:off x="2771800" y="822206"/>
            <a:ext cx="1009092" cy="1852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0D8A30A-524B-4536-BA8B-E443DBE3E1C0}"/>
              </a:ext>
            </a:extLst>
          </p:cNvPr>
          <p:cNvSpPr txBox="1"/>
          <p:nvPr/>
        </p:nvSpPr>
        <p:spPr>
          <a:xfrm>
            <a:off x="2698442" y="840883"/>
            <a:ext cx="8515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>
                <a:solidFill>
                  <a:schemeClr val="bg1"/>
                </a:solidFill>
              </a:rPr>
              <a:t>FFA girder</a:t>
            </a:r>
            <a:endParaRPr lang="en-US" sz="10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19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D7BCE30-6B50-4BFB-A84D-16793C8AF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3" y="-1"/>
            <a:ext cx="7895395" cy="1052719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1222E-22B7-4A66-873B-53F90CF2C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04B02-4332-4D19-A045-440BDCAF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8F67A-FBCB-4B8D-8067-E54DE17E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3F3A89-9E8C-48A8-912A-CAD8DD7E9A97}"/>
              </a:ext>
            </a:extLst>
          </p:cNvPr>
          <p:cNvSpPr txBox="1"/>
          <p:nvPr/>
        </p:nvSpPr>
        <p:spPr>
          <a:xfrm>
            <a:off x="755576" y="101431"/>
            <a:ext cx="18352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CBETA first FFA girder at BNL</a:t>
            </a:r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F24654-6997-4D5F-900D-92EF1082961C}"/>
              </a:ext>
            </a:extLst>
          </p:cNvPr>
          <p:cNvCxnSpPr>
            <a:cxnSpLocks/>
          </p:cNvCxnSpPr>
          <p:nvPr/>
        </p:nvCxnSpPr>
        <p:spPr>
          <a:xfrm>
            <a:off x="755576" y="3861048"/>
            <a:ext cx="1369501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A2E1270-B8E8-4A7D-9F19-4126F6C0D25D}"/>
              </a:ext>
            </a:extLst>
          </p:cNvPr>
          <p:cNvSpPr txBox="1"/>
          <p:nvPr/>
        </p:nvSpPr>
        <p:spPr>
          <a:xfrm>
            <a:off x="683568" y="3877598"/>
            <a:ext cx="13695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>
                <a:solidFill>
                  <a:schemeClr val="bg1"/>
                </a:solidFill>
              </a:rPr>
              <a:t>Half-length magnet for matching</a:t>
            </a:r>
            <a:endParaRPr lang="en-US" sz="10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59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50198-EA90-4B2A-8BF8-E3DECBA4B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31A39-8B2A-4F90-ADCB-5B5FAF7C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A60EE-5246-4642-BA76-C2E8D1DF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909E37-76AC-455D-A173-93181F5CB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75BB0F-FE64-4C8C-8874-068353DEB716}"/>
              </a:ext>
            </a:extLst>
          </p:cNvPr>
          <p:cNvSpPr txBox="1"/>
          <p:nvPr/>
        </p:nvSpPr>
        <p:spPr>
          <a:xfrm>
            <a:off x="179512" y="136525"/>
            <a:ext cx="223224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CBETA first FFA girder under construction at BNL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1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8889A-CF44-4F70-977B-496193A5B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6D342-075B-49C1-A5EE-1F7604421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83E0F-08E5-417D-93BD-C147D9FA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534288-567C-4045-9F81-FA862393D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78B0D5-2659-44BE-B63F-70769C879765}"/>
              </a:ext>
            </a:extLst>
          </p:cNvPr>
          <p:cNvSpPr txBox="1"/>
          <p:nvPr/>
        </p:nvSpPr>
        <p:spPr>
          <a:xfrm>
            <a:off x="179512" y="136525"/>
            <a:ext cx="223224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CBETA permanent magnet containing tuning wire insert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1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EMMA/ATF/CBETA Comparison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660713"/>
              </p:ext>
            </p:extLst>
          </p:nvPr>
        </p:nvGraphicFramePr>
        <p:xfrm>
          <a:off x="457200" y="1506944"/>
          <a:ext cx="8229600" cy="465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63430234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138788375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Parameter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EMMA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ATF-FFA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CBETA girder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CBETA </a:t>
                      </a:r>
                      <a:r>
                        <a:rPr lang="en-GB" sz="1100"/>
                        <a:t>(future)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Energy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10.0–20.0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18.0–70.5</a:t>
                      </a:r>
                      <a:endParaRPr lang="en-GB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37.5–58.5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41.5–149.5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MeV k.e.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Momentum</a:t>
                      </a:r>
                      <a:r>
                        <a:rPr lang="en-GB" sz="1600" baseline="0" dirty="0"/>
                        <a:t> ratio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1.953</a:t>
                      </a:r>
                      <a:endParaRPr lang="en-GB" sz="16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3.837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1.553</a:t>
                      </a:r>
                      <a:endParaRPr lang="en-GB" sz="16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3.572</a:t>
                      </a:r>
                      <a:endParaRPr lang="en-GB" sz="16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Radius of curvature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2.63720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2.01367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5.08787</a:t>
                      </a:r>
                      <a:endParaRPr lang="en-GB" sz="16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5.08787–∞</a:t>
                      </a:r>
                      <a:endParaRPr lang="en-GB" sz="1600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Effective avg. dipole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0.02594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0.11761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(0.09834)</a:t>
                      </a:r>
                      <a:endParaRPr lang="en-GB" sz="16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0.09834</a:t>
                      </a:r>
                      <a:endParaRPr lang="en-GB" sz="1600" dirty="0"/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Total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360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20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280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degrees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Operation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Storage</a:t>
                      </a:r>
                      <a:r>
                        <a:rPr lang="en-GB" sz="1600" baseline="0" dirty="0"/>
                        <a:t> ring</a:t>
                      </a:r>
                      <a:endParaRPr lang="en-GB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Transfer</a:t>
                      </a:r>
                      <a:r>
                        <a:rPr lang="en-GB" sz="1600" baseline="0" dirty="0"/>
                        <a:t> line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Transfer</a:t>
                      </a:r>
                      <a:r>
                        <a:rPr lang="en-GB" sz="1600" baseline="0"/>
                        <a:t> line</a:t>
                      </a:r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ERL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Acceleration</a:t>
                      </a:r>
                      <a:r>
                        <a:rPr lang="en-GB" sz="1600" baseline="0" dirty="0"/>
                        <a:t>?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Yes</a:t>
                      </a:r>
                      <a:r>
                        <a:rPr lang="en-GB" sz="1600" baseline="0" dirty="0"/>
                        <a:t> (lots!)</a:t>
                      </a:r>
                      <a:endParaRPr lang="en-GB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Yes (linac)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Lattice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Doublet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aseline="0"/>
                        <a:t>Close </a:t>
                      </a:r>
                      <a:r>
                        <a:rPr lang="en-GB" sz="1600" baseline="0" dirty="0"/>
                        <a:t>to FODO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Doublet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Doublet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Cell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0.394524</a:t>
                      </a:r>
                      <a:endParaRPr lang="en-GB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0.234301</a:t>
                      </a:r>
                      <a:endParaRPr lang="en-GB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0.444</a:t>
                      </a:r>
                      <a:endParaRPr lang="en-GB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0.444</a:t>
                      </a:r>
                      <a:endParaRPr lang="en-GB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Cells per 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54 </a:t>
                      </a:r>
                      <a:r>
                        <a:rPr lang="en-GB" sz="1600"/>
                        <a:t>(extrapolated)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72 (extrapolated)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/>
                        <a:t>107.5 (racetrack)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Length built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16.57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1.40581</a:t>
                      </a:r>
                      <a:endParaRPr lang="en-GB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1.776</a:t>
                      </a:r>
                      <a:endParaRPr lang="en-GB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47.73</a:t>
                      </a:r>
                      <a:endParaRPr lang="en-GB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236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849C4ED-FEB7-4978-B9C0-D1AB8FE4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Cell Tunes × 3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9B09F-C858-4817-A5E6-BB135880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September 12, 2018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6DCC3-9EEA-4205-A350-1A01B4F1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Stephen Brooks, FFA’18 Workshop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62F4F-558A-4A7E-95F8-D917DB33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F38BF1C1-5FFA-4EC4-9697-40E17BF1B5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15" y="2028442"/>
            <a:ext cx="2842246" cy="16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E2BE54-CD17-45F3-BC9E-584CC177940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1729363"/>
            <a:ext cx="2842246" cy="213168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199F8F9-4374-4841-931B-927667C7B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897" y="4092004"/>
            <a:ext cx="2673407" cy="193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C1C1090-4505-48D6-BC5E-8BA38171C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001" y="4095305"/>
            <a:ext cx="2673407" cy="193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25B46D-2376-480B-A32B-B42FEB397B80}"/>
              </a:ext>
            </a:extLst>
          </p:cNvPr>
          <p:cNvSpPr txBox="1"/>
          <p:nvPr/>
        </p:nvSpPr>
        <p:spPr>
          <a:xfrm>
            <a:off x="527772" y="4334088"/>
            <a:ext cx="2596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NB: ATF-FFA’s data fit is on matrix elements not tunes (graphs on bottom row)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DAC1B7-4188-4F07-A316-B89FC9DEEE3C}"/>
              </a:ext>
            </a:extLst>
          </p:cNvPr>
          <p:cNvSpPr txBox="1"/>
          <p:nvPr/>
        </p:nvSpPr>
        <p:spPr>
          <a:xfrm>
            <a:off x="1292586" y="1628800"/>
            <a:ext cx="975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EMMA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1789A6-DA5E-48AB-9DE2-E30297609362}"/>
              </a:ext>
            </a:extLst>
          </p:cNvPr>
          <p:cNvSpPr txBox="1"/>
          <p:nvPr/>
        </p:nvSpPr>
        <p:spPr>
          <a:xfrm>
            <a:off x="3999092" y="1426498"/>
            <a:ext cx="114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ATF-FFA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6FB0B8-3FA9-49F3-86EF-545AF3855092}"/>
              </a:ext>
            </a:extLst>
          </p:cNvPr>
          <p:cNvSpPr txBox="1"/>
          <p:nvPr/>
        </p:nvSpPr>
        <p:spPr>
          <a:xfrm>
            <a:off x="6610108" y="1443614"/>
            <a:ext cx="207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CBETA girder test</a:t>
            </a: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0299D5C-1167-45D4-BF6D-BE041E202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401" y="1795830"/>
            <a:ext cx="2732400" cy="19838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40AC1DC-5F27-4882-B37E-FF7DC510020E}"/>
              </a:ext>
            </a:extLst>
          </p:cNvPr>
          <p:cNvSpPr txBox="1"/>
          <p:nvPr/>
        </p:nvSpPr>
        <p:spPr>
          <a:xfrm>
            <a:off x="4716016" y="4100864"/>
            <a:ext cx="63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>
                    <a:lumMod val="75000"/>
                  </a:schemeClr>
                </a:solidFill>
              </a:rPr>
              <a:t>data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13F386-101E-4558-A6F9-C1E8D8965553}"/>
              </a:ext>
            </a:extLst>
          </p:cNvPr>
          <p:cNvSpPr txBox="1"/>
          <p:nvPr/>
        </p:nvSpPr>
        <p:spPr>
          <a:xfrm>
            <a:off x="4570422" y="1809971"/>
            <a:ext cx="927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>
                    <a:lumMod val="75000"/>
                  </a:schemeClr>
                </a:solidFill>
              </a:rPr>
              <a:t>model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02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65972</TotalTime>
  <Words>1522</Words>
  <Application>Microsoft Office PowerPoint</Application>
  <PresentationFormat>On-screen Show (4:3)</PresentationFormat>
  <Paragraphs>454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CBETA Magnet Production</vt:lpstr>
      <vt:lpstr>What is CBETA?</vt:lpstr>
      <vt:lpstr>Timeline</vt:lpstr>
      <vt:lpstr>PowerPoint Presentation</vt:lpstr>
      <vt:lpstr>PowerPoint Presentation</vt:lpstr>
      <vt:lpstr>PowerPoint Presentation</vt:lpstr>
      <vt:lpstr>PowerPoint Presentation</vt:lpstr>
      <vt:lpstr>EMMA/ATF/CBETA Comparison</vt:lpstr>
      <vt:lpstr>Cell Tunes × 3</vt:lpstr>
      <vt:lpstr>Magnet Types and Parameters</vt:lpstr>
      <vt:lpstr>Layout and Magnet Counts</vt:lpstr>
      <vt:lpstr>Production and Testing Flow</vt:lpstr>
      <vt:lpstr>PowerPoint Presentation</vt:lpstr>
      <vt:lpstr>PowerPoint Presentation</vt:lpstr>
      <vt:lpstr>Projections</vt:lpstr>
      <vt:lpstr>PowerPoint Presentation</vt:lpstr>
      <vt:lpstr>PowerPoint Presentation</vt:lpstr>
      <vt:lpstr>PowerPoint Presentation</vt:lpstr>
      <vt:lpstr>PowerPoint Presentation</vt:lpstr>
      <vt:lpstr>Tuned Magnets Criteria</vt:lpstr>
      <vt:lpstr>Example Harmonics (QF 2566)</vt:lpstr>
      <vt:lpstr>Water Cooling Stability</vt:lpstr>
      <vt:lpstr>PowerPoint Presentation</vt:lpstr>
      <vt:lpstr>Rejects/Repaired</vt:lpstr>
      <vt:lpstr>Reversed Block in QF 2509</vt:lpstr>
      <vt:lpstr>PowerPoint Presentation</vt:lpstr>
      <vt:lpstr>PowerPoint Presentation</vt:lpstr>
      <vt:lpstr>PowerPoint Presentation</vt:lpstr>
      <vt:lpstr>PowerPoint Presentation</vt:lpstr>
      <vt:lpstr>Other Problems/Lessons Learned</vt:lpstr>
      <vt:lpstr>Backup</vt:lpstr>
      <vt:lpstr>Helmholtz Measurements</vt:lpstr>
      <vt:lpstr>Magnetisation Angle Distributions</vt:lpstr>
      <vt:lpstr>Magnet Error Model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Magnet?</dc:title>
  <dc:creator>Stephen Brooks</dc:creator>
  <cp:lastModifiedBy>Brooks, Stephen</cp:lastModifiedBy>
  <cp:revision>1418</cp:revision>
  <cp:lastPrinted>2018-09-06T20:45:01Z</cp:lastPrinted>
  <dcterms:created xsi:type="dcterms:W3CDTF">2012-11-14T19:21:06Z</dcterms:created>
  <dcterms:modified xsi:type="dcterms:W3CDTF">2018-09-10T18:10:24Z</dcterms:modified>
</cp:coreProperties>
</file>