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78"/>
  </p:notesMasterIdLst>
  <p:handoutMasterIdLst>
    <p:handoutMasterId r:id="rId79"/>
  </p:handoutMasterIdLst>
  <p:sldIdLst>
    <p:sldId id="511" r:id="rId3"/>
    <p:sldId id="755" r:id="rId4"/>
    <p:sldId id="719" r:id="rId5"/>
    <p:sldId id="716" r:id="rId6"/>
    <p:sldId id="705" r:id="rId7"/>
    <p:sldId id="706" r:id="rId8"/>
    <p:sldId id="672" r:id="rId9"/>
    <p:sldId id="671" r:id="rId10"/>
    <p:sldId id="707" r:id="rId11"/>
    <p:sldId id="759" r:id="rId12"/>
    <p:sldId id="757" r:id="rId13"/>
    <p:sldId id="661" r:id="rId14"/>
    <p:sldId id="760" r:id="rId15"/>
    <p:sldId id="683" r:id="rId16"/>
    <p:sldId id="665" r:id="rId17"/>
    <p:sldId id="667" r:id="rId18"/>
    <p:sldId id="666" r:id="rId19"/>
    <p:sldId id="664" r:id="rId20"/>
    <p:sldId id="692" r:id="rId21"/>
    <p:sldId id="693" r:id="rId22"/>
    <p:sldId id="694" r:id="rId23"/>
    <p:sldId id="648" r:id="rId24"/>
    <p:sldId id="690" r:id="rId25"/>
    <p:sldId id="695" r:id="rId26"/>
    <p:sldId id="762" r:id="rId27"/>
    <p:sldId id="697" r:id="rId28"/>
    <p:sldId id="696" r:id="rId29"/>
    <p:sldId id="682" r:id="rId30"/>
    <p:sldId id="708" r:id="rId31"/>
    <p:sldId id="738" r:id="rId32"/>
    <p:sldId id="756" r:id="rId33"/>
    <p:sldId id="729" r:id="rId34"/>
    <p:sldId id="758" r:id="rId35"/>
    <p:sldId id="728" r:id="rId36"/>
    <p:sldId id="734" r:id="rId37"/>
    <p:sldId id="726" r:id="rId38"/>
    <p:sldId id="741" r:id="rId39"/>
    <p:sldId id="742" r:id="rId40"/>
    <p:sldId id="780" r:id="rId41"/>
    <p:sldId id="733" r:id="rId42"/>
    <p:sldId id="777" r:id="rId43"/>
    <p:sldId id="779" r:id="rId44"/>
    <p:sldId id="778" r:id="rId45"/>
    <p:sldId id="781" r:id="rId46"/>
    <p:sldId id="763" r:id="rId47"/>
    <p:sldId id="764" r:id="rId48"/>
    <p:sldId id="765" r:id="rId49"/>
    <p:sldId id="766" r:id="rId50"/>
    <p:sldId id="767" r:id="rId51"/>
    <p:sldId id="768" r:id="rId52"/>
    <p:sldId id="769" r:id="rId53"/>
    <p:sldId id="770" r:id="rId54"/>
    <p:sldId id="771" r:id="rId55"/>
    <p:sldId id="772" r:id="rId56"/>
    <p:sldId id="773" r:id="rId57"/>
    <p:sldId id="774" r:id="rId58"/>
    <p:sldId id="775" r:id="rId59"/>
    <p:sldId id="776" r:id="rId60"/>
    <p:sldId id="736" r:id="rId61"/>
    <p:sldId id="686" r:id="rId62"/>
    <p:sldId id="687" r:id="rId63"/>
    <p:sldId id="689" r:id="rId64"/>
    <p:sldId id="691" r:id="rId65"/>
    <p:sldId id="663" r:id="rId66"/>
    <p:sldId id="659" r:id="rId67"/>
    <p:sldId id="660" r:id="rId68"/>
    <p:sldId id="688" r:id="rId69"/>
    <p:sldId id="684" r:id="rId70"/>
    <p:sldId id="685" r:id="rId71"/>
    <p:sldId id="673" r:id="rId72"/>
    <p:sldId id="723" r:id="rId73"/>
    <p:sldId id="727" r:id="rId74"/>
    <p:sldId id="732" r:id="rId75"/>
    <p:sldId id="743" r:id="rId76"/>
    <p:sldId id="730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99FF66"/>
    <a:srgbClr val="00FF00"/>
    <a:srgbClr val="FF00FF"/>
    <a:srgbClr val="C0504D"/>
    <a:srgbClr val="C000C0"/>
    <a:srgbClr val="9BBB59"/>
    <a:srgbClr val="DAEFC3"/>
    <a:srgbClr val="C4E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4" autoAdjust="0"/>
    <p:restoredTop sz="93985" autoAdjust="0"/>
  </p:normalViewPr>
  <p:slideViewPr>
    <p:cSldViewPr>
      <p:cViewPr varScale="1">
        <p:scale>
          <a:sx n="84" d="100"/>
          <a:sy n="84" d="100"/>
        </p:scale>
        <p:origin x="30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2021-Jan-15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882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2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7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9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7371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759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658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Joint DESY and University of Hamburg Accelerator Physics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January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asse.cornell.edu/CBETA_PM/index_notes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henbrooks.org/ap/halbacharea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70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71.png"/><Relationship Id="rId9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e.cornell.edu/CBETA_PM/index_notes.html" TargetMode="External"/><Relationship Id="rId2" Type="http://schemas.openxmlformats.org/officeDocument/2006/relationships/hyperlink" Target="http://jacow.org/ipac2017/papers/thpva09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acow.org/ipac2017/papers/thpik007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Permanent Magnets for Emerging Accelerator Applications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927F54A-861D-4C23-96CC-313991970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GB" dirty="0"/>
              <a:t>CBETA permanent magnet results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/>
              <a:t>Advanced PM design variants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/>
              <a:t>PMs for PETRA-IV parameters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Stephen Brooks, </a:t>
            </a:r>
            <a:r>
              <a:rPr lang="en-GB" dirty="0"/>
              <a:t>Joint DESY and University of Hamburg </a:t>
            </a:r>
            <a:r>
              <a:rPr lang="en-US" dirty="0"/>
              <a:t>Accelerator Physics Seminar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053C-F68D-4992-A029-05CEBD8F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Magnet</a:t>
            </a:r>
            <a:endParaRPr lang="en-US" dirty="0"/>
          </a:p>
        </p:txBody>
      </p:sp>
      <p:pic>
        <p:nvPicPr>
          <p:cNvPr id="8" name="Content Placeholder 7" descr="Chart, radar chart&#10;&#10;Description automatically generated">
            <a:extLst>
              <a:ext uri="{FF2B5EF4-FFF2-40B4-BE49-F238E27FC236}">
                <a16:creationId xmlns:a16="http://schemas.microsoft.com/office/drawing/2014/main" id="{62A3B1E0-0366-4498-9482-B4AA66775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37" y="1446208"/>
            <a:ext cx="45259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411F-C2CF-4680-9896-59B4AFFA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1B434-8E72-4324-8F06-ECB050FE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11E1-D769-4283-B3F5-1453959E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CD38C-CD18-4F13-8959-A5FFBC0E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3936"/>
            <a:ext cx="4618037" cy="2109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BA504-6B0B-4377-AFC5-1ECBA9C58D1A}"/>
              </a:ext>
            </a:extLst>
          </p:cNvPr>
          <p:cNvSpPr txBox="1"/>
          <p:nvPr/>
        </p:nvSpPr>
        <p:spPr>
          <a:xfrm>
            <a:off x="251521" y="162880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Improvement over nested Halbach dipole and quadrupole (shown below) can be made by taking vector sum of the two layers and implementing as a layer with constant magnetisation magnitude but variable wedge thickness.</a:t>
            </a:r>
          </a:p>
        </p:txBody>
      </p:sp>
    </p:spTree>
    <p:extLst>
      <p:ext uri="{BB962C8B-B14F-4D97-AF65-F5344CB8AC3E}">
        <p14:creationId xmlns:p14="http://schemas.microsoft.com/office/powerpoint/2010/main" val="287636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2212-2B9E-4EB4-BECE-0CA16E94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0431"/>
            <a:ext cx="7886700" cy="994172"/>
          </a:xfrm>
        </p:spPr>
        <p:txBody>
          <a:bodyPr/>
          <a:lstStyle/>
          <a:p>
            <a:r>
              <a:rPr lang="en-GB" dirty="0"/>
              <a:t>Iron Wire Correction 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FB76C-02AA-491C-ADE9-E11B0A590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97" y="1628800"/>
            <a:ext cx="4817287" cy="160098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Measure bare magnet harmonics, then calculate lengths of iron wires to be inserted around the aperture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E160D-E3FA-4C5A-B02F-874B30669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04BAD-AAC6-46A5-84AB-E6BB3616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3D0EE-15D5-46A5-849B-A08CE59D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6146" name="Picture 2" descr="WP_20160721_003">
            <a:extLst>
              <a:ext uri="{FF2B5EF4-FFF2-40B4-BE49-F238E27FC236}">
                <a16:creationId xmlns:a16="http://schemas.microsoft.com/office/drawing/2014/main" id="{369E4740-F6F8-44B3-BE2A-58224473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600"/>
            <a:ext cx="4959884" cy="27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61F7B-97DF-4F21-A73D-2714ECA840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8054" y="1566973"/>
            <a:ext cx="4085946" cy="296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FFB9B-9592-408B-9770-CAE4F5BB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05" y="5125498"/>
            <a:ext cx="4129595" cy="1111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393BFF-5F89-4D6C-8D8E-2DEBD0FC28C6}"/>
              </a:ext>
            </a:extLst>
          </p:cNvPr>
          <p:cNvSpPr txBox="1"/>
          <p:nvPr/>
        </p:nvSpPr>
        <p:spPr>
          <a:xfrm>
            <a:off x="7530814" y="1782960"/>
            <a:ext cx="154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8x reduction in field errors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A4E10E-3FFC-4458-AAC1-1342967D82C7}"/>
              </a:ext>
            </a:extLst>
          </p:cNvPr>
          <p:cNvSpPr txBox="1">
            <a:spLocks/>
          </p:cNvSpPr>
          <p:nvPr/>
        </p:nvSpPr>
        <p:spPr bwMode="auto">
          <a:xfrm>
            <a:off x="5067203" y="4569260"/>
            <a:ext cx="3681262" cy="5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/>
              <a:t>3D printed slot insert</a:t>
            </a:r>
            <a:endParaRPr 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8234E-34C8-4D62-8BEA-A5EE2BE71671}"/>
              </a:ext>
            </a:extLst>
          </p:cNvPr>
          <p:cNvSpPr txBox="1"/>
          <p:nvPr/>
        </p:nvSpPr>
        <p:spPr>
          <a:xfrm>
            <a:off x="0" y="3397600"/>
            <a:ext cx="2590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R&amp;D prototype magnet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4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permanent magnet containing tuning wire insert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14949-EDD9-4E67-AB08-0DB5D8CF9399}"/>
              </a:ext>
            </a:extLst>
          </p:cNvPr>
          <p:cNvSpPr txBox="1"/>
          <p:nvPr/>
        </p:nvSpPr>
        <p:spPr>
          <a:xfrm>
            <a:off x="179512" y="5433050"/>
            <a:ext cx="194421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Electromagnetic corrector coil outside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1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7518" y="-4057169"/>
            <a:ext cx="17303220" cy="12977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permanent magnet containing tuning wire insert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91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and Testing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7" name="Rectangle 6"/>
          <p:cNvSpPr/>
          <p:nvPr/>
        </p:nvSpPr>
        <p:spPr>
          <a:xfrm>
            <a:off x="1115616" y="2139770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AllStar</a:t>
            </a:r>
            <a:endParaRPr lang="en-GB" dirty="0"/>
          </a:p>
          <a:p>
            <a:pPr algn="ctr"/>
            <a:r>
              <a:rPr lang="en-GB" dirty="0"/>
              <a:t>PM wedges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8064" y="1556792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KYMA</a:t>
            </a:r>
          </a:p>
          <a:p>
            <a:pPr algn="ctr"/>
            <a:r>
              <a:rPr lang="en-GB" dirty="0"/>
              <a:t>assembly</a:t>
            </a:r>
          </a:p>
        </p:txBody>
      </p:sp>
      <p:sp>
        <p:nvSpPr>
          <p:cNvPr id="9" name="Oval 8"/>
          <p:cNvSpPr/>
          <p:nvPr/>
        </p:nvSpPr>
        <p:spPr>
          <a:xfrm>
            <a:off x="2843808" y="2357264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1" name="Straight Arrow Connector 10"/>
          <p:cNvCxnSpPr>
            <a:stCxn id="7" idx="3"/>
            <a:endCxn id="9" idx="2"/>
          </p:cNvCxnSpPr>
          <p:nvPr/>
        </p:nvCxnSpPr>
        <p:spPr>
          <a:xfrm>
            <a:off x="2483768" y="2571818"/>
            <a:ext cx="360040" cy="14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6"/>
            <a:endCxn id="16" idx="2"/>
          </p:cNvCxnSpPr>
          <p:nvPr/>
        </p:nvCxnSpPr>
        <p:spPr>
          <a:xfrm flipV="1">
            <a:off x="3275856" y="1988840"/>
            <a:ext cx="1080120" cy="58444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355976" y="1772816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8" name="Straight Arrow Connector 17"/>
          <p:cNvCxnSpPr>
            <a:stCxn id="16" idx="6"/>
            <a:endCxn id="8" idx="1"/>
          </p:cNvCxnSpPr>
          <p:nvPr/>
        </p:nvCxnSpPr>
        <p:spPr>
          <a:xfrm>
            <a:off x="4788024" y="1988840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9" idx="6"/>
            <a:endCxn id="24" idx="2"/>
          </p:cNvCxnSpPr>
          <p:nvPr/>
        </p:nvCxnSpPr>
        <p:spPr>
          <a:xfrm>
            <a:off x="3275856" y="2573288"/>
            <a:ext cx="1080120" cy="56768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355976" y="2924944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6" name="Elbow Connector 25"/>
          <p:cNvCxnSpPr>
            <a:stCxn id="24" idx="6"/>
            <a:endCxn id="8" idx="2"/>
          </p:cNvCxnSpPr>
          <p:nvPr/>
        </p:nvCxnSpPr>
        <p:spPr>
          <a:xfrm flipV="1">
            <a:off x="4788024" y="2420888"/>
            <a:ext cx="1044116" cy="720080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128284" y="1772816"/>
            <a:ext cx="432048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30" name="Straight Arrow Connector 29"/>
          <p:cNvCxnSpPr>
            <a:stCxn id="8" idx="3"/>
            <a:endCxn id="29" idx="2"/>
          </p:cNvCxnSpPr>
          <p:nvPr/>
        </p:nvCxnSpPr>
        <p:spPr>
          <a:xfrm>
            <a:off x="6516216" y="1988840"/>
            <a:ext cx="61206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60232" y="2781454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BNL</a:t>
            </a:r>
          </a:p>
          <a:p>
            <a:pPr algn="ctr"/>
            <a:r>
              <a:rPr lang="en-GB" dirty="0"/>
              <a:t>tuning</a:t>
            </a:r>
          </a:p>
        </p:txBody>
      </p:sp>
      <p:cxnSp>
        <p:nvCxnSpPr>
          <p:cNvPr id="34" name="Straight Arrow Connector 33"/>
          <p:cNvCxnSpPr>
            <a:stCxn id="29" idx="4"/>
            <a:endCxn id="33" idx="0"/>
          </p:cNvCxnSpPr>
          <p:nvPr/>
        </p:nvCxnSpPr>
        <p:spPr>
          <a:xfrm>
            <a:off x="7344308" y="2204864"/>
            <a:ext cx="0" cy="57659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128284" y="4005064"/>
            <a:ext cx="432048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0" name="Straight Arrow Connector 39"/>
          <p:cNvCxnSpPr>
            <a:stCxn id="33" idx="2"/>
            <a:endCxn id="39" idx="0"/>
          </p:cNvCxnSpPr>
          <p:nvPr/>
        </p:nvCxnSpPr>
        <p:spPr>
          <a:xfrm>
            <a:off x="7344308" y="3645550"/>
            <a:ext cx="0" cy="35951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9" idx="2"/>
            <a:endCxn id="33" idx="1"/>
          </p:cNvCxnSpPr>
          <p:nvPr/>
        </p:nvCxnSpPr>
        <p:spPr>
          <a:xfrm rot="10800000">
            <a:off x="6660232" y="3213502"/>
            <a:ext cx="468052" cy="1007586"/>
          </a:xfrm>
          <a:prstGeom prst="bentConnector3">
            <a:avLst>
              <a:gd name="adj1" fmla="val 148841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9" idx="4"/>
          </p:cNvCxnSpPr>
          <p:nvPr/>
        </p:nvCxnSpPr>
        <p:spPr>
          <a:xfrm>
            <a:off x="7344308" y="4437112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6840252" y="4797152"/>
            <a:ext cx="1008112" cy="36004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Accept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7544" y="3712964"/>
            <a:ext cx="5832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Helmholtz testing at </a:t>
            </a:r>
            <a:r>
              <a:rPr lang="en-GB" dirty="0" err="1"/>
              <a:t>AllStar</a:t>
            </a:r>
            <a:r>
              <a:rPr lang="en-GB" dirty="0"/>
              <a:t>, 100% of blocks but not temperature controlled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Temperature-controlled Helmholtz test of ~15% sample at BNL for verification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Remainder of blocks shipped directly to KYMA, who also re-test ~10% sample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Rotating coil measurement of bare magnet at BNL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Rotating coil measurement of tuned magnet at BNL</a:t>
            </a:r>
          </a:p>
        </p:txBody>
      </p:sp>
      <p:pic>
        <p:nvPicPr>
          <p:cNvPr id="14338" name="Picture 2" descr="https://theodora.com/flags/c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9" y="1860819"/>
            <a:ext cx="360000" cy="2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Flag of Slove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93" y="1300769"/>
            <a:ext cx="360000" cy="181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Flag of Ita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1" y="1271969"/>
            <a:ext cx="360000" cy="2390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Flag of the United Sta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02" y="2533264"/>
            <a:ext cx="360000" cy="190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Flag of the United States">
            <a:extLst>
              <a:ext uri="{FF2B5EF4-FFF2-40B4-BE49-F238E27FC236}">
                <a16:creationId xmlns:a16="http://schemas.microsoft.com/office/drawing/2014/main" id="{F674D564-E1F7-4383-9BA1-32A36D55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05" y="1878508"/>
            <a:ext cx="360000" cy="190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7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5249-CB1E-41E5-B130-0FEF9383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194B-DC70-4E1F-A00D-B157A0EE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BFE4-EDC4-4BA9-A2A8-8AF3F1BD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2868B-3EB4-436C-9975-E7D7FB745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FA3B8-BA66-4033-8544-67F72D4D4051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Permanent magnets shipped from KYMA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3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3417E-A8EB-486F-920C-36D701DA6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77" y="-1475805"/>
            <a:ext cx="5522446" cy="98096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Rotating coil magnet measurement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9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CDF4-12A4-47E5-B721-5BDB63DD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AC74-3DA8-4BB0-A2AF-0885FA0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9F42-9B97-42D5-880F-4EAB9531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C0EA0-37A6-4807-B80F-7D5841A9C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985C1-139A-4A77-BE84-9754B1ED8EB2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Wire tuning packs for CBETA magnets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6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Rotating coil magnet measurement at BNL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5F3CDD-04F5-4D0E-9736-3DCDD12D2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616"/>
            <a:ext cx="9312811" cy="52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1F7CA20-33EB-4A2C-8675-B67EA4B59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000" y="89308"/>
            <a:ext cx="8640000" cy="626704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8F8F-CB80-4F80-B802-2F6181EC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3FDB9-9809-4010-B5F9-CC6FEB7D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E3A16-8078-4D54-88AD-000AF805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F524F-BA2A-458E-8C4D-33C29E6644D7}"/>
              </a:ext>
            </a:extLst>
          </p:cNvPr>
          <p:cNvSpPr txBox="1"/>
          <p:nvPr/>
        </p:nvSpPr>
        <p:spPr>
          <a:xfrm>
            <a:off x="1619672" y="1124744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100% complete (excl. spares*)</a:t>
            </a:r>
          </a:p>
          <a:p>
            <a:r>
              <a:rPr lang="en-GB"/>
              <a:t>215 / 215 magnets (0 remaining)</a:t>
            </a:r>
          </a:p>
          <a:p>
            <a:endParaRPr lang="en-GB">
              <a:solidFill>
                <a:schemeClr val="accent5"/>
              </a:solidFill>
            </a:endParaRPr>
          </a:p>
          <a:p>
            <a:r>
              <a:rPr lang="en-GB">
                <a:solidFill>
                  <a:schemeClr val="accent5"/>
                </a:solidFill>
              </a:rPr>
              <a:t>* We have 4 “spare” QFs, 2 BDs for replacing first girder magnets, plus two spare BDT2 magnets, with more spares to be delivered from KYMA</a:t>
            </a:r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1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89AA-FD0F-405B-BCFB-9F8D3B5B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08720"/>
            <a:ext cx="2667000" cy="1143000"/>
          </a:xfrm>
        </p:spPr>
        <p:txBody>
          <a:bodyPr/>
          <a:lstStyle/>
          <a:p>
            <a:r>
              <a:rPr lang="en-GB"/>
              <a:t>What is CBETA?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361B-9BB3-4ED3-9CD3-A0B8DD18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493759"/>
          </a:xfrm>
        </p:spPr>
        <p:txBody>
          <a:bodyPr>
            <a:normAutofit fontScale="92500"/>
          </a:bodyPr>
          <a:lstStyle/>
          <a:p>
            <a:r>
              <a:rPr lang="en-GB" dirty="0"/>
              <a:t>It’s a 4-turn energy-recovery </a:t>
            </a:r>
            <a:r>
              <a:rPr lang="en-GB" dirty="0" err="1"/>
              <a:t>linac</a:t>
            </a:r>
            <a:r>
              <a:rPr lang="en-GB" dirty="0"/>
              <a:t> (ERL)</a:t>
            </a:r>
          </a:p>
          <a:p>
            <a:pPr lvl="1"/>
            <a:r>
              <a:rPr lang="en-GB" dirty="0"/>
              <a:t>CW operation with superconducting RF</a:t>
            </a:r>
          </a:p>
          <a:p>
            <a:r>
              <a:rPr lang="en-GB" dirty="0"/>
              <a:t>The return loop uses FFA (fixed-field accelerator) technology with permanent magnets</a:t>
            </a:r>
          </a:p>
          <a:p>
            <a:pPr lvl="1"/>
            <a:r>
              <a:rPr lang="en-GB" dirty="0"/>
              <a:t>Returns energies of 42-150MeV in same pipe</a:t>
            </a:r>
          </a:p>
          <a:p>
            <a:pPr lvl="1"/>
            <a:r>
              <a:rPr lang="en-GB" dirty="0"/>
              <a:t>“Non-scaling FFA” (linear field) focussing</a:t>
            </a:r>
          </a:p>
          <a:p>
            <a:pPr lvl="2"/>
            <a:r>
              <a:rPr lang="en-GB" dirty="0"/>
              <a:t>Small dispersion (few cm), short cell length (~45cm)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4BB5B-F6ED-452B-9DFF-52CB35F0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4BD95-BA5A-437E-A486-518C859D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A8094-9220-4E14-972B-4F17855E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543D8-B6B2-4A3B-9D1C-D6F1397A81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5130"/>
            <a:ext cx="6160360" cy="27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B5709-51E9-4C9B-8614-BFD073BE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EFC7-EBDC-4FFC-95D0-67F07F5F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DDD9E-88F9-45AC-AD39-2E5B7348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BCD3B-CD20-4546-9640-8410B44A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DC9AF-C5D4-4157-9EB5-3D7D703066C6}"/>
              </a:ext>
            </a:extLst>
          </p:cNvPr>
          <p:cNvSpPr txBox="1"/>
          <p:nvPr/>
        </p:nvSpPr>
        <p:spPr>
          <a:xfrm>
            <a:off x="1010880" y="692696"/>
            <a:ext cx="31598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Permanent magnet total: 216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/>
              <a:t>QF: 107</a:t>
            </a:r>
          </a:p>
          <a:p>
            <a:r>
              <a:rPr lang="en-GB" dirty="0">
                <a:solidFill>
                  <a:srgbClr val="00B0F0"/>
                </a:solidFill>
              </a:rPr>
              <a:t>BD: 32</a:t>
            </a:r>
          </a:p>
          <a:p>
            <a:r>
              <a:rPr lang="en-GB" dirty="0">
                <a:solidFill>
                  <a:schemeClr val="accent6"/>
                </a:solidFill>
              </a:rPr>
              <a:t>BDT2: 20</a:t>
            </a:r>
          </a:p>
          <a:p>
            <a:r>
              <a:rPr lang="en-GB" dirty="0">
                <a:solidFill>
                  <a:srgbClr val="FFC000"/>
                </a:solidFill>
              </a:rPr>
              <a:t>BDT1: 28</a:t>
            </a:r>
          </a:p>
          <a:p>
            <a:r>
              <a:rPr lang="en-GB" dirty="0">
                <a:solidFill>
                  <a:srgbClr val="00B050"/>
                </a:solidFill>
              </a:rPr>
              <a:t>QD: 27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QFH: 1 (half length)</a:t>
            </a:r>
          </a:p>
          <a:p>
            <a:r>
              <a:rPr lang="en-GB" dirty="0">
                <a:solidFill>
                  <a:srgbClr val="00B0F0"/>
                </a:solidFill>
              </a:rPr>
              <a:t>BDH: 1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59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AE35-4F78-4D52-B2E9-395FB534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Final Measurement Rate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480F-7309-4C6B-9473-91C62B99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CFF37-BDDA-4FBA-B669-636C6FC3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2301-529D-46E9-8156-DB20A242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BC587D2-CF56-4114-869A-032B33DEAC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68807212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148425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Main Production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24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Magnets tuned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200 (excl. early samples)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27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measurements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545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442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Start date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July 9, 2018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52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End date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November 14, 2018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2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Total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18.2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35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Magnets tuned per week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10.96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78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meas. per week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29.88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124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meas. per magnet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2.73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89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Tuned Field Quality Criteria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524328-4E72-447F-BB26-CC144459DF08}"/>
              </a:ext>
            </a:extLst>
          </p:cNvPr>
          <p:cNvSpPr txBox="1">
            <a:spLocks/>
          </p:cNvSpPr>
          <p:nvPr/>
        </p:nvSpPr>
        <p:spPr bwMode="auto">
          <a:xfrm>
            <a:off x="457200" y="3970820"/>
            <a:ext cx="8229600" cy="21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Unit = 10</a:t>
            </a:r>
            <a:r>
              <a:rPr lang="en-GB" sz="2400" baseline="30000" dirty="0"/>
              <a:t>-4</a:t>
            </a:r>
            <a:r>
              <a:rPr lang="en-GB" sz="2400" dirty="0"/>
              <a:t> of main pole</a:t>
            </a:r>
          </a:p>
          <a:p>
            <a:r>
              <a:rPr lang="en-GB" sz="2400" dirty="0"/>
              <a:t>FOM is sqrt(sum of all (multipoles in units)</a:t>
            </a:r>
            <a:r>
              <a:rPr lang="en-GB" sz="2400" baseline="30000" dirty="0"/>
              <a:t>2</a:t>
            </a:r>
            <a:r>
              <a:rPr lang="en-GB" sz="2400" dirty="0"/>
              <a:t>)</a:t>
            </a:r>
          </a:p>
          <a:p>
            <a:pPr lvl="1"/>
            <a:r>
              <a:rPr lang="en-GB" sz="2000" dirty="0"/>
              <a:t>CBETA FOM is weighted version based on tracking</a:t>
            </a:r>
          </a:p>
          <a:p>
            <a:r>
              <a:rPr lang="en-GB" sz="2400" dirty="0"/>
              <a:t>Midplane error generally hardest to achieve</a:t>
            </a:r>
          </a:p>
          <a:p>
            <a:pPr lvl="1"/>
            <a:r>
              <a:rPr lang="en-GB" sz="2000" dirty="0"/>
              <a:t>May go in and out of spec slightly (~0.5G) due to chiller cycle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B3418B-E54E-4583-8C80-9BEE2D66D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340768"/>
            <a:ext cx="8229600" cy="246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08125F-B6AA-4E35-B1E5-95E46CAD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511" y="4295293"/>
            <a:ext cx="1229457" cy="57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EF1FD-1DBF-40E9-ACCE-6964BA4D31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0288" y="4897059"/>
            <a:ext cx="1983904" cy="5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89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8399-A25B-41F6-BBC7-E5D1F700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Harmonics (QD 2412)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64B04-589F-4793-A05B-C958C01B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028AB-C0D1-48D1-B327-8485331B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C60A3-B4B6-4B79-B5C7-12EAAAE0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D0E68C4-0FA1-4587-9AD9-249BFB721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133" y="1355113"/>
            <a:ext cx="4581733" cy="550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50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562A0-968A-4ABB-B901-08B4FA70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7B788E-5465-4446-AD5D-8FFCB728773D}"/>
              </a:ext>
            </a:extLst>
          </p:cNvPr>
          <p:cNvSpPr txBox="1"/>
          <p:nvPr/>
        </p:nvSpPr>
        <p:spPr>
          <a:xfrm>
            <a:off x="827584" y="69269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Only tuned magnets shown (2 “rejects” removed)</a:t>
            </a:r>
            <a:endParaRPr lang="en-US" sz="1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F26087-436D-47CE-A917-A13BF388FD3F}"/>
              </a:ext>
            </a:extLst>
          </p:cNvPr>
          <p:cNvSpPr txBox="1"/>
          <p:nvPr/>
        </p:nvSpPr>
        <p:spPr>
          <a:xfrm rot="5400000">
            <a:off x="149504" y="2594911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3"/>
                </a:solidFill>
              </a:rPr>
              <a:t>Tuned with 96 shims</a:t>
            </a:r>
            <a:endParaRPr lang="en-US" sz="100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B3035-A5DC-4B41-8A77-82BD38447B32}"/>
              </a:ext>
            </a:extLst>
          </p:cNvPr>
          <p:cNvSpPr txBox="1"/>
          <p:nvPr/>
        </p:nvSpPr>
        <p:spPr>
          <a:xfrm rot="5400000">
            <a:off x="2404567" y="1767705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3"/>
                </a:solidFill>
              </a:rPr>
              <a:t>80 shims</a:t>
            </a:r>
            <a:endParaRPr lang="en-US" sz="100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6930D-D0F4-425F-AA28-5E0DF97DDB2E}"/>
              </a:ext>
            </a:extLst>
          </p:cNvPr>
          <p:cNvSpPr txBox="1"/>
          <p:nvPr/>
        </p:nvSpPr>
        <p:spPr>
          <a:xfrm rot="5400000">
            <a:off x="3831746" y="1550153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5"/>
                </a:solidFill>
              </a:rPr>
              <a:t>Reject matched with good half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B76F56-7164-42D7-A21D-71D0A4BBC0F5}"/>
              </a:ext>
            </a:extLst>
          </p:cNvPr>
          <p:cNvSpPr txBox="1"/>
          <p:nvPr/>
        </p:nvSpPr>
        <p:spPr>
          <a:xfrm rot="5400000">
            <a:off x="6475973" y="1550153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5"/>
                </a:solidFill>
              </a:rPr>
              <a:t>Reject matched with good half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33742-396C-408C-9778-CC5FD385021D}"/>
              </a:ext>
            </a:extLst>
          </p:cNvPr>
          <p:cNvSpPr txBox="1"/>
          <p:nvPr/>
        </p:nvSpPr>
        <p:spPr>
          <a:xfrm>
            <a:off x="2802350" y="9657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6B274-EECD-4627-A445-2F4C7ED7710A}"/>
              </a:ext>
            </a:extLst>
          </p:cNvPr>
          <p:cNvSpPr txBox="1"/>
          <p:nvPr/>
        </p:nvSpPr>
        <p:spPr>
          <a:xfrm>
            <a:off x="6300566" y="9657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FA4FB-3DF0-4A82-B873-AEBA1C30B6A2}"/>
              </a:ext>
            </a:extLst>
          </p:cNvPr>
          <p:cNvSpPr txBox="1"/>
          <p:nvPr/>
        </p:nvSpPr>
        <p:spPr>
          <a:xfrm>
            <a:off x="4048594" y="96575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A07DC2-9A75-4224-8A1B-D5F171957A61}"/>
              </a:ext>
            </a:extLst>
          </p:cNvPr>
          <p:cNvSpPr txBox="1"/>
          <p:nvPr/>
        </p:nvSpPr>
        <p:spPr>
          <a:xfrm>
            <a:off x="1869963" y="96575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BDT2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76B8B-46E2-43E5-982E-C9E61CE54C4E}"/>
              </a:ext>
            </a:extLst>
          </p:cNvPr>
          <p:cNvSpPr txBox="1"/>
          <p:nvPr/>
        </p:nvSpPr>
        <p:spPr>
          <a:xfrm>
            <a:off x="8455795" y="36526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EF624-3EE7-41F1-8E39-6F6C65258EBC}"/>
              </a:ext>
            </a:extLst>
          </p:cNvPr>
          <p:cNvSpPr txBox="1"/>
          <p:nvPr/>
        </p:nvSpPr>
        <p:spPr>
          <a:xfrm>
            <a:off x="876018" y="96616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BDT1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0592AB-F7EA-4768-BF74-5843299C4330}"/>
              </a:ext>
            </a:extLst>
          </p:cNvPr>
          <p:cNvCxnSpPr/>
          <p:nvPr/>
        </p:nvCxnSpPr>
        <p:spPr>
          <a:xfrm>
            <a:off x="683568" y="5301208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81FBBF-51F8-4A68-B0DE-83369EB5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712" y="2172046"/>
            <a:ext cx="3646072" cy="12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93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EC6A9C-7305-476D-8251-BB14DFA9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Tuning (CBETA FOM)</a:t>
            </a:r>
            <a:endParaRPr lang="en-US" dirty="0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9C24DC3A-ACFE-4B2E-B556-1E875D2F0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393"/>
            <a:ext cx="7884368" cy="5159927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C9D89-4B42-4B45-B324-7650264D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A377A-2083-4189-A02E-8DA7BD64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F7469-462C-40AC-8633-D944AA1C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EC0D4-8825-4044-B0BB-F1A0F464EC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F163AF-1A93-46DA-A7B3-508EA215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93" y="4725144"/>
            <a:ext cx="2952407" cy="2132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6E6BA5-993E-4149-995C-F8B605163AB1}"/>
              </a:ext>
            </a:extLst>
          </p:cNvPr>
          <p:cNvSpPr txBox="1"/>
          <p:nvPr/>
        </p:nvSpPr>
        <p:spPr>
          <a:xfrm rot="19521217">
            <a:off x="4827749" y="20848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10× improvement</a:t>
            </a:r>
          </a:p>
        </p:txBody>
      </p:sp>
    </p:spTree>
    <p:extLst>
      <p:ext uri="{BB962C8B-B14F-4D97-AF65-F5344CB8AC3E}">
        <p14:creationId xmlns:p14="http://schemas.microsoft.com/office/powerpoint/2010/main" val="3485133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A2E08-7C3B-4970-B186-CAC2CEEB92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65" y="384705"/>
            <a:ext cx="8657070" cy="5663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CE589-A167-4356-A09C-E2FB8C8A4B5C}"/>
              </a:ext>
            </a:extLst>
          </p:cNvPr>
          <p:cNvSpPr txBox="1"/>
          <p:nvPr/>
        </p:nvSpPr>
        <p:spPr>
          <a:xfrm>
            <a:off x="1115616" y="78794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Only tuned magnets shown (2 “rejects” removed)</a:t>
            </a:r>
            <a:endParaRPr lang="en-US" sz="10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BF50A7-EB85-497D-B83C-34C2A0AEFA05}"/>
              </a:ext>
            </a:extLst>
          </p:cNvPr>
          <p:cNvCxnSpPr/>
          <p:nvPr/>
        </p:nvCxnSpPr>
        <p:spPr>
          <a:xfrm>
            <a:off x="927033" y="4581128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33150F-16BC-4CB7-AFEE-C51BC173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04" y="1124744"/>
            <a:ext cx="4105096" cy="144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4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2818D1-4689-44C8-9357-95DFC8BBD5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9AEF1-F0BB-4F7C-9981-837DBFA04791}"/>
              </a:ext>
            </a:extLst>
          </p:cNvPr>
          <p:cNvSpPr txBox="1"/>
          <p:nvPr/>
        </p:nvSpPr>
        <p:spPr>
          <a:xfrm>
            <a:off x="970015" y="620688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Only tuned magnets shown (2 “rejects” removed)</a:t>
            </a:r>
            <a:endParaRPr lang="en-US" sz="1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D0EBA-1287-402B-B871-3A390B7F2497}"/>
              </a:ext>
            </a:extLst>
          </p:cNvPr>
          <p:cNvSpPr txBox="1"/>
          <p:nvPr/>
        </p:nvSpPr>
        <p:spPr>
          <a:xfrm>
            <a:off x="2944781" y="89374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E0E3A-9A01-4AA4-866D-75E2A5258C1A}"/>
              </a:ext>
            </a:extLst>
          </p:cNvPr>
          <p:cNvSpPr txBox="1"/>
          <p:nvPr/>
        </p:nvSpPr>
        <p:spPr>
          <a:xfrm>
            <a:off x="6442997" y="89374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EAD32-00C1-4B13-96AC-D2DDAEEBF385}"/>
              </a:ext>
            </a:extLst>
          </p:cNvPr>
          <p:cNvSpPr txBox="1"/>
          <p:nvPr/>
        </p:nvSpPr>
        <p:spPr>
          <a:xfrm>
            <a:off x="4191025" y="89374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B3633-01D7-4221-B15D-FB4FF131D802}"/>
              </a:ext>
            </a:extLst>
          </p:cNvPr>
          <p:cNvSpPr txBox="1"/>
          <p:nvPr/>
        </p:nvSpPr>
        <p:spPr>
          <a:xfrm>
            <a:off x="2012394" y="89374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D7A0BD-AA5B-4742-8233-83D546BB1F82}"/>
              </a:ext>
            </a:extLst>
          </p:cNvPr>
          <p:cNvSpPr txBox="1"/>
          <p:nvPr/>
        </p:nvSpPr>
        <p:spPr>
          <a:xfrm>
            <a:off x="8424499" y="96575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C365D-4D84-4EBA-869F-A75BB4B9679D}"/>
              </a:ext>
            </a:extLst>
          </p:cNvPr>
          <p:cNvSpPr txBox="1"/>
          <p:nvPr/>
        </p:nvSpPr>
        <p:spPr>
          <a:xfrm>
            <a:off x="1018449" y="89416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FB0C7-7BC2-48C8-83AF-F2B3D1DC8CFB}"/>
              </a:ext>
            </a:extLst>
          </p:cNvPr>
          <p:cNvCxnSpPr>
            <a:cxnSpLocks/>
          </p:cNvCxnSpPr>
          <p:nvPr/>
        </p:nvCxnSpPr>
        <p:spPr>
          <a:xfrm>
            <a:off x="3923928" y="3232293"/>
            <a:ext cx="50164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6F0F32-F637-41D0-A089-9F8A80C984D5}"/>
              </a:ext>
            </a:extLst>
          </p:cNvPr>
          <p:cNvCxnSpPr>
            <a:cxnSpLocks/>
          </p:cNvCxnSpPr>
          <p:nvPr/>
        </p:nvCxnSpPr>
        <p:spPr>
          <a:xfrm>
            <a:off x="3923928" y="3579455"/>
            <a:ext cx="50164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089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 Cooling Stability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149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3CF4-AE14-4F85-8968-C893BF8C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Commissioning results: orbit correction in fixed-field loop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38AE-B41E-4A9E-A56A-CACACA54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13FE-1A38-4493-9A88-88E6F8A3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6B5-96FB-4351-9E51-B5F9D5F3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754C9-5A40-4B11-80B2-5A4C6CFB2620}"/>
              </a:ext>
            </a:extLst>
          </p:cNvPr>
          <p:cNvSpPr txBox="1"/>
          <p:nvPr/>
        </p:nvSpPr>
        <p:spPr>
          <a:xfrm>
            <a:off x="1115616" y="3429000"/>
            <a:ext cx="691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very first beam through the fixed-field loop on May 7, 2019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E3D33-B16C-4FDD-83E2-A23BFEA9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74282"/>
            <a:ext cx="4745628" cy="2491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1F09B-D06B-42B9-93B9-8BCAFABFE407}"/>
              </a:ext>
            </a:extLst>
          </p:cNvPr>
          <p:cNvSpPr txBox="1"/>
          <p:nvPr/>
        </p:nvSpPr>
        <p:spPr>
          <a:xfrm>
            <a:off x="5853420" y="4593176"/>
            <a:ext cx="2679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Corrected beam </a:t>
            </a:r>
            <a:r>
              <a:rPr lang="en-GB" b="1" dirty="0"/>
              <a:t>using section-by-section local SVD</a:t>
            </a:r>
            <a:r>
              <a:rPr lang="en-GB" dirty="0"/>
              <a:t> (did not converge for whole FFA)</a:t>
            </a:r>
          </a:p>
          <a:p>
            <a:r>
              <a:rPr lang="en-GB" dirty="0"/>
              <a:t>(June 12, 2019)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8619C-6004-474B-A3AD-C328BE30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2" y="1611841"/>
            <a:ext cx="6704776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D7F69-83A4-407C-96E3-CB703EB38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5" y="2215755"/>
            <a:ext cx="8685604" cy="48856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0FE7-6C68-413D-B7D0-BE4D87B1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0075-E8F2-48E8-9B23-A0F46D4C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9333-5B7B-4251-8112-2D440BF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A86DF-D9BB-4E81-8F12-BE231F42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16632"/>
            <a:ext cx="3960440" cy="214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BC04C-A620-4B0C-8644-1B88161D8927}"/>
              </a:ext>
            </a:extLst>
          </p:cNvPr>
          <p:cNvSpPr txBox="1"/>
          <p:nvPr/>
        </p:nvSpPr>
        <p:spPr>
          <a:xfrm>
            <a:off x="719572" y="1556792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is a 1.3GHz SCRF module with six 5-cell cavities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6599B-89CF-4591-95B6-6760E2388216}"/>
              </a:ext>
            </a:extLst>
          </p:cNvPr>
          <p:cNvSpPr txBox="1"/>
          <p:nvPr/>
        </p:nvSpPr>
        <p:spPr>
          <a:xfrm>
            <a:off x="4644008" y="2331539"/>
            <a:ext cx="1042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±36MeV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BEAC6-99FD-4AF4-97AF-5CFB0B4EC58C}"/>
              </a:ext>
            </a:extLst>
          </p:cNvPr>
          <p:cNvSpPr txBox="1"/>
          <p:nvPr/>
        </p:nvSpPr>
        <p:spPr>
          <a:xfrm>
            <a:off x="102866" y="337565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BB99B-8CC4-4AE1-9B99-1038039E7555}"/>
              </a:ext>
            </a:extLst>
          </p:cNvPr>
          <p:cNvSpPr txBox="1"/>
          <p:nvPr/>
        </p:nvSpPr>
        <p:spPr>
          <a:xfrm>
            <a:off x="8282757" y="328498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ABC1A-14DD-40F3-BF2B-DC93F0A1A92F}"/>
              </a:ext>
            </a:extLst>
          </p:cNvPr>
          <p:cNvSpPr txBox="1"/>
          <p:nvPr/>
        </p:nvSpPr>
        <p:spPr>
          <a:xfrm>
            <a:off x="7164288" y="5363924"/>
            <a:ext cx="1377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42-150MeV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E84A4-68B3-4475-8ED7-50493F292B94}"/>
              </a:ext>
            </a:extLst>
          </p:cNvPr>
          <p:cNvSpPr txBox="1"/>
          <p:nvPr/>
        </p:nvSpPr>
        <p:spPr>
          <a:xfrm>
            <a:off x="6372200" y="4206163"/>
            <a:ext cx="2116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42,78,114,150MeV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811145-F856-4EEF-A50D-9285602E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476672"/>
            <a:ext cx="3312367" cy="594295"/>
          </a:xfrm>
        </p:spPr>
        <p:txBody>
          <a:bodyPr/>
          <a:lstStyle/>
          <a:p>
            <a:r>
              <a:rPr lang="en-GB"/>
              <a:t>Layout &amp; Parameters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6526A-FF10-4898-9DD4-86C6A5022C6A}"/>
              </a:ext>
            </a:extLst>
          </p:cNvPr>
          <p:cNvSpPr txBox="1"/>
          <p:nvPr/>
        </p:nvSpPr>
        <p:spPr>
          <a:xfrm>
            <a:off x="-43497" y="23824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D98ED-2A4A-48CD-8557-7FC532A04526}"/>
              </a:ext>
            </a:extLst>
          </p:cNvPr>
          <p:cNvSpPr txBox="1"/>
          <p:nvPr/>
        </p:nvSpPr>
        <p:spPr>
          <a:xfrm>
            <a:off x="-67668" y="299363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Injector cryomodule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2B35-E220-4E33-9C9C-F72C96A17B82}"/>
              </a:ext>
            </a:extLst>
          </p:cNvPr>
          <p:cNvSpPr txBox="1"/>
          <p:nvPr/>
        </p:nvSpPr>
        <p:spPr>
          <a:xfrm>
            <a:off x="3961616" y="2718175"/>
            <a:ext cx="258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cryomodule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84128-B69E-41C6-9BB4-6DA359EAB098}"/>
              </a:ext>
            </a:extLst>
          </p:cNvPr>
          <p:cNvSpPr txBox="1"/>
          <p:nvPr/>
        </p:nvSpPr>
        <p:spPr>
          <a:xfrm>
            <a:off x="8284044" y="2347306"/>
            <a:ext cx="78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Beam stop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76F49-5989-4C6E-B867-E4CEC61A89F9}"/>
              </a:ext>
            </a:extLst>
          </p:cNvPr>
          <p:cNvSpPr txBox="1"/>
          <p:nvPr/>
        </p:nvSpPr>
        <p:spPr>
          <a:xfrm>
            <a:off x="4418348" y="3568209"/>
            <a:ext cx="139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Diagnostic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9F53C3-B6FF-4A9B-A511-DBEB5ED51C4E}"/>
              </a:ext>
            </a:extLst>
          </p:cNvPr>
          <p:cNvSpPr txBox="1"/>
          <p:nvPr/>
        </p:nvSpPr>
        <p:spPr>
          <a:xfrm>
            <a:off x="6822723" y="3853142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455C2-B661-4B90-B275-E3790D562EA2}"/>
              </a:ext>
            </a:extLst>
          </p:cNvPr>
          <p:cNvSpPr txBox="1"/>
          <p:nvPr/>
        </p:nvSpPr>
        <p:spPr>
          <a:xfrm>
            <a:off x="1948682" y="3771519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A2D111-BF7E-45A5-B482-4815621CAE83}"/>
              </a:ext>
            </a:extLst>
          </p:cNvPr>
          <p:cNvSpPr txBox="1"/>
          <p:nvPr/>
        </p:nvSpPr>
        <p:spPr>
          <a:xfrm>
            <a:off x="8172400" y="4774321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B74DA3-399C-4292-9AEC-043AF60E8A87}"/>
              </a:ext>
            </a:extLst>
          </p:cNvPr>
          <p:cNvSpPr txBox="1"/>
          <p:nvPr/>
        </p:nvSpPr>
        <p:spPr>
          <a:xfrm>
            <a:off x="923947" y="4937457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B01F81-935D-4B9E-8CA5-23D926D44C68}"/>
              </a:ext>
            </a:extLst>
          </p:cNvPr>
          <p:cNvSpPr txBox="1"/>
          <p:nvPr/>
        </p:nvSpPr>
        <p:spPr>
          <a:xfrm>
            <a:off x="1606765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8AD149-A462-4E0D-BCD0-7418AB973432}"/>
              </a:ext>
            </a:extLst>
          </p:cNvPr>
          <p:cNvSpPr txBox="1"/>
          <p:nvPr/>
        </p:nvSpPr>
        <p:spPr>
          <a:xfrm>
            <a:off x="6822723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98CC7-D889-43B7-8A38-591EFD709CF1}"/>
              </a:ext>
            </a:extLst>
          </p:cNvPr>
          <p:cNvSpPr txBox="1"/>
          <p:nvPr/>
        </p:nvSpPr>
        <p:spPr>
          <a:xfrm>
            <a:off x="4584043" y="5766747"/>
            <a:ext cx="106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Straight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6DEB62-5107-4470-B5A8-667948F21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58" y="4653136"/>
            <a:ext cx="2276412" cy="8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8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48194-4D31-4DF4-B52B-09A1286E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Eventually got 7-turn ERL operation with turns 1,2,3 SVD corrected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DAB20-6989-4C97-9F4C-2E8EA3F6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08666-B48B-406F-A363-946E7AEC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6C48-18FB-429A-A732-2953DE52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E88B85-A063-42ED-A8C1-DFE77F174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390"/>
            <a:ext cx="5196490" cy="310881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C20A02-8EAD-4A30-9DA6-9BB2E29F7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00" y="2192390"/>
            <a:ext cx="4484200" cy="31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1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58E73-429C-4DEC-91F1-EA55F74F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CBCA27E7-6BBC-40D1-94D1-6524C589BB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146549"/>
              </p:ext>
            </p:extLst>
          </p:nvPr>
        </p:nvGraphicFramePr>
        <p:xfrm>
          <a:off x="628650" y="2952932"/>
          <a:ext cx="7886699" cy="2924252"/>
        </p:xfrm>
        <a:graphic>
          <a:graphicData uri="http://schemas.openxmlformats.org/drawingml/2006/table">
            <a:tbl>
              <a:tblPr firstRow="1" bandRow="1"/>
              <a:tblGrid>
                <a:gridCol w="2062544">
                  <a:extLst>
                    <a:ext uri="{9D8B030D-6E8A-4147-A177-3AD203B41FA5}">
                      <a16:colId xmlns:a16="http://schemas.microsoft.com/office/drawing/2014/main" val="1358464995"/>
                    </a:ext>
                  </a:extLst>
                </a:gridCol>
                <a:gridCol w="1448158">
                  <a:extLst>
                    <a:ext uri="{9D8B030D-6E8A-4147-A177-3AD203B41FA5}">
                      <a16:colId xmlns:a16="http://schemas.microsoft.com/office/drawing/2014/main" val="1888202027"/>
                    </a:ext>
                  </a:extLst>
                </a:gridCol>
                <a:gridCol w="1448158">
                  <a:extLst>
                    <a:ext uri="{9D8B030D-6E8A-4147-A177-3AD203B41FA5}">
                      <a16:colId xmlns:a16="http://schemas.microsoft.com/office/drawing/2014/main" val="434880333"/>
                    </a:ext>
                  </a:extLst>
                </a:gridCol>
                <a:gridCol w="1479681">
                  <a:extLst>
                    <a:ext uri="{9D8B030D-6E8A-4147-A177-3AD203B41FA5}">
                      <a16:colId xmlns:a16="http://schemas.microsoft.com/office/drawing/2014/main" val="2038610017"/>
                    </a:ext>
                  </a:extLst>
                </a:gridCol>
                <a:gridCol w="1448158">
                  <a:extLst>
                    <a:ext uri="{9D8B030D-6E8A-4147-A177-3AD203B41FA5}">
                      <a16:colId xmlns:a16="http://schemas.microsoft.com/office/drawing/2014/main" val="3988127565"/>
                    </a:ext>
                  </a:extLst>
                </a:gridCol>
              </a:tblGrid>
              <a:tr h="5578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Higher field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Smaller aperture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 midplane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Oval aperture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955275"/>
                  </a:ext>
                </a:extLst>
              </a:tr>
              <a:tr h="312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Hadron therapy gantry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781589"/>
                  </a:ext>
                </a:extLst>
              </a:tr>
              <a:tr h="312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CEBAF 20GeV upgrade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No?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878956"/>
                  </a:ext>
                </a:extLst>
              </a:tr>
              <a:tr h="312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Next-gen light sources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No?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056754"/>
                  </a:ext>
                </a:extLst>
              </a:tr>
              <a:tr h="80309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High-gradient quad for capture of laser/plasma accelerator beams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No?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Maybe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39730"/>
                  </a:ext>
                </a:extLst>
              </a:tr>
              <a:tr h="312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ERL LHeC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Yes?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No?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292740"/>
                  </a:ext>
                </a:extLst>
              </a:tr>
              <a:tr h="312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ILC damping ring 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13933" marR="13933" marT="139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04392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ED2FE8-E35B-432E-89DF-05B4B934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E23FAE-E4B9-4B05-9768-AD723F07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Joint DESY and University of Hamburg Accelerator Physics Seminar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CEFF0-201C-4F2E-A1FE-DB1F9D7AF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095" y="1994616"/>
            <a:ext cx="1074256" cy="1074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5275C-E395-4FA0-B678-2CB3AF80B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45" b="8850"/>
          <a:stretch/>
        </p:blipFill>
        <p:spPr>
          <a:xfrm>
            <a:off x="7100887" y="1988840"/>
            <a:ext cx="1310879" cy="107878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F90F0BFC-B386-41BF-9F1B-F4769D446BB3}"/>
              </a:ext>
            </a:extLst>
          </p:cNvPr>
          <p:cNvSpPr/>
          <p:nvPr/>
        </p:nvSpPr>
        <p:spPr>
          <a:xfrm>
            <a:off x="2229448" y="2056098"/>
            <a:ext cx="1751285" cy="978257"/>
          </a:xfrm>
          <a:prstGeom prst="cloud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Demagnetisation?</a:t>
            </a:r>
          </a:p>
          <a:p>
            <a:pPr algn="ctr"/>
            <a:r>
              <a:rPr lang="en-GB" sz="900" dirty="0"/>
              <a:t>Radiation resistance?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FCC8880-C2F7-4CC0-B0DD-015D4D57E6C6}"/>
              </a:ext>
            </a:extLst>
          </p:cNvPr>
          <p:cNvSpPr/>
          <p:nvPr/>
        </p:nvSpPr>
        <p:spPr>
          <a:xfrm>
            <a:off x="4023955" y="2056098"/>
            <a:ext cx="1675451" cy="978257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Assembly precision?</a:t>
            </a:r>
          </a:p>
          <a:p>
            <a:pPr algn="ctr"/>
            <a:r>
              <a:rPr lang="en-GB" sz="900" dirty="0"/>
              <a:t>Field quality?</a:t>
            </a:r>
          </a:p>
          <a:p>
            <a:pPr algn="ctr"/>
            <a:r>
              <a:rPr lang="en-GB" sz="900" dirty="0"/>
              <a:t>Shimming method?</a:t>
            </a:r>
            <a:endParaRPr lang="en-US" sz="9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FA5B16-DA09-4BDF-BAEC-C11C636A1D10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030A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Novel Permanent Magnet Applications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74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DD3A-AE11-428A-B66D-BFA913E2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High-Gradient Magnet Proposals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88540B0-2614-49FB-A172-F376D2EA3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993254"/>
              </p:ext>
            </p:extLst>
          </p:nvPr>
        </p:nvGraphicFramePr>
        <p:xfrm>
          <a:off x="457200" y="1700808"/>
          <a:ext cx="8229600" cy="267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53397332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465268515"/>
                    </a:ext>
                  </a:extLst>
                </a:gridCol>
                <a:gridCol w="1615048">
                  <a:extLst>
                    <a:ext uri="{9D8B030D-6E8A-4147-A177-3AD203B41FA5}">
                      <a16:colId xmlns:a16="http://schemas.microsoft.com/office/drawing/2014/main" val="1778706120"/>
                    </a:ext>
                  </a:extLst>
                </a:gridCol>
                <a:gridCol w="1676792">
                  <a:extLst>
                    <a:ext uri="{9D8B030D-6E8A-4147-A177-3AD203B41FA5}">
                      <a16:colId xmlns:a16="http://schemas.microsoft.com/office/drawing/2014/main" val="368003151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176776719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GB" sz="1800" dirty="0"/>
                        <a:t>Magnet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Dipole at x=0 (T)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Gradient</a:t>
                      </a:r>
                    </a:p>
                    <a:p>
                      <a:r>
                        <a:rPr lang="en-GB" sz="1800" dirty="0"/>
                        <a:t>(T/m)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Beam half-excursion (mm)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Aperture radius (mm)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9626093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800" b="1" dirty="0"/>
                        <a:t>Therapy gantry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 gridSpan="4">
                  <a:txBody>
                    <a:bodyPr/>
                    <a:lstStyle/>
                    <a:p>
                      <a:r>
                        <a:rPr lang="en-GB" sz="1800" i="1" dirty="0"/>
                        <a:t>2020 design by </a:t>
                      </a:r>
                      <a:r>
                        <a:rPr lang="en-GB" sz="1800" i="1" dirty="0" err="1"/>
                        <a:t>Trbojevic</a:t>
                      </a:r>
                      <a:endParaRPr lang="en-US" sz="1800" i="1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5687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800" dirty="0"/>
                        <a:t>QF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155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8.8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13.8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10452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800" dirty="0"/>
                        <a:t>BD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1.8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-97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7.5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12.5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14693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800" b="1" dirty="0"/>
                        <a:t>Light source</a:t>
                      </a:r>
                      <a:endParaRPr lang="en-US" sz="1800" b="1" dirty="0"/>
                    </a:p>
                  </a:txBody>
                  <a:tcPr marL="68580" marR="68580" marT="34290" marB="34290"/>
                </a:tc>
                <a:tc gridSpan="4">
                  <a:txBody>
                    <a:bodyPr/>
                    <a:lstStyle/>
                    <a:p>
                      <a:r>
                        <a:rPr lang="en-GB" sz="1800" i="1" dirty="0"/>
                        <a:t>2019 PRAB publication “Complex Bend II: A new optics solution”</a:t>
                      </a:r>
                      <a:endParaRPr lang="en-US" sz="1800" i="1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64935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800" dirty="0"/>
                        <a:t>CBII-F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0.26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250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&lt;0.5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982380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800" dirty="0"/>
                        <a:t>CBII-D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0.49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-250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&lt;0.5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5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345028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3E3D-C029-4800-947B-178A193B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9DDED-40CC-4D82-8806-9F7D19A8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E5668-7D50-440A-9AFE-B14795CD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5BB88A-EB37-4D8E-A665-B3777A9BE65F}"/>
              </a:ext>
            </a:extLst>
          </p:cNvPr>
          <p:cNvSpPr txBox="1">
            <a:spLocks/>
          </p:cNvSpPr>
          <p:nvPr/>
        </p:nvSpPr>
        <p:spPr bwMode="auto">
          <a:xfrm>
            <a:off x="457200" y="4508551"/>
            <a:ext cx="8229600" cy="158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All magnets are small aperture, &gt;~100T/m</a:t>
            </a:r>
          </a:p>
          <a:p>
            <a:pPr lvl="1"/>
            <a:r>
              <a:rPr lang="en-GB" sz="2400" dirty="0"/>
              <a:t>Also of interest for focussing in plasma accelerators</a:t>
            </a:r>
            <a:endParaRPr lang="en-US" sz="2400" dirty="0"/>
          </a:p>
          <a:p>
            <a:r>
              <a:rPr lang="en-GB" sz="2800" dirty="0"/>
              <a:t>3 of 4 have nonzero dipole at nominal beam location</a:t>
            </a:r>
          </a:p>
        </p:txBody>
      </p:sp>
    </p:spTree>
    <p:extLst>
      <p:ext uri="{BB962C8B-B14F-4D97-AF65-F5344CB8AC3E}">
        <p14:creationId xmlns:p14="http://schemas.microsoft.com/office/powerpoint/2010/main" val="3826981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8602-7037-407C-8BAC-084AC466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Trbojevic</a:t>
            </a:r>
            <a:r>
              <a:rPr lang="en-GB" dirty="0"/>
              <a:t> Hadron Therapy Gantry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32BD5-0F51-44CD-A557-E1B2D154A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2097824"/>
          </a:xfrm>
        </p:spPr>
        <p:txBody>
          <a:bodyPr>
            <a:normAutofit fontScale="85000" lnSpcReduction="10000"/>
          </a:bodyPr>
          <a:lstStyle/>
          <a:p>
            <a:r>
              <a:rPr lang="en-GB" sz="3300" dirty="0"/>
              <a:t>A fixed-field gantry transports protons over the wide energy range 65-250MeV to the patient</a:t>
            </a:r>
          </a:p>
          <a:p>
            <a:pPr lvl="1"/>
            <a:r>
              <a:rPr lang="en-GB" dirty="0"/>
              <a:t>Faster depth (energy) scanning because no magnet ramp</a:t>
            </a:r>
          </a:p>
          <a:p>
            <a:pPr lvl="1"/>
            <a:r>
              <a:rPr lang="en-GB" dirty="0"/>
              <a:t>Also lighter-weight and less power than electromagnets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D5D2-A53A-4DC9-B8A7-7CAB163F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1BA58-555D-49AD-A66D-536BB2294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9D299-9588-47FB-AF04-C6950BB0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pic>
        <p:nvPicPr>
          <p:cNvPr id="2050" name="Picture 2" descr="dejangantryfig16M_crop">
            <a:extLst>
              <a:ext uri="{FF2B5EF4-FFF2-40B4-BE49-F238E27FC236}">
                <a16:creationId xmlns:a16="http://schemas.microsoft.com/office/drawing/2014/main" id="{71EEBBA9-B952-4EB9-A345-9EC8C7BB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95400"/>
            <a:ext cx="4896544" cy="30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93489F-59A3-475B-A6AD-48DB4E6A42BA}"/>
              </a:ext>
            </a:extLst>
          </p:cNvPr>
          <p:cNvSpPr txBox="1">
            <a:spLocks/>
          </p:cNvSpPr>
          <p:nvPr/>
        </p:nvSpPr>
        <p:spPr bwMode="auto">
          <a:xfrm>
            <a:off x="457200" y="3320988"/>
            <a:ext cx="3891018" cy="290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Requires a horizontal beam excursion</a:t>
            </a:r>
          </a:p>
          <a:p>
            <a:pPr lvl="1"/>
            <a:r>
              <a:rPr lang="en-GB" sz="2400" dirty="0"/>
              <a:t>Magnified trajectories shown on right</a:t>
            </a:r>
          </a:p>
          <a:p>
            <a:r>
              <a:rPr lang="en-GB" sz="2800" dirty="0"/>
              <a:t>Higher fields give a smaller rotating gantry</a:t>
            </a:r>
          </a:p>
        </p:txBody>
      </p:sp>
    </p:spTree>
    <p:extLst>
      <p:ext uri="{BB962C8B-B14F-4D97-AF65-F5344CB8AC3E}">
        <p14:creationId xmlns:p14="http://schemas.microsoft.com/office/powerpoint/2010/main" val="2984658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8584-77D8-4079-ACBA-DED9EA1D7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Generation Light 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D72BE-0E9F-4019-B963-B6C725F8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19" y="1412776"/>
            <a:ext cx="5418701" cy="4590511"/>
          </a:xfrm>
        </p:spPr>
        <p:txBody>
          <a:bodyPr/>
          <a:lstStyle/>
          <a:p>
            <a:r>
              <a:rPr lang="en-GB" dirty="0"/>
              <a:t>A section of alternating, high gradient quadrupoles called a “Complex Bend” reduces the electron beam equilibrium emittance</a:t>
            </a:r>
          </a:p>
          <a:p>
            <a:pPr lvl="1"/>
            <a:r>
              <a:rPr lang="en-GB" dirty="0"/>
              <a:t>This is being considered for the NSLS-II upgrade</a:t>
            </a:r>
          </a:p>
          <a:p>
            <a:pPr lvl="1"/>
            <a:r>
              <a:rPr lang="en-GB" dirty="0"/>
              <a:t>Beam is offset to give overall dipole bending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DFCB-E93F-4634-9D6C-0A6E9E63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7A143-BE13-4611-AFA0-8437FD30D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F00F9-C3DC-4228-B5A1-7EAAA748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pic>
        <p:nvPicPr>
          <p:cNvPr id="3074" name="Picture 2" descr="CB2magnet">
            <a:extLst>
              <a:ext uri="{FF2B5EF4-FFF2-40B4-BE49-F238E27FC236}">
                <a16:creationId xmlns:a16="http://schemas.microsoft.com/office/drawing/2014/main" id="{5457A1D7-B67B-459D-9BDE-FB8124B7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520076" cy="176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6A9647-E9A8-4423-8235-95E6AAF63A37}"/>
              </a:ext>
            </a:extLst>
          </p:cNvPr>
          <p:cNvSpPr txBox="1">
            <a:spLocks/>
          </p:cNvSpPr>
          <p:nvPr/>
        </p:nvSpPr>
        <p:spPr bwMode="auto">
          <a:xfrm>
            <a:off x="5872987" y="1916832"/>
            <a:ext cx="3037594" cy="202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A slot is required for synchrotron radiation to escape</a:t>
            </a:r>
          </a:p>
          <a:p>
            <a:pPr lvl="1"/>
            <a:r>
              <a:rPr lang="en-GB" sz="1800" dirty="0"/>
              <a:t>Careful cancellation of field error harmonics</a:t>
            </a:r>
          </a:p>
          <a:p>
            <a:pPr lvl="1"/>
            <a:r>
              <a:rPr lang="en-GB" sz="1800" dirty="0"/>
              <a:t>Their design shown below</a:t>
            </a:r>
          </a:p>
        </p:txBody>
      </p:sp>
    </p:spTree>
    <p:extLst>
      <p:ext uri="{BB962C8B-B14F-4D97-AF65-F5344CB8AC3E}">
        <p14:creationId xmlns:p14="http://schemas.microsoft.com/office/powerpoint/2010/main" val="4283086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D070-8415-4687-B700-604E9840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61" y="407048"/>
            <a:ext cx="7886700" cy="994172"/>
          </a:xfrm>
        </p:spPr>
        <p:txBody>
          <a:bodyPr/>
          <a:lstStyle/>
          <a:p>
            <a:r>
              <a:rPr lang="en-GB" dirty="0"/>
              <a:t>Oval Aperture Comparison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513B1-CB8A-4049-B0A1-1F97EB3C3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49" y="1861442"/>
            <a:ext cx="8250701" cy="3628531"/>
          </a:xfrm>
        </p:spPr>
        <p:txBody>
          <a:bodyPr/>
          <a:lstStyle/>
          <a:p>
            <a:r>
              <a:rPr lang="en-GB" dirty="0"/>
              <a:t>Therapy gantry QF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91E71-5781-4C57-899E-73523CD5B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0C6AE-2DB1-4D21-97E5-A66603A4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DA478-26D3-44CF-9928-1FE1CC64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7F53B880-EAE2-49A7-B7B0-63BCD107C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2" y="3160166"/>
            <a:ext cx="1541699" cy="1541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62EC4-0C2B-4593-B084-1C87D48D9091}"/>
              </a:ext>
            </a:extLst>
          </p:cNvPr>
          <p:cNvSpPr txBox="1"/>
          <p:nvPr/>
        </p:nvSpPr>
        <p:spPr>
          <a:xfrm>
            <a:off x="5703164" y="1429551"/>
            <a:ext cx="31761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155T/m quadrupole</a:t>
            </a:r>
          </a:p>
          <a:p>
            <a:r>
              <a:rPr lang="en-GB" dirty="0"/>
              <a:t>27.6mm horizontal aperture</a:t>
            </a:r>
          </a:p>
          <a:p>
            <a:r>
              <a:rPr lang="en-GB" dirty="0"/>
              <a:t>B</a:t>
            </a:r>
            <a:r>
              <a:rPr lang="en-GB" baseline="-25000" dirty="0"/>
              <a:t>r</a:t>
            </a:r>
            <a:r>
              <a:rPr lang="en-GB" dirty="0"/>
              <a:t> = 1.4T material</a:t>
            </a:r>
          </a:p>
          <a:p>
            <a:r>
              <a:rPr lang="en-GB" dirty="0"/>
              <a:t>&lt;10</a:t>
            </a:r>
            <a:r>
              <a:rPr lang="en-GB" baseline="30000" dirty="0"/>
              <a:t>-4</a:t>
            </a:r>
            <a:r>
              <a:rPr lang="en-GB" dirty="0"/>
              <a:t> field midplane accuracy</a:t>
            </a:r>
          </a:p>
          <a:p>
            <a:endParaRPr lang="en-GB" dirty="0"/>
          </a:p>
          <a:p>
            <a:r>
              <a:rPr lang="en-GB" dirty="0"/>
              <a:t>Left: circular aperture</a:t>
            </a:r>
          </a:p>
          <a:p>
            <a:r>
              <a:rPr lang="en-GB" dirty="0"/>
              <a:t>170.9cm</a:t>
            </a:r>
            <a:r>
              <a:rPr lang="en-GB" baseline="30000" dirty="0"/>
              <a:t>2</a:t>
            </a:r>
            <a:r>
              <a:rPr lang="en-GB" dirty="0"/>
              <a:t> of material</a:t>
            </a:r>
          </a:p>
          <a:p>
            <a:endParaRPr lang="en-GB" dirty="0"/>
          </a:p>
          <a:p>
            <a:r>
              <a:rPr lang="en-GB" dirty="0"/>
              <a:t>Right: oval aperture</a:t>
            </a:r>
          </a:p>
          <a:p>
            <a:r>
              <a:rPr lang="en-GB" dirty="0"/>
              <a:t>10mm vertical height</a:t>
            </a:r>
          </a:p>
          <a:p>
            <a:r>
              <a:rPr lang="en-GB" dirty="0"/>
              <a:t>24.0cm</a:t>
            </a:r>
            <a:r>
              <a:rPr lang="en-GB" baseline="30000" dirty="0"/>
              <a:t>2</a:t>
            </a:r>
            <a:r>
              <a:rPr lang="en-GB" dirty="0"/>
              <a:t> of material</a:t>
            </a:r>
          </a:p>
          <a:p>
            <a:endParaRPr lang="en-GB" dirty="0"/>
          </a:p>
          <a:p>
            <a:r>
              <a:rPr lang="en-GB" dirty="0"/>
              <a:t>Sevenfold reduction in material use by only having aperture in the axis where it is needed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1020A8-32E8-46D9-A039-A894955DFBBC}"/>
              </a:ext>
            </a:extLst>
          </p:cNvPr>
          <p:cNvGrpSpPr/>
          <p:nvPr/>
        </p:nvGrpSpPr>
        <p:grpSpPr>
          <a:xfrm>
            <a:off x="170075" y="2111226"/>
            <a:ext cx="3628531" cy="3628531"/>
            <a:chOff x="2063552" y="2204864"/>
            <a:chExt cx="3789040" cy="3789040"/>
          </a:xfrm>
        </p:grpSpPr>
        <p:pic>
          <p:nvPicPr>
            <p:cNvPr id="8" name="Picture 7" descr="A picture containing text, map, umbrella&#10;&#10;Description automatically generated">
              <a:extLst>
                <a:ext uri="{FF2B5EF4-FFF2-40B4-BE49-F238E27FC236}">
                  <a16:creationId xmlns:a16="http://schemas.microsoft.com/office/drawing/2014/main" id="{649270DE-962C-46D0-88D3-416CDFB7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52" y="2204864"/>
              <a:ext cx="3789040" cy="37890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E4379-88AF-4434-BFAA-0985C592C892}"/>
                </a:ext>
              </a:extLst>
            </p:cNvPr>
            <p:cNvSpPr txBox="1"/>
            <p:nvPr/>
          </p:nvSpPr>
          <p:spPr>
            <a:xfrm>
              <a:off x="2262656" y="5508177"/>
              <a:ext cx="982921" cy="385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cm grid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A25CC4A-6C83-4081-BAD2-7F1808CE0F8A}"/>
              </a:ext>
            </a:extLst>
          </p:cNvPr>
          <p:cNvSpPr txBox="1"/>
          <p:nvPr/>
        </p:nvSpPr>
        <p:spPr>
          <a:xfrm>
            <a:off x="3854624" y="470186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scale!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87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EC92E-D32F-4215-B93A-43A566E4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Oval Aperture Magnets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917BE-4ECD-48A0-9DD1-B5B58CC7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898" y="2292154"/>
            <a:ext cx="2768574" cy="335872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This design technique is beyond what was tested at CBETA</a:t>
            </a:r>
          </a:p>
          <a:p>
            <a:r>
              <a:rPr lang="en-GB" dirty="0"/>
              <a:t>Further design optimisation will be done to make magnet more symmetric and manufacturable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5E5FC-55AB-4CCD-9A7D-8B999AB1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D3320-7CDF-44BC-86F0-09EE40C7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5C00D-6CEA-443C-B8BE-4A60DB34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1BBDC8D-6D00-4A8C-A045-57E14B04F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85557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C6E257-9C77-4A23-BF1B-9A8BA38192DB}"/>
              </a:ext>
            </a:extLst>
          </p:cNvPr>
          <p:cNvGrpSpPr/>
          <p:nvPr/>
        </p:nvGrpSpPr>
        <p:grpSpPr>
          <a:xfrm>
            <a:off x="113128" y="1946146"/>
            <a:ext cx="6001922" cy="3683720"/>
            <a:chOff x="2232855" y="1196752"/>
            <a:chExt cx="7247521" cy="4448214"/>
          </a:xfrm>
        </p:grpSpPr>
        <p:pic>
          <p:nvPicPr>
            <p:cNvPr id="5122" name="Picture 2" descr="ovalquadstudy_largelabels">
              <a:extLst>
                <a:ext uri="{FF2B5EF4-FFF2-40B4-BE49-F238E27FC236}">
                  <a16:creationId xmlns:a16="http://schemas.microsoft.com/office/drawing/2014/main" id="{95EC0582-EB3E-49A4-936B-E3E83EEF1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855" y="1196752"/>
              <a:ext cx="7247521" cy="4448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82C638-3434-40BA-A5DD-A4B9CC71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96" y="1772816"/>
              <a:ext cx="1728192" cy="1728192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11A34D8-4F3F-4382-8C9D-095224D0E610}"/>
                </a:ext>
              </a:extLst>
            </p:cNvPr>
            <p:cNvCxnSpPr/>
            <p:nvPr/>
          </p:nvCxnSpPr>
          <p:spPr>
            <a:xfrm>
              <a:off x="6960096" y="3140968"/>
              <a:ext cx="12961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4C78C32-224E-45CC-822B-FC9D757F169F}"/>
                </a:ext>
              </a:extLst>
            </p:cNvPr>
            <p:cNvCxnSpPr>
              <a:cxnSpLocks/>
            </p:cNvCxnSpPr>
            <p:nvPr/>
          </p:nvCxnSpPr>
          <p:spPr>
            <a:xfrm>
              <a:off x="6960096" y="3140969"/>
              <a:ext cx="0" cy="6951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633872-0E2A-45FE-A84E-1C98EBDC55C0}"/>
                </a:ext>
              </a:extLst>
            </p:cNvPr>
            <p:cNvSpPr txBox="1"/>
            <p:nvPr/>
          </p:nvSpPr>
          <p:spPr>
            <a:xfrm>
              <a:off x="6781056" y="3816393"/>
              <a:ext cx="1296145" cy="78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7x less area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35419A-3824-46EE-A87F-EEE56A4D76F7}"/>
                </a:ext>
              </a:extLst>
            </p:cNvPr>
            <p:cNvSpPr txBox="1"/>
            <p:nvPr/>
          </p:nvSpPr>
          <p:spPr>
            <a:xfrm>
              <a:off x="8047242" y="3278016"/>
              <a:ext cx="1218233" cy="111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Or 35% more gradient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721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6D70-EBDE-4172-B054-81842526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Open-Midplane Magnets Recent Design Improvements in 2020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DE27D6-4E7E-46CB-AAE7-61DBCBD2E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918"/>
          <a:stretch/>
        </p:blipFill>
        <p:spPr>
          <a:xfrm>
            <a:off x="0" y="1916832"/>
            <a:ext cx="9144000" cy="440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F441-5750-4191-B6DE-B8FDECA0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CC38-6DCC-41EE-BC0B-970362AE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Joint DESY and University of Hamburg Accelerator Physics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30120-0754-4694-A09A-32D75CF9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6C41D-524F-4EC1-884B-057FA2CFA4DD}"/>
              </a:ext>
            </a:extLst>
          </p:cNvPr>
          <p:cNvSpPr txBox="1"/>
          <p:nvPr/>
        </p:nvSpPr>
        <p:spPr>
          <a:xfrm>
            <a:off x="19442" y="5867980"/>
            <a:ext cx="919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aperture, same field, same field quality, improvement only by design modifications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A6A12C-30B1-448C-A3A3-55AC0D4515CF}"/>
              </a:ext>
            </a:extLst>
          </p:cNvPr>
          <p:cNvSpPr txBox="1">
            <a:spLocks/>
          </p:cNvSpPr>
          <p:nvPr/>
        </p:nvSpPr>
        <p:spPr bwMode="auto">
          <a:xfrm>
            <a:off x="3563888" y="1536676"/>
            <a:ext cx="5562600" cy="203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-250T/m quadrupole combined with 0.49T dipole for NSLS-IIU light source parameter set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5mm Ø aperture, 2mm Ø good field region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800" dirty="0"/>
              <a:t>4mm gap open midplane slot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B</a:t>
            </a:r>
            <a:r>
              <a:rPr lang="en-GB" sz="2000" baseline="-25000" dirty="0"/>
              <a:t>r</a:t>
            </a:r>
            <a:r>
              <a:rPr lang="en-GB" sz="2000" dirty="0"/>
              <a:t> = 1.12T material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3207A-A0F1-4CD8-AD42-B1488FCDF9CC}"/>
              </a:ext>
            </a:extLst>
          </p:cNvPr>
          <p:cNvSpPr txBox="1"/>
          <p:nvPr/>
        </p:nvSpPr>
        <p:spPr>
          <a:xfrm>
            <a:off x="251520" y="522417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Quad symmetric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B521E-A94C-4513-B7E4-100894A5F21D}"/>
              </a:ext>
            </a:extLst>
          </p:cNvPr>
          <p:cNvSpPr txBox="1"/>
          <p:nvPr/>
        </p:nvSpPr>
        <p:spPr>
          <a:xfrm>
            <a:off x="2555384" y="522417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Non-symmetric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1CE20-F8BB-41B0-85AC-91832BC233D0}"/>
              </a:ext>
            </a:extLst>
          </p:cNvPr>
          <p:cNvSpPr txBox="1"/>
          <p:nvPr/>
        </p:nvSpPr>
        <p:spPr>
          <a:xfrm>
            <a:off x="4333027" y="4947172"/>
            <a:ext cx="143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Combined function offset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668BB-2FE5-4EB3-AFE5-D9A2FA0D619A}"/>
              </a:ext>
            </a:extLst>
          </p:cNvPr>
          <p:cNvSpPr txBox="1"/>
          <p:nvPr/>
        </p:nvSpPr>
        <p:spPr>
          <a:xfrm>
            <a:off x="5713634" y="4947172"/>
            <a:ext cx="143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Horizontal midplane only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6939C-32D4-4003-874F-8DD42619A628}"/>
              </a:ext>
            </a:extLst>
          </p:cNvPr>
          <p:cNvSpPr txBox="1"/>
          <p:nvPr/>
        </p:nvSpPr>
        <p:spPr>
          <a:xfrm>
            <a:off x="6827108" y="4947172"/>
            <a:ext cx="143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H-only + combined function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0477F-00A7-4BFA-8D1D-462155D93EF7}"/>
              </a:ext>
            </a:extLst>
          </p:cNvPr>
          <p:cNvSpPr txBox="1"/>
          <p:nvPr/>
        </p:nvSpPr>
        <p:spPr>
          <a:xfrm>
            <a:off x="7884368" y="5085672"/>
            <a:ext cx="143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Left-only midplane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36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9148-ADAA-40C8-8154-35E0910E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GB" dirty="0"/>
              <a:t>Open-Midplane Area vs. Quality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C7FEA5-908D-4EC9-94B8-80F88A646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800" y="1268760"/>
            <a:ext cx="7880400" cy="51590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855F-EB08-49A3-8698-F8221A31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FB23-67ED-44DA-9902-66AD880B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Joint DESY and University of Hamburg Accelerator Physics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454CA-CB5F-4E14-8BA4-52EA9A89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38</a:t>
            </a:fld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40CE823-9837-45F2-A731-57E3FD7B1644}"/>
              </a:ext>
            </a:extLst>
          </p:cNvPr>
          <p:cNvSpPr/>
          <p:nvPr/>
        </p:nvSpPr>
        <p:spPr>
          <a:xfrm rot="2264443">
            <a:off x="3823291" y="2684113"/>
            <a:ext cx="263770" cy="1697227"/>
          </a:xfrm>
          <a:prstGeom prst="downArrow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CC6BA9-6E06-4153-95A9-DE654665ED6D}"/>
              </a:ext>
            </a:extLst>
          </p:cNvPr>
          <p:cNvSpPr txBox="1"/>
          <p:nvPr/>
        </p:nvSpPr>
        <p:spPr>
          <a:xfrm>
            <a:off x="1902802" y="4581128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20x better field quality, and/or less material used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B7E8D2-3D8E-425B-B83A-EFBDCC67169C}"/>
              </a:ext>
            </a:extLst>
          </p:cNvPr>
          <p:cNvSpPr txBox="1">
            <a:spLocks/>
          </p:cNvSpPr>
          <p:nvPr/>
        </p:nvSpPr>
        <p:spPr bwMode="auto">
          <a:xfrm>
            <a:off x="6477000" y="1414802"/>
            <a:ext cx="2667000" cy="115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Light source D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95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9148-ADAA-40C8-8154-35E0910E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GB" dirty="0"/>
              <a:t>Open-Midplane Area vs. Quality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855F-EB08-49A3-8698-F8221A31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FB23-67ED-44DA-9902-66AD880B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Joint DESY and University of Hamburg Accelerator Physics Seminar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454CA-CB5F-4E14-8BA4-52EA9A89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83B88-0CC2-4B8D-8F82-2B3C555B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704" y="1268760"/>
            <a:ext cx="7878592" cy="514639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140CE823-9837-45F2-A731-57E3FD7B1644}"/>
              </a:ext>
            </a:extLst>
          </p:cNvPr>
          <p:cNvSpPr/>
          <p:nvPr/>
        </p:nvSpPr>
        <p:spPr>
          <a:xfrm rot="2943583">
            <a:off x="3118794" y="2963216"/>
            <a:ext cx="369158" cy="2231080"/>
          </a:xfrm>
          <a:prstGeom prst="downArrow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885C-92F8-40BC-9DEC-9D8CB590F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414802"/>
            <a:ext cx="2667000" cy="1151515"/>
          </a:xfrm>
        </p:spPr>
        <p:txBody>
          <a:bodyPr/>
          <a:lstStyle/>
          <a:p>
            <a:r>
              <a:rPr lang="en-GB" dirty="0"/>
              <a:t>Light source F magnet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C16F32-9029-4444-A03E-9C4713BAC32C}"/>
              </a:ext>
            </a:extLst>
          </p:cNvPr>
          <p:cNvSpPr txBox="1"/>
          <p:nvPr/>
        </p:nvSpPr>
        <p:spPr>
          <a:xfrm>
            <a:off x="1855573" y="508518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20x better field quality, and/or less material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5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/>
              <a:t>Fixed-Field Return Arc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0" y="1052736"/>
            <a:ext cx="9144000" cy="580526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9284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DB31-32DA-4FCF-8823-A38BF9F4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Adaptations for Small Aperture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F299-5121-4752-82C7-7833E2B0A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Iron wires could be adhered to tape rather than plastic cartridge for reduced aperture use</a:t>
            </a:r>
          </a:p>
          <a:p>
            <a:pPr lvl="1"/>
            <a:r>
              <a:rPr lang="en-GB" dirty="0"/>
              <a:t>Or placed in integrated vacuum chamber grooves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87E6-ECDA-42EE-9957-8BA63104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DADD4-DD8B-4896-9A28-CAACEC17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78368-B310-44FB-8406-60817CE4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pic>
        <p:nvPicPr>
          <p:cNvPr id="7170" name="Picture 2" descr="WP_20180221_16_37_55_Pro">
            <a:extLst>
              <a:ext uri="{FF2B5EF4-FFF2-40B4-BE49-F238E27FC236}">
                <a16:creationId xmlns:a16="http://schemas.microsoft.com/office/drawing/2014/main" id="{E064FC1A-533D-4FD1-8932-27CE5F41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2976"/>
            <a:ext cx="3815916" cy="214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0FACA9-2754-406F-8A9C-9CC32A186699}"/>
              </a:ext>
            </a:extLst>
          </p:cNvPr>
          <p:cNvSpPr/>
          <p:nvPr/>
        </p:nvSpPr>
        <p:spPr>
          <a:xfrm>
            <a:off x="457200" y="3248980"/>
            <a:ext cx="48708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ct val="20000"/>
              </a:spcBef>
              <a:buFont typeface="Arial" charset="0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/>
              </a:rPr>
              <a:t>SMD rotating coils won’t fit</a:t>
            </a:r>
          </a:p>
          <a:p>
            <a:pPr marL="557213" lvl="1" indent="-214313">
              <a:spcBef>
                <a:spcPct val="20000"/>
              </a:spcBef>
              <a:buFont typeface="Arial" charset="0"/>
              <a:buChar char="–"/>
            </a:pPr>
            <a:r>
              <a:rPr lang="en-GB" sz="2000" dirty="0">
                <a:solidFill>
                  <a:srgbClr val="0070C0"/>
                </a:solidFill>
                <a:latin typeface="Calibri"/>
              </a:rPr>
              <a:t>Assess capabilities of other existing field measurement systems at SMD and NSLS-II (rotating wire?)</a:t>
            </a:r>
          </a:p>
          <a:p>
            <a:pPr marL="557213" lvl="1" indent="-214313">
              <a:spcBef>
                <a:spcPct val="20000"/>
              </a:spcBef>
              <a:buFont typeface="Arial" charset="0"/>
              <a:buChar char="–"/>
            </a:pPr>
            <a:r>
              <a:rPr lang="en-GB" sz="2000" dirty="0">
                <a:solidFill>
                  <a:srgbClr val="0070C0"/>
                </a:solidFill>
                <a:latin typeface="Calibri"/>
              </a:rPr>
              <a:t>Could build smaller coil and either rotate coil or magnet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54B8E7-A36B-4671-B4C9-45C1DF9300ED}"/>
              </a:ext>
            </a:extLst>
          </p:cNvPr>
          <p:cNvSpPr/>
          <p:nvPr/>
        </p:nvSpPr>
        <p:spPr>
          <a:xfrm>
            <a:off x="451470" y="5335089"/>
            <a:ext cx="7216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lvl="1" indent="-214313">
              <a:spcBef>
                <a:spcPct val="20000"/>
              </a:spcBef>
              <a:buFont typeface="Arial" charset="0"/>
              <a:buChar char="–"/>
            </a:pPr>
            <a:r>
              <a:rPr lang="en-GB" sz="2000" dirty="0">
                <a:solidFill>
                  <a:srgbClr val="0070C0"/>
                </a:solidFill>
                <a:latin typeface="Calibri"/>
              </a:rPr>
              <a:t>Horizontal scans with Hall probe or vibrating wire are possible but accuracy is a question, including positional accuracy</a:t>
            </a:r>
            <a:r>
              <a:rPr lang="en-US" sz="2000" dirty="0">
                <a:solidFill>
                  <a:srgbClr val="0070C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2771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6B01-0E79-4946-B393-6CB77B25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1434"/>
            <a:ext cx="8229600" cy="1143000"/>
          </a:xfrm>
        </p:spPr>
        <p:txBody>
          <a:bodyPr/>
          <a:lstStyle/>
          <a:p>
            <a:r>
              <a:rPr lang="en-GB" dirty="0"/>
              <a:t>B-H Curve and Demagnetisation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6BDF-41FB-4CCC-A775-7F19A51D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8D520-46DB-4539-9692-2BBF6668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FC8AE-AC76-4492-9063-8A62C05D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C6F333-DA6C-405B-9612-18EF91202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161" y="1083548"/>
            <a:ext cx="6561167" cy="4525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9DC49-2C32-4B0B-A711-0A5491C742D4}"/>
              </a:ext>
            </a:extLst>
          </p:cNvPr>
          <p:cNvSpPr txBox="1"/>
          <p:nvPr/>
        </p:nvSpPr>
        <p:spPr>
          <a:xfrm>
            <a:off x="5796136" y="1227534"/>
            <a:ext cx="311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CBETA material grade N35H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F6B414-CDD0-4986-BFBE-B821AE43583E}"/>
              </a:ext>
            </a:extLst>
          </p:cNvPr>
          <p:cNvCxnSpPr/>
          <p:nvPr/>
        </p:nvCxnSpPr>
        <p:spPr>
          <a:xfrm flipH="1">
            <a:off x="1115616" y="5476036"/>
            <a:ext cx="37444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71DA93-1C48-4198-B59E-7477B07C2C6C}"/>
              </a:ext>
            </a:extLst>
          </p:cNvPr>
          <p:cNvSpPr txBox="1"/>
          <p:nvPr/>
        </p:nvSpPr>
        <p:spPr>
          <a:xfrm>
            <a:off x="1105744" y="5548044"/>
            <a:ext cx="375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External applied field (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baseline="-25000" dirty="0"/>
              <a:t>0</a:t>
            </a:r>
            <a:r>
              <a:rPr lang="en-GB" b="1" dirty="0"/>
              <a:t>H</a:t>
            </a:r>
            <a:r>
              <a:rPr lang="en-GB" dirty="0"/>
              <a:t>)</a:t>
            </a:r>
          </a:p>
          <a:p>
            <a:r>
              <a:rPr lang="en-GB" dirty="0"/>
              <a:t>opposing magnetisation direction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340D48-0D63-46D3-84E1-E2475F8852A5}"/>
              </a:ext>
            </a:extLst>
          </p:cNvPr>
          <p:cNvCxnSpPr>
            <a:cxnSpLocks/>
          </p:cNvCxnSpPr>
          <p:nvPr/>
        </p:nvCxnSpPr>
        <p:spPr>
          <a:xfrm flipV="1">
            <a:off x="4243427" y="4035876"/>
            <a:ext cx="0" cy="118225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F853B6-8754-4F02-B8C6-693AD3277274}"/>
              </a:ext>
            </a:extLst>
          </p:cNvPr>
          <p:cNvSpPr txBox="1"/>
          <p:nvPr/>
        </p:nvSpPr>
        <p:spPr>
          <a:xfrm>
            <a:off x="4236749" y="4235889"/>
            <a:ext cx="623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Net field (</a:t>
            </a:r>
            <a:r>
              <a:rPr lang="en-GB" b="1" dirty="0"/>
              <a:t>B</a:t>
            </a:r>
            <a:r>
              <a:rPr lang="en-GB" dirty="0"/>
              <a:t>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DCAE24-FCF3-42A1-9B5A-8F3E1DB0D54F}"/>
              </a:ext>
            </a:extLst>
          </p:cNvPr>
          <p:cNvCxnSpPr>
            <a:cxnSpLocks/>
          </p:cNvCxnSpPr>
          <p:nvPr/>
        </p:nvCxnSpPr>
        <p:spPr>
          <a:xfrm flipV="1">
            <a:off x="1793304" y="2266581"/>
            <a:ext cx="0" cy="2951547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DD752B-94A6-4FFE-845D-86911969D091}"/>
              </a:ext>
            </a:extLst>
          </p:cNvPr>
          <p:cNvSpPr txBox="1"/>
          <p:nvPr/>
        </p:nvSpPr>
        <p:spPr>
          <a:xfrm>
            <a:off x="395536" y="2331491"/>
            <a:ext cx="738664" cy="282772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Magnetisation provided by material (</a:t>
            </a:r>
            <a:r>
              <a:rPr lang="en-GB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GB" baseline="-25000" dirty="0">
                <a:solidFill>
                  <a:srgbClr val="0000FF"/>
                </a:solidFill>
              </a:rPr>
              <a:t>0</a:t>
            </a:r>
            <a:r>
              <a:rPr lang="en-GB" b="1" dirty="0">
                <a:solidFill>
                  <a:srgbClr val="0000FF"/>
                </a:solidFill>
              </a:rPr>
              <a:t>M </a:t>
            </a:r>
            <a:r>
              <a:rPr lang="en-GB" dirty="0">
                <a:solidFill>
                  <a:srgbClr val="0000FF"/>
                </a:solidFill>
              </a:rPr>
              <a:t>= </a:t>
            </a:r>
            <a:r>
              <a:rPr lang="en-GB" b="1" dirty="0">
                <a:solidFill>
                  <a:srgbClr val="0000FF"/>
                </a:solidFill>
              </a:rPr>
              <a:t>B </a:t>
            </a:r>
            <a:r>
              <a:rPr lang="en-GB" dirty="0">
                <a:solidFill>
                  <a:srgbClr val="0000FF"/>
                </a:solidFill>
              </a:rPr>
              <a:t>− </a:t>
            </a:r>
            <a:r>
              <a:rPr lang="en-GB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GB" baseline="-25000" dirty="0">
                <a:solidFill>
                  <a:srgbClr val="0000FF"/>
                </a:solidFill>
              </a:rPr>
              <a:t>0</a:t>
            </a:r>
            <a:r>
              <a:rPr lang="en-GB" b="1" dirty="0">
                <a:solidFill>
                  <a:srgbClr val="0000FF"/>
                </a:solidFill>
              </a:rPr>
              <a:t>H</a:t>
            </a:r>
            <a:r>
              <a:rPr lang="en-GB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9C681A-18EC-4A43-AD1A-293EEE2BEFD0}"/>
              </a:ext>
            </a:extLst>
          </p:cNvPr>
          <p:cNvSpPr txBox="1"/>
          <p:nvPr/>
        </p:nvSpPr>
        <p:spPr>
          <a:xfrm>
            <a:off x="5031563" y="4627002"/>
            <a:ext cx="4004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opposing fields (negative </a:t>
            </a:r>
            <a:r>
              <a:rPr lang="en-GB" b="1" dirty="0"/>
              <a:t>H</a:t>
            </a:r>
            <a:r>
              <a:rPr lang="en-GB" dirty="0"/>
              <a:t> in the direction of </a:t>
            </a:r>
            <a:r>
              <a:rPr lang="en-GB" b="1" dirty="0"/>
              <a:t>M</a:t>
            </a:r>
            <a:r>
              <a:rPr lang="en-GB" dirty="0"/>
              <a:t>) can potentially demagnetise parts of the material in </a:t>
            </a:r>
            <a:r>
              <a:rPr lang="en-GB" dirty="0">
                <a:solidFill>
                  <a:schemeClr val="accent2"/>
                </a:solidFill>
              </a:rPr>
              <a:t>higher field</a:t>
            </a:r>
            <a:r>
              <a:rPr lang="en-GB" dirty="0"/>
              <a:t> magnets.  Not observed or expected in CBETA (-H&lt;1.3T).  Depends on material grade </a:t>
            </a:r>
            <a:r>
              <a:rPr lang="en-GB" dirty="0" err="1"/>
              <a:t>H</a:t>
            </a:r>
            <a:r>
              <a:rPr lang="en-GB" baseline="-25000" dirty="0" err="1"/>
              <a:t>cj</a:t>
            </a:r>
            <a:r>
              <a:rPr lang="en-GB" dirty="0"/>
              <a:t> value.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2800BC-777F-494A-8DD7-571AF973A656}"/>
              </a:ext>
            </a:extLst>
          </p:cNvPr>
          <p:cNvCxnSpPr>
            <a:cxnSpLocks/>
          </p:cNvCxnSpPr>
          <p:nvPr/>
        </p:nvCxnSpPr>
        <p:spPr>
          <a:xfrm>
            <a:off x="1403648" y="1875636"/>
            <a:ext cx="0" cy="571202"/>
          </a:xfrm>
          <a:prstGeom prst="straightConnector1">
            <a:avLst/>
          </a:prstGeom>
          <a:ln w="28575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5E26FE1-6F0B-433C-BD45-7954B772DEB3}"/>
              </a:ext>
            </a:extLst>
          </p:cNvPr>
          <p:cNvSpPr txBox="1"/>
          <p:nvPr/>
        </p:nvSpPr>
        <p:spPr>
          <a:xfrm>
            <a:off x="1180491" y="1483444"/>
            <a:ext cx="670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7030A0"/>
                </a:solidFill>
              </a:rPr>
              <a:t>H</a:t>
            </a:r>
            <a:r>
              <a:rPr lang="en-GB" baseline="-25000" dirty="0" err="1">
                <a:solidFill>
                  <a:srgbClr val="7030A0"/>
                </a:solidFill>
              </a:rPr>
              <a:t>cj</a:t>
            </a:r>
            <a:r>
              <a:rPr lang="en-GB" dirty="0">
                <a:solidFill>
                  <a:srgbClr val="7030A0"/>
                </a:solidFill>
              </a:rPr>
              <a:t> value (demagnetisation point,</a:t>
            </a:r>
          </a:p>
          <a:p>
            <a:r>
              <a:rPr lang="en-GB" dirty="0">
                <a:solidFill>
                  <a:srgbClr val="7030A0"/>
                </a:solidFill>
              </a:rPr>
              <a:t>     varies with temperature)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92E40E-DF7C-497C-98DD-8206F51AB941}"/>
              </a:ext>
            </a:extLst>
          </p:cNvPr>
          <p:cNvSpPr/>
          <p:nvPr/>
        </p:nvSpPr>
        <p:spPr>
          <a:xfrm>
            <a:off x="6205324" y="2800310"/>
            <a:ext cx="465351" cy="181526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18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262B-AAB3-4D3F-85E0-EB1B9074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Reverse </a:t>
            </a:r>
            <a:r>
              <a:rPr lang="en-GB" b="1"/>
              <a:t>H</a:t>
            </a:r>
            <a:r>
              <a:rPr lang="en-GB"/>
              <a:t> field in magnets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28519-3767-4DC3-92CB-F431DBE9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81FDB-57B0-4F38-B078-7C348BED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C0A1A-F726-4B0C-8BAE-EA224578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5111FA9-9EF1-48C1-AE8F-BA1268470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00" y="1782108"/>
            <a:ext cx="3600000" cy="360000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B79525-8EF4-4741-A3B6-1479CAC65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0" y="1782108"/>
            <a:ext cx="3600000" cy="36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9E8265-FC0E-4233-AA66-B7BA820BE379}"/>
              </a:ext>
            </a:extLst>
          </p:cNvPr>
          <p:cNvSpPr txBox="1"/>
          <p:nvPr/>
        </p:nvSpPr>
        <p:spPr>
          <a:xfrm>
            <a:off x="2338166" y="141277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BD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900333-4614-49D7-8073-071C7FF46408}"/>
              </a:ext>
            </a:extLst>
          </p:cNvPr>
          <p:cNvSpPr txBox="1"/>
          <p:nvPr/>
        </p:nvSpPr>
        <p:spPr>
          <a:xfrm>
            <a:off x="6300569" y="141277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QF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E6829-DA58-4FC7-9DAC-C6DFE4F108C5}"/>
              </a:ext>
            </a:extLst>
          </p:cNvPr>
          <p:cNvSpPr txBox="1"/>
          <p:nvPr/>
        </p:nvSpPr>
        <p:spPr>
          <a:xfrm>
            <a:off x="717631" y="5527438"/>
            <a:ext cx="7969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mu0(</a:t>
            </a:r>
            <a:r>
              <a:rPr lang="en-GB" b="1"/>
              <a:t>H</a:t>
            </a:r>
            <a:r>
              <a:rPr lang="en-GB"/>
              <a:t>.</a:t>
            </a:r>
            <a:r>
              <a:rPr lang="en-GB" b="1"/>
              <a:t>M</a:t>
            </a:r>
            <a:r>
              <a:rPr lang="en-GB"/>
              <a:t>/|</a:t>
            </a:r>
            <a:r>
              <a:rPr lang="en-GB" b="1"/>
              <a:t>M</a:t>
            </a:r>
            <a:r>
              <a:rPr lang="en-GB"/>
              <a:t>|) = mu0*‘scalar H’ colour scale</a:t>
            </a:r>
          </a:p>
          <a:p>
            <a:r>
              <a:rPr lang="en-GB"/>
              <a:t>White: 0 to -0.5T; green -0.5 to -1T; yellow/orange -1T to -1.5T (0.1T stripes)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63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8DC1-EAD4-41AB-A932-DD9F5F4B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/>
              <a:t>Radiation Resistance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47E72-4E67-4DEA-82E3-269A5E8F1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08525"/>
          </a:xfrm>
        </p:spPr>
        <p:txBody>
          <a:bodyPr/>
          <a:lstStyle/>
          <a:p>
            <a:r>
              <a:rPr lang="pl-PL" dirty="0"/>
              <a:t>A.B. Temnykh, NIM A </a:t>
            </a:r>
            <a:r>
              <a:rPr lang="pl-PL" b="1" dirty="0"/>
              <a:t>587 </a:t>
            </a:r>
            <a:r>
              <a:rPr lang="pl-PL" dirty="0"/>
              <a:t>(2008) 13–19</a:t>
            </a:r>
            <a:endParaRPr lang="en-GB" dirty="0"/>
          </a:p>
          <a:p>
            <a:pPr lvl="1"/>
            <a:r>
              <a:rPr lang="en-GB" dirty="0"/>
              <a:t>Experiment: irradiate PMs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measure field loss</a:t>
            </a:r>
          </a:p>
          <a:p>
            <a:pPr lvl="1"/>
            <a:r>
              <a:rPr lang="en-GB" dirty="0"/>
              <a:t>Data fits empirical law where field loss rate varies exponentially with temperature margin to demagnetisation (Curie) temperature</a:t>
            </a:r>
          </a:p>
          <a:p>
            <a:r>
              <a:rPr lang="en-GB" dirty="0"/>
              <a:t>Dose for 1% field loss in CBETA magnets (cautiously) estimated to be 74kGy</a:t>
            </a:r>
          </a:p>
          <a:p>
            <a:pPr lvl="1"/>
            <a:r>
              <a:rPr lang="en-GB" dirty="0"/>
              <a:t>Set a 1kGy lifetime dose limit for &lt;2e-4 field errors</a:t>
            </a:r>
          </a:p>
          <a:p>
            <a:r>
              <a:rPr lang="en-GB" dirty="0"/>
              <a:t>CBETA note 036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E484A-D97D-4682-B82F-2BC97A99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5463-3502-4771-A650-A494C56B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53634-3382-4C15-B912-DEFFD7D3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5DCFA-ABDB-42BA-A953-C6B1EA306F37}"/>
              </a:ext>
            </a:extLst>
          </p:cNvPr>
          <p:cNvSpPr txBox="1"/>
          <p:nvPr/>
        </p:nvSpPr>
        <p:spPr>
          <a:xfrm>
            <a:off x="2769563" y="5895856"/>
            <a:ext cx="63744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u="sng" dirty="0">
                <a:hlinkClick r:id="rId2"/>
              </a:rPr>
              <a:t>https://www.classe.cornell.edu/CBETA_PM/index_notes.html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42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6B32-514F-4D8D-9B95-8C9E7DF9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Adjustable Permanent Magnets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8933D-DD3F-4A94-8C02-54C6FA0D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5050904" cy="4924679"/>
          </a:xfrm>
        </p:spPr>
        <p:txBody>
          <a:bodyPr/>
          <a:lstStyle/>
          <a:p>
            <a:r>
              <a:rPr lang="en-GB" sz="2400" dirty="0"/>
              <a:t>The CBETA method of main PM plus corrector coil is generally good for &lt;10% adjustability</a:t>
            </a:r>
          </a:p>
          <a:p>
            <a:r>
              <a:rPr lang="en-GB" sz="2400" dirty="0"/>
              <a:t>For full adjustability, could use mechanically-moving parts such as the ZEPTO quadrupole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endParaRPr lang="en-GB" sz="2400" dirty="0"/>
          </a:p>
          <a:p>
            <a:pPr lvl="1"/>
            <a:r>
              <a:rPr lang="en-GB" sz="2000" dirty="0"/>
              <a:t>Ben Shepherd, Daresbury Lab, UK</a:t>
            </a:r>
          </a:p>
          <a:p>
            <a:r>
              <a:rPr lang="en-GB" sz="2400" dirty="0"/>
              <a:t>Or could use lattice with two different PM sections that roll mechanically and produce effective variable fields via their vector sum</a:t>
            </a:r>
          </a:p>
          <a:p>
            <a:pPr lvl="1"/>
            <a:r>
              <a:rPr lang="en-GB" sz="2000" dirty="0"/>
              <a:t>Or installing/removing slices for one-time adjustment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8B329-A26F-4552-8D3D-3F2B89BC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238C8-E494-4012-9CE5-3B8D5877F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2A3F-E9DA-4367-A42C-E7FA0B0A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77F37-85E9-4FEB-BBA0-94C9BB505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" r="4707"/>
          <a:stretch/>
        </p:blipFill>
        <p:spPr>
          <a:xfrm>
            <a:off x="5508104" y="1340768"/>
            <a:ext cx="3635896" cy="49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5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3B7C-0EA6-4BC3-AA02-42CF7E426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GB" dirty="0"/>
              <a:t>PETRA-IV Magnet Parameters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7BDCB8D-1D33-4298-A928-57F84FE4FA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036273"/>
              </p:ext>
            </p:extLst>
          </p:nvPr>
        </p:nvGraphicFramePr>
        <p:xfrm>
          <a:off x="457200" y="1124744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65139467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4567933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57971346"/>
                    </a:ext>
                  </a:extLst>
                </a:gridCol>
                <a:gridCol w="1954560">
                  <a:extLst>
                    <a:ext uri="{9D8B030D-6E8A-4147-A177-3AD203B41FA5}">
                      <a16:colId xmlns:a16="http://schemas.microsoft.com/office/drawing/2014/main" val="36450445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Strength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Aperture diameter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286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PSD1A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Sextupole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3300 T/m</a:t>
                      </a:r>
                      <a:r>
                        <a:rPr lang="en-GB" baseline="30000" dirty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06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PSD1D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Sextupole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4150 T/m</a:t>
                      </a:r>
                      <a:r>
                        <a:rPr lang="en-GB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537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PSF2A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Sextupole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4200 T/m</a:t>
                      </a:r>
                      <a:r>
                        <a:rPr lang="en-GB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1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PQF1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Quadrupole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 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91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PQD2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Quadrupole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 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95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PQD3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Quadrupole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73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PQF6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Quadrupole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95 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930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PQF8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Quadrupole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92 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18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PDQ1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Dipole+quad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0.2861 T + 38.94 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41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PDQ2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Dipole+quad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0.1976 T + 25.83 T/m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32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PDL1,2(min)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838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PDL1,2(max)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0.4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87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Octupole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300000 T/m</a:t>
                      </a:r>
                      <a:r>
                        <a:rPr lang="en-GB" baseline="30000" dirty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76994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8B87-4124-4638-9DDF-28B012E7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0686E-1E5E-45F1-A3D0-E3E8A971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45401-CD3C-44F0-9AAF-98DAB2DD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4231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7EDD-8EDA-4677-8641-EF54C7EB4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Parameters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3A2BC-C468-45C6-ADFE-F5459C728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Good field region R=7.9mm</a:t>
            </a:r>
          </a:p>
          <a:p>
            <a:r>
              <a:rPr lang="en-GB" dirty="0"/>
              <a:t>All except PSD1A want ~5 units error</a:t>
            </a:r>
          </a:p>
          <a:p>
            <a:pPr lvl="1"/>
            <a:r>
              <a:rPr lang="en-GB" dirty="0"/>
              <a:t>PSD1A is OK with ~100 units</a:t>
            </a:r>
          </a:p>
          <a:p>
            <a:r>
              <a:rPr lang="en-GB" dirty="0"/>
              <a:t>CBETA N35EH material with B</a:t>
            </a:r>
            <a:r>
              <a:rPr lang="en-GB" baseline="-25000" dirty="0"/>
              <a:t>r</a:t>
            </a:r>
            <a:r>
              <a:rPr lang="en-GB" dirty="0"/>
              <a:t>=1.15791 T</a:t>
            </a:r>
          </a:p>
          <a:p>
            <a:r>
              <a:rPr lang="en-GB" dirty="0"/>
              <a:t>Try 10mm midplane full gap on all magnets</a:t>
            </a:r>
          </a:p>
          <a:p>
            <a:r>
              <a:rPr lang="en-GB" dirty="0"/>
              <a:t>Add 3mm to aperture radius for shims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18CFE-053E-4A81-B32F-4AAD3A3B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7A143-89E9-437B-95FC-4EC2FC970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38648-4C4E-4899-8237-43C4FBDE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4231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D9FB-03BB-4024-BCEE-2AFC554A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Script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70F0-C1E9-4465-9F74-403A29A31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name=PSD1A R=18e-3 sext=3300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halfoff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removeadjacent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wedges=24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name=PSD1D R=15.5e-3 sext=4150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halfoff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removeadjacent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wedges=24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name=PSF2A R=15.5e-3 sext=4200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halfoff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removeadjacent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wedges=24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name=PQF1 R=15.5e-3 quad=60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name=PQD2 R=15.5e-3 quad=70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name=PQD3 R=15.5e-3 quad=50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name=PQF6 R=15.5e-3 quad=95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halfoff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removeadjacent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name=PQF8 R=15.5e-3 quad=92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halfoff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removeadjacent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name=PDQ1 R=15.5e-3 dipole=0.2861 quad=38.94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name=PDQ2 R=15.5e-3 dipole=0.1976 quad=25.83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PDLmin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R=15.5e-3 dipole=0.2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PDLmax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R=15.5e-3 dipole=0.4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</a:t>
            </a:r>
          </a:p>
          <a:p>
            <a:pPr marL="0" indent="0">
              <a:buNone/>
            </a:pP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halbacharea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 name=POF R=15.5e-3 oct=300000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gfr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=7.9e-3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ymidplane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=5e-3 Br=1.15791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halfoff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</a:t>
            </a:r>
            <a:r>
              <a:rPr lang="en-GB" sz="1300" dirty="0" err="1">
                <a:latin typeface="Consolas" panose="020B0609020204030204" pitchFamily="49" charset="0"/>
                <a:cs typeface="Courier New" panose="02070309020205020404" pitchFamily="49" charset="0"/>
              </a:rPr>
              <a:t>removeadjacent</a:t>
            </a:r>
            <a:r>
              <a:rPr lang="en-GB" sz="1300" dirty="0">
                <a:latin typeface="Consolas" panose="020B0609020204030204" pitchFamily="49" charset="0"/>
                <a:cs typeface="Courier New" panose="02070309020205020404" pitchFamily="49" charset="0"/>
              </a:rPr>
              <a:t>=0 wedges=32</a:t>
            </a:r>
            <a:endParaRPr lang="en-US" sz="1300" dirty="0">
              <a:latin typeface="Consolas" panose="020B06090202040302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38F48-5309-495D-B30A-25AAF07D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50D6C-58E9-4720-B7EB-D99BC457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53F0C-236B-4539-AADA-EA7EBD51D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5D515-C56B-4150-8728-2DB6721A69B2}"/>
              </a:ext>
            </a:extLst>
          </p:cNvPr>
          <p:cNvSpPr txBox="1"/>
          <p:nvPr/>
        </p:nvSpPr>
        <p:spPr>
          <a:xfrm>
            <a:off x="84173" y="73451"/>
            <a:ext cx="75713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/>
              <a:t>HalbachArea</a:t>
            </a:r>
            <a:r>
              <a:rPr lang="en-GB" dirty="0"/>
              <a:t> tool available at </a:t>
            </a:r>
            <a:r>
              <a:rPr lang="en-GB" dirty="0">
                <a:hlinkClick r:id="rId2"/>
              </a:rPr>
              <a:t>https://stephenbrooks.org/ap/halbacharea/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771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EF958-C7F6-47BB-A59C-13F876A46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Dipoles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7969-D87A-450E-ABAB-7511730E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B8128-9A6E-4CAD-910F-A9BD0692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757AF-BF25-4147-83FC-D48858C9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92AFC-99B5-4CD5-A73D-0F4A3C5F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64897"/>
            <a:ext cx="1854984" cy="2006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AA5E8-BCCC-487B-AB2A-A0CD2F016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403" y="1365893"/>
            <a:ext cx="2326591" cy="2735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5F0CD8-9F3B-4884-8088-8902DA95C3DE}"/>
              </a:ext>
            </a:extLst>
          </p:cNvPr>
          <p:cNvSpPr txBox="1"/>
          <p:nvPr/>
        </p:nvSpPr>
        <p:spPr>
          <a:xfrm>
            <a:off x="1730273" y="4193213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PDL1,2(min)</a:t>
            </a:r>
          </a:p>
          <a:p>
            <a:pPr algn="ctr"/>
            <a:r>
              <a:rPr lang="en-GB" dirty="0"/>
              <a:t>0.2 T</a:t>
            </a:r>
          </a:p>
          <a:p>
            <a:pPr algn="ctr"/>
            <a:r>
              <a:rPr lang="en-GB" dirty="0"/>
              <a:t>2.9 units FOM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EC849-8CA4-4B06-B3EF-04CC15BD5ED1}"/>
              </a:ext>
            </a:extLst>
          </p:cNvPr>
          <p:cNvSpPr txBox="1"/>
          <p:nvPr/>
        </p:nvSpPr>
        <p:spPr>
          <a:xfrm>
            <a:off x="5547807" y="4190892"/>
            <a:ext cx="1633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PDL1,2(max)</a:t>
            </a:r>
          </a:p>
          <a:p>
            <a:pPr algn="ctr"/>
            <a:r>
              <a:rPr lang="en-GB" dirty="0"/>
              <a:t>0.4 T</a:t>
            </a:r>
          </a:p>
          <a:p>
            <a:pPr algn="ctr"/>
            <a:r>
              <a:rPr lang="en-GB" dirty="0"/>
              <a:t>4.9 units FOM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69027B-3474-4404-ADC7-C8F83600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8454"/>
            <a:ext cx="8229600" cy="92333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Everything is good here</a:t>
            </a:r>
          </a:p>
          <a:p>
            <a:pPr lvl="1"/>
            <a:r>
              <a:rPr lang="en-GB" dirty="0"/>
              <a:t>Probably could use simpler design with rectangular blocks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97D89-B403-40C3-A464-37CD808E6334}"/>
              </a:ext>
            </a:extLst>
          </p:cNvPr>
          <p:cNvSpPr txBox="1"/>
          <p:nvPr/>
        </p:nvSpPr>
        <p:spPr>
          <a:xfrm>
            <a:off x="1616006" y="151954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cm grid</a:t>
            </a:r>
          </a:p>
        </p:txBody>
      </p:sp>
    </p:spTree>
    <p:extLst>
      <p:ext uri="{BB962C8B-B14F-4D97-AF65-F5344CB8AC3E}">
        <p14:creationId xmlns:p14="http://schemas.microsoft.com/office/powerpoint/2010/main" val="3803239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77FA-23DA-490B-97D3-EBE92A52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Quadrupoles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79A75-02E4-423D-95F6-285D2A12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2737-21FB-489D-BEC8-C97AA8D9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273EF-1084-41B6-B3F8-AA67E623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A1DA52-D25D-4CB8-AFCC-B079063097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606" y="1556792"/>
            <a:ext cx="1071563" cy="1123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2B234-4C03-4796-8D10-639FFC314CDD}"/>
              </a:ext>
            </a:extLst>
          </p:cNvPr>
          <p:cNvSpPr txBox="1"/>
          <p:nvPr/>
        </p:nvSpPr>
        <p:spPr>
          <a:xfrm>
            <a:off x="35496" y="3101241"/>
            <a:ext cx="1633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PQF1</a:t>
            </a:r>
          </a:p>
          <a:p>
            <a:pPr algn="ctr"/>
            <a:r>
              <a:rPr lang="en-GB" dirty="0"/>
              <a:t>60 T/m</a:t>
            </a:r>
          </a:p>
          <a:p>
            <a:pPr algn="ctr"/>
            <a:r>
              <a:rPr lang="en-GB" dirty="0"/>
              <a:t>3.0 units FOM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C2E2C-D106-4255-A02D-BC36BB0EF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55" y="1384679"/>
            <a:ext cx="1423035" cy="1467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84158-A1C5-4B01-B0D0-D8B4D92F366E}"/>
              </a:ext>
            </a:extLst>
          </p:cNvPr>
          <p:cNvSpPr txBox="1"/>
          <p:nvPr/>
        </p:nvSpPr>
        <p:spPr>
          <a:xfrm>
            <a:off x="1618681" y="3101241"/>
            <a:ext cx="1633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PQD2</a:t>
            </a:r>
          </a:p>
          <a:p>
            <a:pPr algn="ctr"/>
            <a:r>
              <a:rPr lang="en-GB" dirty="0"/>
              <a:t>70 T/m</a:t>
            </a:r>
          </a:p>
          <a:p>
            <a:pPr algn="ctr"/>
            <a:r>
              <a:rPr lang="en-GB" dirty="0"/>
              <a:t>2.6 units FOM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323DA9-9064-4C0E-8385-9234D54EA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976" y="1642711"/>
            <a:ext cx="918972" cy="951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D03F9B-24DB-4A56-AA2F-08D482D934CE}"/>
              </a:ext>
            </a:extLst>
          </p:cNvPr>
          <p:cNvSpPr txBox="1"/>
          <p:nvPr/>
        </p:nvSpPr>
        <p:spPr>
          <a:xfrm>
            <a:off x="3124200" y="3101241"/>
            <a:ext cx="1633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PQD3</a:t>
            </a:r>
          </a:p>
          <a:p>
            <a:pPr algn="ctr"/>
            <a:r>
              <a:rPr lang="en-GB" dirty="0"/>
              <a:t>50 T/m</a:t>
            </a:r>
          </a:p>
          <a:p>
            <a:pPr algn="ctr"/>
            <a:r>
              <a:rPr lang="en-GB" dirty="0"/>
              <a:t>3.6 units FOM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C5B84-20F6-4154-930B-42C5FEE6A1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2"/>
          <a:stretch/>
        </p:blipFill>
        <p:spPr>
          <a:xfrm>
            <a:off x="4835648" y="1218648"/>
            <a:ext cx="3065340" cy="3471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DDFFDA-3F4A-428D-9DF7-E4E2C8EA77A1}"/>
              </a:ext>
            </a:extLst>
          </p:cNvPr>
          <p:cNvSpPr txBox="1"/>
          <p:nvPr/>
        </p:nvSpPr>
        <p:spPr>
          <a:xfrm>
            <a:off x="5386490" y="4881934"/>
            <a:ext cx="1633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PQF6</a:t>
            </a:r>
          </a:p>
          <a:p>
            <a:pPr algn="ctr"/>
            <a:r>
              <a:rPr lang="en-GB" dirty="0"/>
              <a:t>95 T/m</a:t>
            </a:r>
          </a:p>
          <a:p>
            <a:pPr algn="ctr"/>
            <a:r>
              <a:rPr lang="en-GB" dirty="0"/>
              <a:t>4.5 units FOM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117D29-9D9E-4D28-AB47-745BEB5E92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6540" y="1442263"/>
            <a:ext cx="2730341" cy="30218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986C9E-9A69-46BD-B36A-1FB0331E8C5E}"/>
              </a:ext>
            </a:extLst>
          </p:cNvPr>
          <p:cNvSpPr txBox="1"/>
          <p:nvPr/>
        </p:nvSpPr>
        <p:spPr>
          <a:xfrm>
            <a:off x="7040422" y="4877266"/>
            <a:ext cx="1633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PQF8</a:t>
            </a:r>
          </a:p>
          <a:p>
            <a:pPr algn="ctr"/>
            <a:r>
              <a:rPr lang="en-GB" dirty="0"/>
              <a:t>92 T/m</a:t>
            </a:r>
          </a:p>
          <a:p>
            <a:pPr algn="ctr"/>
            <a:r>
              <a:rPr lang="en-GB" dirty="0"/>
              <a:t>4.5 units FOM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6D8539D-A82E-4B9E-A39D-B1672E5B6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4332237"/>
            <a:ext cx="4757982" cy="1977083"/>
          </a:xfrm>
        </p:spPr>
        <p:txBody>
          <a:bodyPr/>
          <a:lstStyle/>
          <a:p>
            <a:r>
              <a:rPr lang="en-GB" dirty="0"/>
              <a:t>Weak quads OK, stronger quads are giant!</a:t>
            </a:r>
          </a:p>
          <a:p>
            <a:pPr lvl="1"/>
            <a:r>
              <a:rPr lang="en-GB" dirty="0"/>
              <a:t>Will try some tweaks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5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6DE-84D3-4A37-85CC-85A64318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Fixed-Field Return Loop Optics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F27-4607-4277-9511-5DC5F13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927B-25E9-425D-BA4D-061B1BBD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FDDF-AB84-423A-BBA4-FBAC0CBC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3099B-5B7B-4284-A3D0-A79E069615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21" y="1052736"/>
            <a:ext cx="8482557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8241B-E25B-4741-854B-A7C928BD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52" y="3501009"/>
            <a:ext cx="4167848" cy="3356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206A-E0BB-4AA7-BDE4-0E20840A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1008"/>
            <a:ext cx="4834880" cy="2855342"/>
          </a:xfrm>
        </p:spPr>
        <p:txBody>
          <a:bodyPr/>
          <a:lstStyle/>
          <a:p>
            <a:r>
              <a:rPr lang="en-GB" sz="2400"/>
              <a:t>Beams with 4x rigidity range transmitted through same </a:t>
            </a:r>
            <a:r>
              <a:rPr lang="en-GB" sz="2400" b="1"/>
              <a:t>overall</a:t>
            </a:r>
            <a:r>
              <a:rPr lang="en-GB" sz="2400"/>
              <a:t> radius of curvature in arcs</a:t>
            </a:r>
          </a:p>
          <a:p>
            <a:r>
              <a:rPr lang="en-GB" sz="2400"/>
              <a:t>Adiabatically merged to zero curvature, separation in straights</a:t>
            </a:r>
          </a:p>
          <a:p>
            <a:r>
              <a:rPr lang="en-GB" sz="2400"/>
              <a:t>Beam cell tune decreases as a function of energy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0856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86A3-8582-45F8-9F26-1B0F21CB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Function </a:t>
            </a:r>
            <a:r>
              <a:rPr lang="en-GB" dirty="0" err="1"/>
              <a:t>Dipole+Quads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7E691-4CAA-405B-83D2-F981FB28C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5FBC-4813-487D-A5B8-55698C61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3E63-01C8-4CFC-AF5F-C455FBB8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71F91-1EA4-45B6-95E9-BA1CC9CD8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56" y="1268760"/>
            <a:ext cx="2241709" cy="2618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27C018-C653-4151-9F96-173CAE8BD709}"/>
              </a:ext>
            </a:extLst>
          </p:cNvPr>
          <p:cNvSpPr txBox="1"/>
          <p:nvPr/>
        </p:nvSpPr>
        <p:spPr>
          <a:xfrm>
            <a:off x="1475656" y="3958451"/>
            <a:ext cx="2384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PDQ1</a:t>
            </a:r>
          </a:p>
          <a:p>
            <a:pPr algn="ctr"/>
            <a:r>
              <a:rPr lang="en-GB" dirty="0"/>
              <a:t>0.2861 T + 38.94 T/m</a:t>
            </a:r>
          </a:p>
          <a:p>
            <a:pPr algn="ctr"/>
            <a:r>
              <a:rPr lang="en-GB" dirty="0"/>
              <a:t>3.4 units FOM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8AB5A6-3282-41D3-A6E3-CA7F2B7DB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034" y="1609105"/>
            <a:ext cx="1735931" cy="1950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43E6D4-2BF5-4637-AE2D-088AA420C434}"/>
              </a:ext>
            </a:extLst>
          </p:cNvPr>
          <p:cNvSpPr txBox="1"/>
          <p:nvPr/>
        </p:nvSpPr>
        <p:spPr>
          <a:xfrm>
            <a:off x="5244845" y="3958451"/>
            <a:ext cx="2384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PDQ2</a:t>
            </a:r>
          </a:p>
          <a:p>
            <a:pPr algn="ctr"/>
            <a:r>
              <a:rPr lang="en-GB" dirty="0"/>
              <a:t>0.1976 T + 25.83 T/m</a:t>
            </a:r>
          </a:p>
          <a:p>
            <a:pPr algn="ctr"/>
            <a:r>
              <a:rPr lang="en-GB" dirty="0">
                <a:solidFill>
                  <a:schemeClr val="accent6"/>
                </a:solidFill>
              </a:rPr>
              <a:t>5.1 units FOM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36F5CE-F44D-4BCD-9DE1-74DAC74F9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81781"/>
            <a:ext cx="8229600" cy="1244382"/>
          </a:xfrm>
        </p:spPr>
        <p:txBody>
          <a:bodyPr/>
          <a:lstStyle/>
          <a:p>
            <a:r>
              <a:rPr lang="en-GB" dirty="0"/>
              <a:t>These look good, like CBETA but smaller!</a:t>
            </a:r>
          </a:p>
          <a:p>
            <a:pPr lvl="1"/>
            <a:r>
              <a:rPr lang="en-GB" dirty="0"/>
              <a:t>PDQ2 can probably be made to be in spec with a small amount of optimisation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98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F6515-4A89-47B9-84A2-384B6367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Sextupoles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E1A5-ACC7-4F48-B431-AD6BD6A3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476A0-3622-4BB2-BE2A-515F2550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1C003-7AF1-4494-B472-55986CF2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21C91-5402-4016-9885-E7AD4A110E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43364"/>
            <a:ext cx="2915248" cy="1773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BA6967-B3A0-4AD5-93AE-B3C9FB657796}"/>
              </a:ext>
            </a:extLst>
          </p:cNvPr>
          <p:cNvSpPr txBox="1"/>
          <p:nvPr/>
        </p:nvSpPr>
        <p:spPr>
          <a:xfrm>
            <a:off x="640733" y="3210835"/>
            <a:ext cx="16337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PSD1A</a:t>
            </a:r>
          </a:p>
          <a:p>
            <a:pPr algn="ctr"/>
            <a:r>
              <a:rPr lang="en-GB" dirty="0"/>
              <a:t>3300 T/m</a:t>
            </a:r>
            <a:r>
              <a:rPr lang="en-GB" baseline="30000" dirty="0"/>
              <a:t>2</a:t>
            </a:r>
            <a:endParaRPr lang="en-US" baseline="30000" dirty="0"/>
          </a:p>
          <a:p>
            <a:pPr algn="ctr"/>
            <a:r>
              <a:rPr lang="en-GB" dirty="0"/>
              <a:t>(“30mm” Ø)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9.3 units FOM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(&lt;100)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369C2D-8E9E-4AA0-9D30-42A42EFB3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12" y="1268760"/>
            <a:ext cx="3000375" cy="1900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436F7-1260-40C0-AC3A-809BE7A0D522}"/>
              </a:ext>
            </a:extLst>
          </p:cNvPr>
          <p:cNvSpPr txBox="1"/>
          <p:nvPr/>
        </p:nvSpPr>
        <p:spPr>
          <a:xfrm>
            <a:off x="3692230" y="3299343"/>
            <a:ext cx="1762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PSD1D</a:t>
            </a:r>
          </a:p>
          <a:p>
            <a:pPr algn="ctr"/>
            <a:r>
              <a:rPr lang="en-GB" dirty="0"/>
              <a:t>4150 T/m</a:t>
            </a:r>
            <a:r>
              <a:rPr lang="en-GB" baseline="30000" dirty="0"/>
              <a:t>2</a:t>
            </a:r>
            <a:endParaRPr lang="en-US" baseline="30000" dirty="0"/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13.7 units FOM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C2FE7C-D8D4-4A66-8523-854EE4FFDF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0287" y="1289001"/>
            <a:ext cx="3033713" cy="1859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948038-1FCB-4C95-A9C0-8CF21A52CEAA}"/>
              </a:ext>
            </a:extLst>
          </p:cNvPr>
          <p:cNvSpPr txBox="1"/>
          <p:nvPr/>
        </p:nvSpPr>
        <p:spPr>
          <a:xfrm>
            <a:off x="6738989" y="3299343"/>
            <a:ext cx="1762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PSF2A</a:t>
            </a:r>
          </a:p>
          <a:p>
            <a:pPr algn="ctr"/>
            <a:r>
              <a:rPr lang="en-GB" dirty="0"/>
              <a:t>4200 T/m</a:t>
            </a:r>
            <a:r>
              <a:rPr lang="en-GB" baseline="30000" dirty="0"/>
              <a:t>2</a:t>
            </a:r>
            <a:endParaRPr lang="en-US" baseline="30000" dirty="0"/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16.0 units FOM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0F0F1-BE3E-418E-9177-CDC83FF04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70158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Although the harmonics could be tidied up, these magnets are clearly suffering from the open midplane location</a:t>
            </a:r>
          </a:p>
          <a:p>
            <a:pPr lvl="1"/>
            <a:r>
              <a:rPr lang="en-GB" dirty="0"/>
              <a:t>Sext, oct have high fields at +/-X extremes, exactly where material has been removed</a:t>
            </a:r>
          </a:p>
          <a:p>
            <a:pPr lvl="1"/>
            <a:r>
              <a:rPr lang="en-GB" dirty="0"/>
              <a:t>Will investigate effect of smaller midplane gaps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48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BC53-E2CF-495D-B6D1-30E3A80F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Octupole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AA3C61-BC4F-4F86-90E1-F65B189DE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908" y="1196752"/>
            <a:ext cx="4884184" cy="28923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E46DF-792F-47D1-8BB2-3D471C120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38D89-A6E5-4397-9CC3-46B915000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49899-B316-40DB-85F9-A7D0B54C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EDFCE-6EF6-4E9A-95E2-1472D4DEF5FF}"/>
              </a:ext>
            </a:extLst>
          </p:cNvPr>
          <p:cNvSpPr txBox="1"/>
          <p:nvPr/>
        </p:nvSpPr>
        <p:spPr>
          <a:xfrm>
            <a:off x="3626869" y="4089063"/>
            <a:ext cx="1890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POF</a:t>
            </a:r>
          </a:p>
          <a:p>
            <a:pPr algn="ctr"/>
            <a:r>
              <a:rPr lang="en-GB" dirty="0"/>
              <a:t>300000 T/m</a:t>
            </a:r>
            <a:r>
              <a:rPr lang="en-GB" baseline="30000" dirty="0"/>
              <a:t>3</a:t>
            </a:r>
            <a:endParaRPr lang="en-US" baseline="30000" dirty="0"/>
          </a:p>
          <a:p>
            <a:pPr algn="ctr"/>
            <a:r>
              <a:rPr lang="en-GB" dirty="0">
                <a:solidFill>
                  <a:srgbClr val="FF0000"/>
                </a:solidFill>
              </a:rPr>
              <a:t>250.4 units FOM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5E429B-0FED-4A76-BDA6-0647ACD81F38}"/>
              </a:ext>
            </a:extLst>
          </p:cNvPr>
          <p:cNvSpPr txBox="1">
            <a:spLocks/>
          </p:cNvSpPr>
          <p:nvPr/>
        </p:nvSpPr>
        <p:spPr bwMode="auto">
          <a:xfrm>
            <a:off x="457200" y="5085184"/>
            <a:ext cx="8229600" cy="123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This hasn’t really converged, with 2.5% field error</a:t>
            </a:r>
          </a:p>
          <a:p>
            <a:pPr lvl="1"/>
            <a:r>
              <a:rPr lang="en-GB" dirty="0"/>
              <a:t>The open midplane is even more difficult for octupole</a:t>
            </a:r>
          </a:p>
          <a:p>
            <a:pPr lvl="1"/>
            <a:r>
              <a:rPr lang="en-GB" dirty="0"/>
              <a:t>Will investigate effect of smaller midplane gaps later</a:t>
            </a:r>
          </a:p>
        </p:txBody>
      </p:sp>
    </p:spTree>
    <p:extLst>
      <p:ext uri="{BB962C8B-B14F-4D97-AF65-F5344CB8AC3E}">
        <p14:creationId xmlns:p14="http://schemas.microsoft.com/office/powerpoint/2010/main" val="2914818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7C2B-9325-451C-BE5C-CC525DA6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Try Smaller Aperture on Quads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0D980-AFC5-4394-877D-789B995A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69465-587E-4EAF-BD67-BA5B319A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4483A-3ABE-47F7-A92E-C9B9E50B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9EFBF4-B2D6-4FAF-918B-80E2FCA5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43281"/>
            <a:ext cx="1830750" cy="2059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CB9498-3761-4F53-BD6D-211A24A137D0}"/>
              </a:ext>
            </a:extLst>
          </p:cNvPr>
          <p:cNvSpPr txBox="1"/>
          <p:nvPr/>
        </p:nvSpPr>
        <p:spPr>
          <a:xfrm>
            <a:off x="1093526" y="587727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4.5 units FOM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3D866B-E0BA-4963-8ACF-4972EC5469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122" y="4123789"/>
            <a:ext cx="1619705" cy="1792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D4BF1-2154-41C5-A819-313DF241E275}"/>
              </a:ext>
            </a:extLst>
          </p:cNvPr>
          <p:cNvSpPr txBox="1"/>
          <p:nvPr/>
        </p:nvSpPr>
        <p:spPr>
          <a:xfrm>
            <a:off x="1061910" y="378904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4.5 units FOM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EB8D3-8593-4026-A38E-F2501B916C38}"/>
              </a:ext>
            </a:extLst>
          </p:cNvPr>
          <p:cNvSpPr txBox="1"/>
          <p:nvPr/>
        </p:nvSpPr>
        <p:spPr>
          <a:xfrm>
            <a:off x="35496" y="2449912"/>
            <a:ext cx="89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PQF6</a:t>
            </a:r>
          </a:p>
          <a:p>
            <a:pPr algn="ctr"/>
            <a:r>
              <a:rPr lang="en-GB" dirty="0"/>
              <a:t>95 T/m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769A2-6228-4ABD-8153-402095AE43E5}"/>
              </a:ext>
            </a:extLst>
          </p:cNvPr>
          <p:cNvSpPr txBox="1"/>
          <p:nvPr/>
        </p:nvSpPr>
        <p:spPr>
          <a:xfrm>
            <a:off x="35496" y="4696929"/>
            <a:ext cx="89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PQF8</a:t>
            </a:r>
          </a:p>
          <a:p>
            <a:pPr algn="ctr"/>
            <a:r>
              <a:rPr lang="en-GB" dirty="0"/>
              <a:t>92 T/m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81198-DDC2-4DC8-82B3-768DFF6E0F90}"/>
              </a:ext>
            </a:extLst>
          </p:cNvPr>
          <p:cNvSpPr txBox="1"/>
          <p:nvPr/>
        </p:nvSpPr>
        <p:spPr>
          <a:xfrm>
            <a:off x="1250619" y="1327488"/>
            <a:ext cx="131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R=15.5mm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26BEF-1C32-4D16-9A8E-792A1D21FCA3}"/>
              </a:ext>
            </a:extLst>
          </p:cNvPr>
          <p:cNvSpPr txBox="1"/>
          <p:nvPr/>
        </p:nvSpPr>
        <p:spPr>
          <a:xfrm>
            <a:off x="3499827" y="132748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R=14.5mm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6BB3E-D45D-4E61-80C8-F8239CA39828}"/>
              </a:ext>
            </a:extLst>
          </p:cNvPr>
          <p:cNvSpPr txBox="1"/>
          <p:nvPr/>
        </p:nvSpPr>
        <p:spPr>
          <a:xfrm>
            <a:off x="5768028" y="132748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R=12.5mm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2C5A0-C125-4964-8331-E6764639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95" y="1899968"/>
            <a:ext cx="1579055" cy="1746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0E1F6-D5EB-4D4C-9233-BEFCEA8E2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025" y="1997694"/>
            <a:ext cx="1347597" cy="15507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2B55CB-EABD-4757-AB26-B60096DE4E98}"/>
              </a:ext>
            </a:extLst>
          </p:cNvPr>
          <p:cNvSpPr txBox="1"/>
          <p:nvPr/>
        </p:nvSpPr>
        <p:spPr>
          <a:xfrm>
            <a:off x="3342731" y="3789040"/>
            <a:ext cx="16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7.1 units FOM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E170FD-8B80-44DF-94E3-140054BF78CB}"/>
              </a:ext>
            </a:extLst>
          </p:cNvPr>
          <p:cNvSpPr txBox="1"/>
          <p:nvPr/>
        </p:nvSpPr>
        <p:spPr>
          <a:xfrm>
            <a:off x="5546812" y="3789040"/>
            <a:ext cx="17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22.1 units FOM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922497-8E1C-445B-9902-BF7E4F909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390" y="4240543"/>
            <a:ext cx="1414463" cy="15661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F69DEA-E812-4ED9-BCDB-59516692FE4E}"/>
              </a:ext>
            </a:extLst>
          </p:cNvPr>
          <p:cNvSpPr txBox="1"/>
          <p:nvPr/>
        </p:nvSpPr>
        <p:spPr>
          <a:xfrm>
            <a:off x="3342730" y="5878600"/>
            <a:ext cx="16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6.8 units FOM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27165F-EE20-4C9D-8BF2-B15CB60FE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173" y="4289716"/>
            <a:ext cx="1247299" cy="14607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BADE57-A912-45FB-8970-4FAC5751ED7D}"/>
              </a:ext>
            </a:extLst>
          </p:cNvPr>
          <p:cNvSpPr txBox="1"/>
          <p:nvPr/>
        </p:nvSpPr>
        <p:spPr>
          <a:xfrm>
            <a:off x="5546811" y="5877272"/>
            <a:ext cx="17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21.8 units FOM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65C2AC-F7D9-41ED-BCA2-E1B174ECFA74}"/>
              </a:ext>
            </a:extLst>
          </p:cNvPr>
          <p:cNvSpPr txBox="1">
            <a:spLocks/>
          </p:cNvSpPr>
          <p:nvPr/>
        </p:nvSpPr>
        <p:spPr bwMode="auto">
          <a:xfrm>
            <a:off x="7308832" y="1327488"/>
            <a:ext cx="1835168" cy="52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Area gets a bit smaller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Harmonics get worse due to proximity of pieces to good field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Could probably do better with more wedges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Might try reducing midplane instead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 maybe stronger material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 longer quad in lattice with lower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988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0A1C0-DB47-4208-9F23-7DA11D8A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Smaller Midplane on Quads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9BEA0-22FE-4043-9AA5-F73BCBFB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D3E3D-2BD9-4EF4-9BC1-A83D9A5A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DC9C6-3107-40D8-97FD-D220E7C7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C40E5-7499-49B0-AAD6-16E7A697F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43281"/>
            <a:ext cx="1830750" cy="2059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6A2342-08F5-4F4D-A8A8-E4C0ECCEA129}"/>
              </a:ext>
            </a:extLst>
          </p:cNvPr>
          <p:cNvSpPr txBox="1"/>
          <p:nvPr/>
        </p:nvSpPr>
        <p:spPr>
          <a:xfrm>
            <a:off x="1093526" y="587727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4.5 units FOM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65EAD-6F02-4B01-8A8B-881C0997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122" y="4123789"/>
            <a:ext cx="1619705" cy="1792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A5EFB8-D8B1-4A1D-BB43-1C5C70EDD75F}"/>
              </a:ext>
            </a:extLst>
          </p:cNvPr>
          <p:cNvSpPr txBox="1"/>
          <p:nvPr/>
        </p:nvSpPr>
        <p:spPr>
          <a:xfrm>
            <a:off x="1061910" y="378904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4.5 units FOM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E9C07-7CD4-4E7A-A7CD-0952C2378DE1}"/>
              </a:ext>
            </a:extLst>
          </p:cNvPr>
          <p:cNvSpPr txBox="1"/>
          <p:nvPr/>
        </p:nvSpPr>
        <p:spPr>
          <a:xfrm>
            <a:off x="35496" y="2449912"/>
            <a:ext cx="89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PQF6</a:t>
            </a:r>
          </a:p>
          <a:p>
            <a:pPr algn="ctr"/>
            <a:r>
              <a:rPr lang="en-GB" dirty="0"/>
              <a:t>95 T/m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E9945-34CB-45EB-B204-5F690926B300}"/>
              </a:ext>
            </a:extLst>
          </p:cNvPr>
          <p:cNvSpPr txBox="1"/>
          <p:nvPr/>
        </p:nvSpPr>
        <p:spPr>
          <a:xfrm>
            <a:off x="35496" y="4696929"/>
            <a:ext cx="89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PQF8</a:t>
            </a:r>
          </a:p>
          <a:p>
            <a:pPr algn="ctr"/>
            <a:r>
              <a:rPr lang="en-GB" dirty="0"/>
              <a:t>92 T/m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3BCCC-2C87-49B1-A055-A5D5E3F727C9}"/>
              </a:ext>
            </a:extLst>
          </p:cNvPr>
          <p:cNvSpPr txBox="1"/>
          <p:nvPr/>
        </p:nvSpPr>
        <p:spPr>
          <a:xfrm>
            <a:off x="1273063" y="1327488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10mm gap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1FEBC4-27E1-49CB-9DC4-61127BAAF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975834"/>
            <a:ext cx="1473613" cy="1594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F653FE-47C9-498E-87F8-3BAA6FD0FAB2}"/>
              </a:ext>
            </a:extLst>
          </p:cNvPr>
          <p:cNvSpPr txBox="1"/>
          <p:nvPr/>
        </p:nvSpPr>
        <p:spPr>
          <a:xfrm>
            <a:off x="3287772" y="132740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8mm 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E86C4-843D-4A1E-8344-03144B965C69}"/>
              </a:ext>
            </a:extLst>
          </p:cNvPr>
          <p:cNvSpPr txBox="1"/>
          <p:nvPr/>
        </p:nvSpPr>
        <p:spPr>
          <a:xfrm>
            <a:off x="3044115" y="378904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2.4 units FOM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F6CDFF-0C4A-49DA-B5BF-6B515E76E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221" y="2137853"/>
            <a:ext cx="1203579" cy="1270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3DFEDA-5C09-40E5-B3E3-215DDF6ED5A6}"/>
              </a:ext>
            </a:extLst>
          </p:cNvPr>
          <p:cNvSpPr txBox="1"/>
          <p:nvPr/>
        </p:nvSpPr>
        <p:spPr>
          <a:xfrm>
            <a:off x="4840818" y="132740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6mm gap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6312BD-E12F-4D59-930D-9E20FDF2FA4F}"/>
              </a:ext>
            </a:extLst>
          </p:cNvPr>
          <p:cNvSpPr txBox="1"/>
          <p:nvPr/>
        </p:nvSpPr>
        <p:spPr>
          <a:xfrm>
            <a:off x="4885702" y="378813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0.8 units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3440D8-8597-4D72-9F43-4DE5B8F5B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208" y="2215645"/>
            <a:ext cx="1067276" cy="11032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F4EF5D-AC19-41C6-A4D9-6BF8EF9021C0}"/>
              </a:ext>
            </a:extLst>
          </p:cNvPr>
          <p:cNvSpPr txBox="1"/>
          <p:nvPr/>
        </p:nvSpPr>
        <p:spPr>
          <a:xfrm>
            <a:off x="6198612" y="132740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4mm gap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0FAF54-4A74-4B45-811A-2FF16A215293}"/>
              </a:ext>
            </a:extLst>
          </p:cNvPr>
          <p:cNvSpPr txBox="1"/>
          <p:nvPr/>
        </p:nvSpPr>
        <p:spPr>
          <a:xfrm>
            <a:off x="6228743" y="3788130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0.3 units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6466A11-7B34-48B5-BC82-BD08DF46428E}"/>
              </a:ext>
            </a:extLst>
          </p:cNvPr>
          <p:cNvSpPr txBox="1">
            <a:spLocks/>
          </p:cNvSpPr>
          <p:nvPr/>
        </p:nvSpPr>
        <p:spPr bwMode="auto">
          <a:xfrm>
            <a:off x="7308832" y="1327404"/>
            <a:ext cx="1835168" cy="525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Design responds well to smaller midplane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Area gets considerably smaller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Harmonics get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This has to be weighed against any practical issues of having such a small midplane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55AA53-DDD6-4908-B1E0-F231A5ED8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637" y="4306432"/>
            <a:ext cx="1316736" cy="14273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BAB23D-7087-40A8-825E-068A6BF3B937}"/>
              </a:ext>
            </a:extLst>
          </p:cNvPr>
          <p:cNvSpPr txBox="1"/>
          <p:nvPr/>
        </p:nvSpPr>
        <p:spPr>
          <a:xfrm>
            <a:off x="3044114" y="5872417"/>
            <a:ext cx="16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2.3 units FOM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167435-606E-4C8A-889E-AAF0DE216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2411" y="4437590"/>
            <a:ext cx="1103281" cy="11650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B46608-0230-438A-B6E4-23D7377538C4}"/>
              </a:ext>
            </a:extLst>
          </p:cNvPr>
          <p:cNvSpPr txBox="1"/>
          <p:nvPr/>
        </p:nvSpPr>
        <p:spPr>
          <a:xfrm>
            <a:off x="4879495" y="5872417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0.7 units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7545A6-E729-498E-8270-898AB426D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1519" y="4519975"/>
            <a:ext cx="964406" cy="9978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2A6A0EB-0076-4F5F-8CE9-AF86615386E4}"/>
              </a:ext>
            </a:extLst>
          </p:cNvPr>
          <p:cNvSpPr txBox="1"/>
          <p:nvPr/>
        </p:nvSpPr>
        <p:spPr>
          <a:xfrm>
            <a:off x="6228743" y="5872417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0.3 units</a:t>
            </a:r>
          </a:p>
        </p:txBody>
      </p:sp>
    </p:spTree>
    <p:extLst>
      <p:ext uri="{BB962C8B-B14F-4D97-AF65-F5344CB8AC3E}">
        <p14:creationId xmlns:p14="http://schemas.microsoft.com/office/powerpoint/2010/main" val="1164250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3677F21-879F-44C3-862B-655486285240}"/>
              </a:ext>
            </a:extLst>
          </p:cNvPr>
          <p:cNvSpPr/>
          <p:nvPr/>
        </p:nvSpPr>
        <p:spPr>
          <a:xfrm>
            <a:off x="3419872" y="1494076"/>
            <a:ext cx="4329594" cy="11970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1A601-A068-43B3-B3E9-8DB5F78F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Smaller Midplane on </a:t>
            </a:r>
            <a:r>
              <a:rPr lang="en-GB" dirty="0" err="1"/>
              <a:t>Sextupoles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7BBF6-D72A-42B2-9B7F-8B3B2891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DA592-8B6F-4587-BDAA-573B79BB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7847C-9347-4C19-A453-43DEF207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DB25C-5F18-4A57-80E7-CBA4D84890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4534" y="1549696"/>
            <a:ext cx="1784509" cy="1085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85804-A427-4BF6-8C70-0302E85725FA}"/>
              </a:ext>
            </a:extLst>
          </p:cNvPr>
          <p:cNvSpPr txBox="1"/>
          <p:nvPr/>
        </p:nvSpPr>
        <p:spPr>
          <a:xfrm>
            <a:off x="-7571" y="1630956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PSD1A</a:t>
            </a:r>
          </a:p>
          <a:p>
            <a:pPr algn="ctr"/>
            <a:r>
              <a:rPr lang="en-GB" dirty="0"/>
              <a:t>3300 T/m</a:t>
            </a:r>
            <a:r>
              <a:rPr lang="en-GB" baseline="30000" dirty="0"/>
              <a:t>2</a:t>
            </a:r>
            <a:endParaRPr lang="en-US" baseline="30000" dirty="0"/>
          </a:p>
          <a:p>
            <a:pPr algn="ctr"/>
            <a:r>
              <a:rPr lang="en-GB" dirty="0"/>
              <a:t>(“30mm” Ø)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DDBCC-0F3E-459A-9EDD-6295DEE2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76" y="3304676"/>
            <a:ext cx="1800225" cy="1140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335D49-E862-4BD7-9989-539572FCAA4B}"/>
              </a:ext>
            </a:extLst>
          </p:cNvPr>
          <p:cNvSpPr txBox="1"/>
          <p:nvPr/>
        </p:nvSpPr>
        <p:spPr>
          <a:xfrm>
            <a:off x="61038" y="3551582"/>
            <a:ext cx="124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PSD1D</a:t>
            </a:r>
          </a:p>
          <a:p>
            <a:pPr algn="ctr"/>
            <a:r>
              <a:rPr lang="en-GB" dirty="0"/>
              <a:t>4150 T/m</a:t>
            </a:r>
            <a:r>
              <a:rPr lang="en-GB" baseline="30000" dirty="0"/>
              <a:t>2</a:t>
            </a:r>
            <a:endParaRPr lang="en-US" baseline="30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47530E-2964-4C59-A7C7-91AD90940C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674" y="4897668"/>
            <a:ext cx="1820228" cy="1115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6D265B-EADD-480A-A756-B95150335B72}"/>
              </a:ext>
            </a:extLst>
          </p:cNvPr>
          <p:cNvSpPr txBox="1"/>
          <p:nvPr/>
        </p:nvSpPr>
        <p:spPr>
          <a:xfrm>
            <a:off x="61038" y="5132430"/>
            <a:ext cx="124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PSF2A</a:t>
            </a:r>
          </a:p>
          <a:p>
            <a:pPr algn="ctr"/>
            <a:r>
              <a:rPr lang="en-GB" dirty="0"/>
              <a:t>4200 T/m</a:t>
            </a:r>
            <a:r>
              <a:rPr lang="en-GB" baseline="30000" dirty="0"/>
              <a:t>2</a:t>
            </a:r>
            <a:endParaRPr lang="en-US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5BCF62-0026-4579-8079-750C68DDED8A}"/>
              </a:ext>
            </a:extLst>
          </p:cNvPr>
          <p:cNvSpPr txBox="1"/>
          <p:nvPr/>
        </p:nvSpPr>
        <p:spPr>
          <a:xfrm>
            <a:off x="1469898" y="2619222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9.3 units FOM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(&lt;100)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6810A-85A5-4D1C-93F4-8D8860704648}"/>
              </a:ext>
            </a:extLst>
          </p:cNvPr>
          <p:cNvSpPr txBox="1"/>
          <p:nvPr/>
        </p:nvSpPr>
        <p:spPr>
          <a:xfrm>
            <a:off x="1405778" y="443505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13.7 units FOM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C488AB-DF41-402C-BBAA-B23355253398}"/>
              </a:ext>
            </a:extLst>
          </p:cNvPr>
          <p:cNvSpPr txBox="1"/>
          <p:nvPr/>
        </p:nvSpPr>
        <p:spPr>
          <a:xfrm>
            <a:off x="1405778" y="602038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13.7 units FOM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430CA-CA3D-4B82-B024-0A7C78B26217}"/>
              </a:ext>
            </a:extLst>
          </p:cNvPr>
          <p:cNvSpPr txBox="1"/>
          <p:nvPr/>
        </p:nvSpPr>
        <p:spPr>
          <a:xfrm>
            <a:off x="1649434" y="1124786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10mm gap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B19FA6-29A4-4358-80C0-5386B18178B7}"/>
              </a:ext>
            </a:extLst>
          </p:cNvPr>
          <p:cNvSpPr txBox="1"/>
          <p:nvPr/>
        </p:nvSpPr>
        <p:spPr>
          <a:xfrm>
            <a:off x="3634377" y="11247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8mm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3DB72F-A61C-4E1B-8A33-58961090FE87}"/>
              </a:ext>
            </a:extLst>
          </p:cNvPr>
          <p:cNvSpPr txBox="1"/>
          <p:nvPr/>
        </p:nvSpPr>
        <p:spPr>
          <a:xfrm>
            <a:off x="5187427" y="11247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6mm gap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F77EC0-2FE1-4147-B793-5C871778E343}"/>
              </a:ext>
            </a:extLst>
          </p:cNvPr>
          <p:cNvSpPr txBox="1"/>
          <p:nvPr/>
        </p:nvSpPr>
        <p:spPr>
          <a:xfrm>
            <a:off x="6516216" y="11247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4mm gap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5253C9-7839-4ADF-A0D1-55EC62CF33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7525" y="1626134"/>
            <a:ext cx="1380173" cy="932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58107C-AC9E-48EE-B535-C2DD92F43186}"/>
              </a:ext>
            </a:extLst>
          </p:cNvPr>
          <p:cNvSpPr txBox="1"/>
          <p:nvPr/>
        </p:nvSpPr>
        <p:spPr>
          <a:xfrm>
            <a:off x="3390721" y="275772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2.3 units FOM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E7B58E-F1ED-4995-BBD2-F5D34E2E1F0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7736" y="1691857"/>
            <a:ext cx="1085850" cy="8015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B08BBB-B164-4A22-AAED-56DBE1920B02}"/>
              </a:ext>
            </a:extLst>
          </p:cNvPr>
          <p:cNvSpPr txBox="1"/>
          <p:nvPr/>
        </p:nvSpPr>
        <p:spPr>
          <a:xfrm>
            <a:off x="5232311" y="2757721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1.0 units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854371-A980-4B81-B9AA-31FA7A9E66A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393" y="1714717"/>
            <a:ext cx="920115" cy="7558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49378-2F8A-48E4-9EF1-375C68FC7DE9}"/>
              </a:ext>
            </a:extLst>
          </p:cNvPr>
          <p:cNvSpPr txBox="1"/>
          <p:nvPr/>
        </p:nvSpPr>
        <p:spPr>
          <a:xfrm>
            <a:off x="6561100" y="2757721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0.5 units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8D861AD-BDBE-43FB-B9DE-D5A18CB6CD5B}"/>
              </a:ext>
            </a:extLst>
          </p:cNvPr>
          <p:cNvSpPr txBox="1">
            <a:spLocks/>
          </p:cNvSpPr>
          <p:nvPr/>
        </p:nvSpPr>
        <p:spPr bwMode="auto">
          <a:xfrm>
            <a:off x="7767326" y="1417638"/>
            <a:ext cx="1376674" cy="516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accent2"/>
                </a:solidFill>
              </a:rPr>
              <a:t>Maybe not allowed due to 10mm pole gap required in spec?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Magnets respond well to smaller midplane gap, improving field quality and greatly reducing area.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156459-A986-4FFA-85A4-9948D63FA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0389" y="3438264"/>
            <a:ext cx="1274445" cy="8729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C4EE1FE-550A-4A4D-A0AC-D4F4F008874D}"/>
              </a:ext>
            </a:extLst>
          </p:cNvPr>
          <p:cNvSpPr txBox="1"/>
          <p:nvPr/>
        </p:nvSpPr>
        <p:spPr>
          <a:xfrm>
            <a:off x="3390721" y="443505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6.2 units FOM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3D904B-22EE-4F7F-A455-7C39655A26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315" y="3515417"/>
            <a:ext cx="968693" cy="7186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44E2ED8-5EDE-4314-9410-473447DC6D44}"/>
              </a:ext>
            </a:extLst>
          </p:cNvPr>
          <p:cNvSpPr txBox="1"/>
          <p:nvPr/>
        </p:nvSpPr>
        <p:spPr>
          <a:xfrm>
            <a:off x="5232311" y="4435056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1.5 units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01225DE-1F72-4211-8718-8669BE9A7B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7973" y="3564708"/>
            <a:ext cx="782955" cy="6200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EDF2B24-9F95-47B2-A0D5-4E75ED57DF94}"/>
              </a:ext>
            </a:extLst>
          </p:cNvPr>
          <p:cNvSpPr txBox="1"/>
          <p:nvPr/>
        </p:nvSpPr>
        <p:spPr>
          <a:xfrm>
            <a:off x="6561100" y="4435056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0.5 units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4896980-9ADC-41E9-8473-39AE504AE4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3244" y="5012683"/>
            <a:ext cx="1308735" cy="8858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480A889-7A23-441C-935A-29B8E6BA77C4}"/>
              </a:ext>
            </a:extLst>
          </p:cNvPr>
          <p:cNvSpPr txBox="1"/>
          <p:nvPr/>
        </p:nvSpPr>
        <p:spPr>
          <a:xfrm>
            <a:off x="3390720" y="6020383"/>
            <a:ext cx="16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6.5 units FOM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10BE26-8CFC-48BE-BE4B-E582D08333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8457" y="5098408"/>
            <a:ext cx="984409" cy="7143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B1EDE6C-C331-4B9B-B36C-AF389EC963A9}"/>
              </a:ext>
            </a:extLst>
          </p:cNvPr>
          <p:cNvSpPr txBox="1"/>
          <p:nvPr/>
        </p:nvSpPr>
        <p:spPr>
          <a:xfrm>
            <a:off x="5232311" y="6020383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1.6 units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F8FBC4-1D29-4BE2-A903-A4976AEFFA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9400" y="5136984"/>
            <a:ext cx="800100" cy="6372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1C6626C-4809-4DE1-B393-A267FCEA8BD9}"/>
              </a:ext>
            </a:extLst>
          </p:cNvPr>
          <p:cNvSpPr txBox="1"/>
          <p:nvPr/>
        </p:nvSpPr>
        <p:spPr>
          <a:xfrm>
            <a:off x="6561100" y="6020383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0.5 units</a:t>
            </a:r>
          </a:p>
        </p:txBody>
      </p:sp>
    </p:spTree>
    <p:extLst>
      <p:ext uri="{BB962C8B-B14F-4D97-AF65-F5344CB8AC3E}">
        <p14:creationId xmlns:p14="http://schemas.microsoft.com/office/powerpoint/2010/main" val="3631227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1A601-A068-43B3-B3E9-8DB5F78F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Try Smaller Midplane on Octupole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7BBF6-D72A-42B2-9B7F-8B3B2891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DA592-8B6F-4587-BDAA-573B79BB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7847C-9347-4C19-A453-43DEF207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8899D-1174-4B04-9920-3FEE6B4FF7F7}"/>
              </a:ext>
            </a:extLst>
          </p:cNvPr>
          <p:cNvSpPr txBox="1"/>
          <p:nvPr/>
        </p:nvSpPr>
        <p:spPr>
          <a:xfrm>
            <a:off x="513224" y="2119465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10mm gap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372B5-5FB3-4536-A0E3-BF57C49F18CB}"/>
              </a:ext>
            </a:extLst>
          </p:cNvPr>
          <p:cNvSpPr txBox="1"/>
          <p:nvPr/>
        </p:nvSpPr>
        <p:spPr>
          <a:xfrm>
            <a:off x="577344" y="34775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8mm gap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E038D-8C3E-4F23-95BE-01615EC1767C}"/>
              </a:ext>
            </a:extLst>
          </p:cNvPr>
          <p:cNvSpPr txBox="1"/>
          <p:nvPr/>
        </p:nvSpPr>
        <p:spPr>
          <a:xfrm>
            <a:off x="577344" y="473855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6mm gap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51347-406F-4B51-90CF-4E1290DA5AE6}"/>
              </a:ext>
            </a:extLst>
          </p:cNvPr>
          <p:cNvSpPr txBox="1"/>
          <p:nvPr/>
        </p:nvSpPr>
        <p:spPr>
          <a:xfrm>
            <a:off x="577344" y="556573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4mm gap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114D3-82AD-4A63-849E-F5E736095ED2}"/>
              </a:ext>
            </a:extLst>
          </p:cNvPr>
          <p:cNvSpPr txBox="1"/>
          <p:nvPr/>
        </p:nvSpPr>
        <p:spPr>
          <a:xfrm>
            <a:off x="402296" y="1342509"/>
            <a:ext cx="1496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POF</a:t>
            </a:r>
          </a:p>
          <a:p>
            <a:pPr algn="ctr"/>
            <a:r>
              <a:rPr lang="en-GB" dirty="0"/>
              <a:t>300000 T/m</a:t>
            </a:r>
            <a:r>
              <a:rPr lang="en-GB" baseline="30000" dirty="0"/>
              <a:t>3</a:t>
            </a:r>
            <a:endParaRPr lang="en-US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90010-F9B4-4FCD-9088-508F0B8C388F}"/>
              </a:ext>
            </a:extLst>
          </p:cNvPr>
          <p:cNvSpPr txBox="1"/>
          <p:nvPr/>
        </p:nvSpPr>
        <p:spPr>
          <a:xfrm>
            <a:off x="4828481" y="211946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250.4 units FOM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E4A5A79-ACCF-4D99-AB88-A795C36C2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4001" y="1546894"/>
            <a:ext cx="2557463" cy="1514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3D5C2-7CD1-403C-880D-FD5888DE0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970884"/>
            <a:ext cx="2606040" cy="1385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424BA3-8770-48C0-9846-8481FAD9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927" y="4454448"/>
            <a:ext cx="1451610" cy="945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B2D60-E1B7-457D-B8BF-4EBCD2BA4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102" y="5407496"/>
            <a:ext cx="937260" cy="68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AF74C8-4878-4CAC-9E78-4729483CE9E8}"/>
              </a:ext>
            </a:extLst>
          </p:cNvPr>
          <p:cNvSpPr txBox="1"/>
          <p:nvPr/>
        </p:nvSpPr>
        <p:spPr>
          <a:xfrm>
            <a:off x="4572000" y="3477595"/>
            <a:ext cx="2403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59.2 units FOM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(weird convergence?)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56274-2137-43EA-9C8E-05D6B47DAA11}"/>
              </a:ext>
            </a:extLst>
          </p:cNvPr>
          <p:cNvSpPr txBox="1"/>
          <p:nvPr/>
        </p:nvSpPr>
        <p:spPr>
          <a:xfrm>
            <a:off x="4956721" y="473855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5.8 units FOM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3E4730-DF61-4735-848E-68E6832A0A25}"/>
              </a:ext>
            </a:extLst>
          </p:cNvPr>
          <p:cNvSpPr txBox="1"/>
          <p:nvPr/>
        </p:nvSpPr>
        <p:spPr>
          <a:xfrm>
            <a:off x="5245261" y="5565730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0.8 units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4B3B74A-8591-4537-A5B6-D05C6B44C4E2}"/>
              </a:ext>
            </a:extLst>
          </p:cNvPr>
          <p:cNvSpPr txBox="1">
            <a:spLocks/>
          </p:cNvSpPr>
          <p:nvPr/>
        </p:nvSpPr>
        <p:spPr bwMode="auto">
          <a:xfrm>
            <a:off x="7050663" y="1269387"/>
            <a:ext cx="1985833" cy="525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Rapid improvement of accuracy and area with smaller midplane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Seems to be a threshold for it to become “good”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 different magnet block geometry (i.e. not radial wedges) might give better results in marginal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33273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FAC3-8EE3-464D-939B-27C0420B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PETRA-IV Magnets 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04A13-5C11-494E-BC91-099F2F969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of these magnets can be implemented as permanent magnets with open midplanes</a:t>
            </a:r>
          </a:p>
          <a:p>
            <a:pPr lvl="1"/>
            <a:r>
              <a:rPr lang="en-GB" dirty="0"/>
              <a:t>Some look quite compact and/or similar to CBETA</a:t>
            </a:r>
          </a:p>
          <a:p>
            <a:r>
              <a:rPr lang="en-GB" dirty="0"/>
              <a:t>In the more difficult cases, field quality and size depend on the midplane gap required</a:t>
            </a:r>
          </a:p>
          <a:p>
            <a:r>
              <a:rPr lang="en-GB" dirty="0"/>
              <a:t>These designs assume fixed field strength</a:t>
            </a:r>
          </a:p>
          <a:p>
            <a:pPr lvl="1"/>
            <a:r>
              <a:rPr lang="en-GB" dirty="0"/>
              <a:t>Adjustable fields (particularly over a wide range) require different design approaches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8D465-B4AB-41A5-A9A7-02D6C39A0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67CB8-6986-4A98-875E-DC4B11D6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A8AE-7B98-4149-8288-B3219D03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909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745E-914D-454C-AA31-6C191289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Conclusions, Future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500FC-6618-4B0A-BDEF-AAA589A7C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en-GB" dirty="0"/>
              <a:t>Successful implementation of permanent magnets with new features in CBETA</a:t>
            </a:r>
          </a:p>
          <a:p>
            <a:pPr lvl="1"/>
            <a:r>
              <a:rPr lang="en-GB" dirty="0"/>
              <a:t>“Accelerator quality” field in Halbach-style magnet</a:t>
            </a:r>
          </a:p>
          <a:p>
            <a:pPr lvl="1"/>
            <a:r>
              <a:rPr lang="en-GB" dirty="0"/>
              <a:t>Flexible: combined function magnets possible</a:t>
            </a:r>
          </a:p>
          <a:p>
            <a:pPr lvl="1"/>
            <a:r>
              <a:rPr lang="en-GB" dirty="0"/>
              <a:t>Compact and relatively cheap, no power supply</a:t>
            </a:r>
          </a:p>
          <a:p>
            <a:r>
              <a:rPr lang="en-GB" dirty="0"/>
              <a:t>Currently applying for BNL lab funding to investigate smaller, higher-gradient, open-midplane and/or oval PMs</a:t>
            </a:r>
          </a:p>
          <a:p>
            <a:pPr lvl="1"/>
            <a:r>
              <a:rPr lang="en-GB" dirty="0"/>
              <a:t>Further extends PM accelerator applications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BDDBF-2496-4482-B08A-3F24CA730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80A4B-C9C5-468F-B63C-E7F79399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F0757-308D-4522-B74E-C2DAE3A8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3900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CCEF-5D39-479D-AEB2-D638CA3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588"/>
            <a:ext cx="7886700" cy="994172"/>
          </a:xfrm>
        </p:spPr>
        <p:txBody>
          <a:bodyPr/>
          <a:lstStyle/>
          <a:p>
            <a:r>
              <a:rPr lang="en-GB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A933-5EF1-40D3-BC52-13DCCC0F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3"/>
            <a:ext cx="7886700" cy="4968551"/>
          </a:xfrm>
        </p:spPr>
        <p:txBody>
          <a:bodyPr>
            <a:noAutofit/>
          </a:bodyPr>
          <a:lstStyle/>
          <a:p>
            <a:r>
              <a:rPr lang="en-GB" sz="1800" dirty="0"/>
              <a:t>A. </a:t>
            </a:r>
            <a:r>
              <a:rPr lang="en-GB" sz="1800" dirty="0" err="1"/>
              <a:t>Bartnik</a:t>
            </a:r>
            <a:r>
              <a:rPr lang="en-GB" sz="1800" dirty="0"/>
              <a:t> </a:t>
            </a:r>
            <a:r>
              <a:rPr lang="en-GB" sz="1800" i="1" dirty="0"/>
              <a:t>et al.</a:t>
            </a:r>
            <a:r>
              <a:rPr lang="en-GB" sz="1800" dirty="0"/>
              <a:t>, "CBETA: First </a:t>
            </a:r>
            <a:r>
              <a:rPr lang="en-GB" sz="1800" dirty="0" err="1"/>
              <a:t>Multipass</a:t>
            </a:r>
            <a:r>
              <a:rPr lang="en-GB" sz="1800" dirty="0"/>
              <a:t> Superconducting Linear Accelerator with Energy Recovery", Phys. Rev. Lett. </a:t>
            </a:r>
            <a:r>
              <a:rPr lang="en-GB" sz="1800" b="1" dirty="0"/>
              <a:t>125</a:t>
            </a:r>
            <a:r>
              <a:rPr lang="en-GB" sz="1800" dirty="0"/>
              <a:t>, 044803 (July 2020)</a:t>
            </a:r>
          </a:p>
          <a:p>
            <a:r>
              <a:rPr lang="en-GB" sz="1800" dirty="0"/>
              <a:t>Stephen Brooks </a:t>
            </a:r>
            <a:r>
              <a:rPr lang="en-GB" sz="1800" i="1" dirty="0"/>
              <a:t>et al.</a:t>
            </a:r>
            <a:r>
              <a:rPr lang="en-GB" sz="1800" dirty="0"/>
              <a:t>, "Permanent magnets for the return loop of the Cornell-Brookhaven energy recovery </a:t>
            </a:r>
            <a:r>
              <a:rPr lang="en-GB" sz="1800" dirty="0" err="1"/>
              <a:t>linac</a:t>
            </a:r>
            <a:r>
              <a:rPr lang="en-GB" sz="1800" dirty="0"/>
              <a:t> test accelerator", Phys. Rev. Accel. Beams </a:t>
            </a:r>
            <a:r>
              <a:rPr lang="en-GB" sz="1800" b="1" dirty="0"/>
              <a:t>23</a:t>
            </a:r>
            <a:r>
              <a:rPr lang="en-GB" sz="1800" dirty="0"/>
              <a:t>, 112401 (2020); doi:10.1103/PhysRevAccelBeams.23.112401</a:t>
            </a:r>
          </a:p>
          <a:p>
            <a:r>
              <a:rPr lang="en-GB" sz="1800" dirty="0" err="1"/>
              <a:t>Dejan</a:t>
            </a:r>
            <a:r>
              <a:rPr lang="en-GB" sz="1800" dirty="0"/>
              <a:t> </a:t>
            </a:r>
            <a:r>
              <a:rPr lang="en-GB" sz="1800" dirty="0" err="1"/>
              <a:t>Trbojevic</a:t>
            </a:r>
            <a:r>
              <a:rPr lang="en-GB" sz="1800" dirty="0"/>
              <a:t> </a:t>
            </a:r>
            <a:r>
              <a:rPr lang="en-GB" sz="1800" i="1" dirty="0"/>
              <a:t>et al.</a:t>
            </a:r>
            <a:r>
              <a:rPr lang="en-GB" sz="1800" dirty="0"/>
              <a:t>, "Permanent Halbach Magnet Proton and Superconducting Carbon Cancer Therapy Gantries" Proc. IPAC2017; doi:10.18429/JACoW-IPAC2017-THPVA094 available from </a:t>
            </a:r>
            <a:r>
              <a:rPr lang="en-GB" sz="1800" u="sng" dirty="0">
                <a:hlinkClick r:id="rId2"/>
              </a:rPr>
              <a:t>http://jacow.org/ipac2017/papers/thpva094.pdf</a:t>
            </a:r>
            <a:endParaRPr lang="en-US" sz="1800" dirty="0"/>
          </a:p>
          <a:p>
            <a:r>
              <a:rPr lang="en-GB" sz="1800" dirty="0"/>
              <a:t>Amin </a:t>
            </a:r>
            <a:r>
              <a:rPr lang="en-GB" sz="1800" dirty="0" err="1"/>
              <a:t>Ghaith</a:t>
            </a:r>
            <a:r>
              <a:rPr lang="en-GB" sz="1800" dirty="0"/>
              <a:t> </a:t>
            </a:r>
            <a:r>
              <a:rPr lang="en-GB" sz="1800" i="1" dirty="0"/>
              <a:t>et al.</a:t>
            </a:r>
            <a:r>
              <a:rPr lang="en-GB" sz="1800" dirty="0"/>
              <a:t>, "Permanent Magnet-Based Quadrupoles for Plasma Acceleration Sources", Instruments </a:t>
            </a:r>
            <a:r>
              <a:rPr lang="en-GB" sz="1800" b="1" dirty="0"/>
              <a:t>2019</a:t>
            </a:r>
            <a:r>
              <a:rPr lang="en-GB" sz="1800" dirty="0"/>
              <a:t>, 3, 27; doi:10.3390/instruments3020027</a:t>
            </a:r>
            <a:endParaRPr lang="en-US" sz="1800" dirty="0"/>
          </a:p>
          <a:p>
            <a:r>
              <a:rPr lang="en-GB" sz="1800" dirty="0"/>
              <a:t>Stephen Brooks, CBETA note 035 "CBETA Halbach Magnet Production Run", available from </a:t>
            </a:r>
            <a:r>
              <a:rPr lang="en-GB" sz="1800" u="sng" dirty="0">
                <a:hlinkClick r:id="rId3"/>
              </a:rPr>
              <a:t>https://www.classe.cornell.edu/CBETA_PM/index_notes.html</a:t>
            </a:r>
            <a:endParaRPr lang="en-US" sz="1800" dirty="0"/>
          </a:p>
          <a:p>
            <a:r>
              <a:rPr lang="en-GB" sz="1800" dirty="0"/>
              <a:t>Stephen Brooks </a:t>
            </a:r>
            <a:r>
              <a:rPr lang="en-GB" sz="1800" i="1" dirty="0"/>
              <a:t>et al.</a:t>
            </a:r>
            <a:r>
              <a:rPr lang="en-GB" sz="1800" dirty="0"/>
              <a:t>, "Production of Low Cost, High Field Quality Halbach Magnets", Proc. IPAC2017, pp. 4118-4120; doi:10.18429/JACoW-IPAC2017-THPIK007 available from </a:t>
            </a:r>
            <a:r>
              <a:rPr lang="en-GB" sz="1800" u="sng" dirty="0">
                <a:hlinkClick r:id="rId4"/>
              </a:rPr>
              <a:t>http://jacow.org/ipac2017/papers/thpik007.pdf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56D5-3EEB-4446-B915-7F0B441B3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0FFB-8492-4217-8B0C-3B2B9C30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67CB6-89CC-49D3-B29B-B6863962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506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E50D-C4EF-4B02-BB3A-AA08115F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13420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FEC56C-0F8E-44FC-BC21-8312E18C6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572EDB6-D731-4E86-846E-A1600A320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57394-58C9-4284-AF8D-4F2460A01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59F2-F389-4D9A-AEFC-0A068E15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D3047-E925-43B9-A8F9-112BA916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52289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E8F063-003F-4F6B-BE5C-CCE20DC57A04}"/>
              </a:ext>
            </a:extLst>
          </p:cNvPr>
          <p:cNvSpPr/>
          <p:nvPr/>
        </p:nvSpPr>
        <p:spPr>
          <a:xfrm>
            <a:off x="251520" y="1266891"/>
            <a:ext cx="8640000" cy="6914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C58A9-719C-4159-9AE2-0D946972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Rejects/Repaired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66A1F5-3B94-45DF-B291-7DB5996C3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8718"/>
            <a:ext cx="4320000" cy="324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94D5E-9A80-4D9D-B39C-AF7514F5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52F93-DD26-4B53-8E53-078B14F5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D8D21-31A8-4C2F-AE89-ABCE54D0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E2C68A-99E8-455C-9952-75A64E869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432"/>
            <a:ext cx="4320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2460E-F3B8-4E5A-A873-324DC832C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1838626"/>
            <a:ext cx="4320000" cy="2487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EAF5DE-886D-4920-B03F-D7971D5AC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4470017"/>
            <a:ext cx="4320000" cy="2487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A6A48-BF8A-4AE9-A8F4-2898A4B8FD1E}"/>
              </a:ext>
            </a:extLst>
          </p:cNvPr>
          <p:cNvSpPr txBox="1"/>
          <p:nvPr/>
        </p:nvSpPr>
        <p:spPr>
          <a:xfrm>
            <a:off x="251520" y="1346284"/>
            <a:ext cx="42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BD 2305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simulation w/swap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C8E43B-3EA0-4F8E-8A2B-FA868462176A}"/>
              </a:ext>
            </a:extLst>
          </p:cNvPr>
          <p:cNvSpPr txBox="1"/>
          <p:nvPr/>
        </p:nvSpPr>
        <p:spPr>
          <a:xfrm>
            <a:off x="251520" y="4200365"/>
            <a:ext cx="42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QF 2509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simulation w/swap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A2D4-9F56-412C-A719-ABC5B3932081}"/>
              </a:ext>
            </a:extLst>
          </p:cNvPr>
          <p:cNvSpPr txBox="1"/>
          <p:nvPr/>
        </p:nvSpPr>
        <p:spPr>
          <a:xfrm>
            <a:off x="4540006" y="4214477"/>
            <a:ext cx="435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QD 2427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sim. w/type change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4B35E7-C254-465D-83B4-10D046FB3721}"/>
              </a:ext>
            </a:extLst>
          </p:cNvPr>
          <p:cNvSpPr txBox="1"/>
          <p:nvPr/>
        </p:nvSpPr>
        <p:spPr>
          <a:xfrm>
            <a:off x="4535318" y="1351957"/>
            <a:ext cx="435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QF 2572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sim. w/type change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745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252F-2D87-476F-87A1-B6A5752D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Reversed Block in QF 2509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DF46E7-32D1-4A5F-B87B-D68639943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5B599-6BEB-426B-99C1-C84784CF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5D896-CD65-45E3-AC5E-73B96AF7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1157B-37CA-4995-AD24-7C1A3390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0238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0DE00-508A-4959-BFB6-5F9C7A14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3EBA6-724A-4C84-8D63-BCD9DC23C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A73E3-C27A-4AE1-A00D-8589CC79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FD3E66-4518-44E3-B851-3E8AF0673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55C67F-BD81-4ABB-B5CA-008466A8DDBC}"/>
              </a:ext>
            </a:extLst>
          </p:cNvPr>
          <p:cNvSpPr txBox="1"/>
          <p:nvPr/>
        </p:nvSpPr>
        <p:spPr>
          <a:xfrm>
            <a:off x="755576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windowframe correctors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04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139B2-A662-482D-B898-ECDA6EDB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F01F5-8417-4AA9-B92B-B00B04CC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10A00-6752-459E-997C-FBAB0468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10173-9FC8-42CB-B99B-315EB859A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2DA821-2B7D-4F57-AF36-6575763A27AE}"/>
              </a:ext>
            </a:extLst>
          </p:cNvPr>
          <p:cNvSpPr txBox="1"/>
          <p:nvPr/>
        </p:nvSpPr>
        <p:spPr>
          <a:xfrm>
            <a:off x="755576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girder production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71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7BCE30-6B50-4BFB-A84D-16793C8AF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3" y="-1"/>
            <a:ext cx="7895395" cy="1052719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1222E-22B7-4A66-873B-53F90CF2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04B02-4332-4D19-A045-440BDCAF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F67A-FBCB-4B8D-8067-E54DE17E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F3A89-9E8C-48A8-912A-CAD8DD7E9A97}"/>
              </a:ext>
            </a:extLst>
          </p:cNvPr>
          <p:cNvSpPr txBox="1"/>
          <p:nvPr/>
        </p:nvSpPr>
        <p:spPr>
          <a:xfrm>
            <a:off x="755576" y="101431"/>
            <a:ext cx="18352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first FFA girder at BNL</a:t>
            </a:r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F24654-6997-4D5F-900D-92EF1082961C}"/>
              </a:ext>
            </a:extLst>
          </p:cNvPr>
          <p:cNvCxnSpPr>
            <a:cxnSpLocks/>
          </p:cNvCxnSpPr>
          <p:nvPr/>
        </p:nvCxnSpPr>
        <p:spPr>
          <a:xfrm>
            <a:off x="755576" y="3861048"/>
            <a:ext cx="136950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A2E1270-B8E8-4A7D-9F19-4126F6C0D25D}"/>
              </a:ext>
            </a:extLst>
          </p:cNvPr>
          <p:cNvSpPr txBox="1"/>
          <p:nvPr/>
        </p:nvSpPr>
        <p:spPr>
          <a:xfrm>
            <a:off x="683568" y="3877598"/>
            <a:ext cx="1369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Half-length magnet for matching</a:t>
            </a:r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59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50198-EA90-4B2A-8BF8-E3DECBA4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31A39-8B2A-4F90-ADCB-5B5FAF7C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A60EE-5246-4642-BA76-C2E8D1DF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66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09E37-76AC-455D-A173-93181F5CB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75BB0F-FE64-4C8C-8874-068353DEB716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first FFA girder under construction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11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D0DE-8880-4E42-9D16-AB088FBB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Problems/Lessons Learned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7B0F5-6897-4763-A576-0C72A8FF9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@BNL</a:t>
            </a:r>
          </a:p>
          <a:p>
            <a:pPr lvl="1"/>
            <a:r>
              <a:rPr lang="en-GB" dirty="0"/>
              <a:t>Warehouse roof leaks, hence tent in photo</a:t>
            </a:r>
          </a:p>
          <a:p>
            <a:pPr lvl="1"/>
            <a:r>
              <a:rPr lang="en-GB" dirty="0"/>
              <a:t>Gaps when reassembling magnets from halves</a:t>
            </a:r>
            <a:endParaRPr lang="en-US" dirty="0"/>
          </a:p>
          <a:p>
            <a:r>
              <a:rPr lang="en-GB" dirty="0"/>
              <a:t>@</a:t>
            </a:r>
            <a:r>
              <a:rPr lang="en-GB" dirty="0" err="1"/>
              <a:t>AllStar</a:t>
            </a:r>
            <a:endParaRPr lang="en-GB" dirty="0"/>
          </a:p>
          <a:p>
            <a:pPr lvl="1"/>
            <a:r>
              <a:rPr lang="en-GB" dirty="0"/>
              <a:t>Some blocks went rusty (not passivated?), had them re-made</a:t>
            </a:r>
          </a:p>
          <a:p>
            <a:pPr lvl="1"/>
            <a:r>
              <a:rPr lang="en-GB" dirty="0"/>
              <a:t>One type magnetisation angle was out-of-spec, had them re-made</a:t>
            </a:r>
          </a:p>
          <a:p>
            <a:r>
              <a:rPr lang="en-GB" dirty="0"/>
              <a:t>@KYMA</a:t>
            </a:r>
          </a:p>
          <a:p>
            <a:pPr lvl="1"/>
            <a:r>
              <a:rPr lang="en-GB" dirty="0"/>
              <a:t>Couple of blocks inserted backwards</a:t>
            </a:r>
          </a:p>
          <a:p>
            <a:pPr lvl="1"/>
            <a:r>
              <a:rPr lang="en-GB" dirty="0"/>
              <a:t>One glue failure, exploding magnet, repaired</a:t>
            </a:r>
          </a:p>
          <a:p>
            <a:r>
              <a:rPr lang="en-GB" dirty="0"/>
              <a:t>Team effort</a:t>
            </a:r>
          </a:p>
          <a:p>
            <a:pPr lvl="1"/>
            <a:r>
              <a:rPr lang="en-GB" dirty="0"/>
              <a:t>Block width with chamfer was not communicated clearly to </a:t>
            </a:r>
            <a:r>
              <a:rPr lang="en-GB" dirty="0" err="1"/>
              <a:t>AllStar</a:t>
            </a:r>
            <a:r>
              <a:rPr lang="en-GB" dirty="0"/>
              <a:t>, meaning blocks slightly larger than needed, had trouble fitting</a:t>
            </a:r>
          </a:p>
          <a:p>
            <a:pPr lvl="1"/>
            <a:r>
              <a:rPr lang="en-GB" dirty="0"/>
              <a:t>Chinese sign convention for magnetisation was opposite, had to invert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342FE-5C05-4640-AC76-338FEA790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16B0-290B-4377-B53E-91F58976B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AD878-BCDF-49F6-88EB-F2BC618A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50349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Helmholtz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88840"/>
            <a:ext cx="5040000" cy="427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3"/>
          <a:stretch/>
        </p:blipFill>
        <p:spPr bwMode="auto">
          <a:xfrm>
            <a:off x="5220072" y="1988841"/>
            <a:ext cx="3851920" cy="427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568" y="1268760"/>
            <a:ext cx="816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</a:t>
            </a:r>
            <a:r>
              <a:rPr lang="en-GB" dirty="0" err="1"/>
              <a:t>AllStar</a:t>
            </a:r>
            <a:r>
              <a:rPr lang="en-GB" dirty="0"/>
              <a:t> data for wedge types P1 through P16 (BD magnet)</a:t>
            </a:r>
          </a:p>
          <a:p>
            <a:r>
              <a:rPr lang="en-GB" dirty="0"/>
              <a:t>Angle errors				Strength variation</a:t>
            </a:r>
          </a:p>
        </p:txBody>
      </p:sp>
    </p:spTree>
    <p:extLst>
      <p:ext uri="{BB962C8B-B14F-4D97-AF65-F5344CB8AC3E}">
        <p14:creationId xmlns:p14="http://schemas.microsoft.com/office/powerpoint/2010/main" val="40854121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Magnetisation Angle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88" y="1600200"/>
            <a:ext cx="62336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699792" y="1628800"/>
            <a:ext cx="504056" cy="50405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275856" y="1412776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Requested that factory re-make types P15 and P16 to reduce systematic error.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the smallest blocks, so not critical, but re-make will improve quality of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untuned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magnets.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5984" y="5013176"/>
            <a:ext cx="53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General request was for 1 degree RMS error, but can cope with some above and some below as we have here (see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34900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4CB3-D6C5-4828-829F-E15E191F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Magnet Types and Parameters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EDC28-5CCD-41F4-9C66-492759D3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434C-B577-4FCD-A292-BC9EF5E9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EE0C8-ACF3-45AA-A499-9FCA368A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0E0BC90-93BF-4DB8-9E28-4F8BB3F8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6" y="1242911"/>
            <a:ext cx="7592087" cy="5056289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9641582F-B973-4F3D-BB51-4C6A52E18254}"/>
              </a:ext>
            </a:extLst>
          </p:cNvPr>
          <p:cNvGraphicFramePr>
            <a:graphicFrameLocks noGrp="1"/>
          </p:cNvGraphicFramePr>
          <p:nvPr/>
        </p:nvGraphicFramePr>
        <p:xfrm>
          <a:off x="21040" y="4313990"/>
          <a:ext cx="3241932" cy="1470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3985968687"/>
                    </a:ext>
                  </a:extLst>
                </a:gridCol>
                <a:gridCol w="493078">
                  <a:extLst>
                    <a:ext uri="{9D8B030D-6E8A-4147-A177-3AD203B41FA5}">
                      <a16:colId xmlns:a16="http://schemas.microsoft.com/office/drawing/2014/main" val="22707659"/>
                    </a:ext>
                  </a:extLst>
                </a:gridCol>
                <a:gridCol w="578803">
                  <a:extLst>
                    <a:ext uri="{9D8B030D-6E8A-4147-A177-3AD203B41FA5}">
                      <a16:colId xmlns:a16="http://schemas.microsoft.com/office/drawing/2014/main" val="1141125007"/>
                    </a:ext>
                  </a:extLst>
                </a:gridCol>
                <a:gridCol w="325729">
                  <a:extLst>
                    <a:ext uri="{9D8B030D-6E8A-4147-A177-3AD203B41FA5}">
                      <a16:colId xmlns:a16="http://schemas.microsoft.com/office/drawing/2014/main" val="333182318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68855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031272293"/>
                    </a:ext>
                  </a:extLst>
                </a:gridCol>
                <a:gridCol w="505628">
                  <a:extLst>
                    <a:ext uri="{9D8B030D-6E8A-4147-A177-3AD203B41FA5}">
                      <a16:colId xmlns:a16="http://schemas.microsoft.com/office/drawing/2014/main" val="63226125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Dipole (T)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Quad (T/m)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Good field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Aperture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(good region)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(aperture)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119697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-11.5624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0.2891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04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-0.3081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0.5868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259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-0.2543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44.938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792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0.6474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89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0.2786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0.4469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491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6888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Error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Both the strength and angle error distribution can be put back into the field simulation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5122371" cy="37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8144" y="2760017"/>
            <a:ext cx="28083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BD magnet using </a:t>
            </a:r>
            <a:r>
              <a:rPr lang="en-GB" dirty="0" err="1"/>
              <a:t>AllStar’s</a:t>
            </a:r>
            <a:r>
              <a:rPr lang="en-GB" dirty="0"/>
              <a:t> data set.</a:t>
            </a:r>
          </a:p>
          <a:p>
            <a:endParaRPr lang="en-GB" dirty="0"/>
          </a:p>
          <a:p>
            <a:r>
              <a:rPr lang="en-GB" dirty="0"/>
              <a:t>1000 magnets were generated, some with position errors.  Histogram is binned by the “units FOM”.</a:t>
            </a:r>
          </a:p>
          <a:p>
            <a:endParaRPr lang="en-GB" dirty="0"/>
          </a:p>
          <a:p>
            <a:r>
              <a:rPr lang="en-GB" dirty="0"/>
              <a:t>Green = easy to tune</a:t>
            </a:r>
          </a:p>
          <a:p>
            <a:r>
              <a:rPr lang="en-GB" dirty="0"/>
              <a:t>Red = possible problems</a:t>
            </a:r>
          </a:p>
          <a:p>
            <a:r>
              <a:rPr lang="en-GB" dirty="0"/>
              <a:t>Based on first girder experience.</a:t>
            </a:r>
          </a:p>
        </p:txBody>
      </p:sp>
    </p:spTree>
    <p:extLst>
      <p:ext uri="{BB962C8B-B14F-4D97-AF65-F5344CB8AC3E}">
        <p14:creationId xmlns:p14="http://schemas.microsoft.com/office/powerpoint/2010/main" val="2205063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6766-BF70-45F7-B5D8-CCEDC9AC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One-turn Whole-FFA SVD Correction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FBCDE0-D0FC-4AF2-903D-7A1E7ED3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7823"/>
            <a:ext cx="8229600" cy="279071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E6707-AD68-4519-AC7A-9C6892F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EB538-B121-4328-AA72-39A625CB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5A507-CFFF-4436-8566-92F3DC9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A6DFD-9B6C-438C-85B2-2261BCC10A5F}"/>
              </a:ext>
            </a:extLst>
          </p:cNvPr>
          <p:cNvSpPr txBox="1"/>
          <p:nvPr/>
        </p:nvSpPr>
        <p:spPr>
          <a:xfrm>
            <a:off x="755576" y="1774557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used an FFA response matrix generated semi-empirically from the phase advances of the first two corrector orbit bumps in each plane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3B6D1-CD5F-405E-8616-434206DFFEB3}"/>
              </a:ext>
            </a:extLst>
          </p:cNvPr>
          <p:cNvSpPr txBox="1"/>
          <p:nvPr/>
        </p:nvSpPr>
        <p:spPr>
          <a:xfrm>
            <a:off x="6732240" y="5314399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24,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25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42136-96CD-4496-8E5E-DE27FE83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Turns Uncorrected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5F1422-7F4C-4198-9041-A088D9CCC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1142206"/>
            <a:ext cx="9145269" cy="57157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5636-4D5A-402A-9DD4-A01008EF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AB333-AD73-45FB-A946-29F70332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6075-48AA-4BDD-AA1E-4663CC85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79FF8-4122-4376-A68D-CACF5C4EF8EF}"/>
              </a:ext>
            </a:extLst>
          </p:cNvPr>
          <p:cNvSpPr txBox="1"/>
          <p:nvPr/>
        </p:nvSpPr>
        <p:spPr>
          <a:xfrm>
            <a:off x="7020272" y="136525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(October 23, 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823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32F1-CE29-455F-9313-AB9635E8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Turns Corrected with SVD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84CC24-7262-4DD6-84F3-3988F7A11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869"/>
            <a:ext cx="5832528" cy="22130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195C-FC19-442D-98AC-98125C07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30F5-0608-4A6C-9545-7B5B723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B36F-8539-4A75-B01B-8ABD63FB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73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B578A-F06C-423B-9200-CB491D90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0064"/>
            <a:ext cx="5832528" cy="218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9BFA8A-AC80-4E5D-B3D8-212C5CFC5E27}"/>
              </a:ext>
            </a:extLst>
          </p:cNvPr>
          <p:cNvSpPr txBox="1"/>
          <p:nvPr/>
        </p:nvSpPr>
        <p:spPr>
          <a:xfrm>
            <a:off x="6660232" y="1480324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8,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872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15FCE-A53D-493D-91C5-4DB1033B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Four Tunes Compared to Model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9D645E-ADD3-4CDC-8ACF-4DA6DDD33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0090"/>
            <a:ext cx="4946719" cy="445380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96BB3-342F-41FD-A7D7-5FE68B33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CD84C-341B-4C2D-8B72-DEB5F735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C0C8B-D37C-418A-BC70-84B4DEF4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74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C2AABC-B098-4534-8758-18BB42547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97" y="1268760"/>
            <a:ext cx="2959159" cy="2664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2FF23-0CB0-4280-AB2F-7A1EAF3FD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97" y="4149080"/>
            <a:ext cx="295915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69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6EAC-6244-42F3-804C-1C8D1AB3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Closed Orbit Bumps (1-turn)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8A2D02-59E1-484C-A07C-2D8CD26A1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48" y="1600200"/>
            <a:ext cx="535770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6FEBF-DE3E-47F8-8F20-A2097850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C3C0-79B2-4FA7-97F7-15DA86ED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47841-7B31-4A40-B9CF-27385B5B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B0C7B-91EF-4506-B3B5-E15189C45C99}"/>
              </a:ext>
            </a:extLst>
          </p:cNvPr>
          <p:cNvSpPr txBox="1"/>
          <p:nvPr/>
        </p:nvSpPr>
        <p:spPr>
          <a:xfrm>
            <a:off x="6318683" y="162880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6,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6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7436-2D1E-4950-90EE-6A9C601B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Layout and Magnet Counts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51544-6E48-4ECB-9BC1-5516CC76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9F542-1739-47D2-8206-FC122C4D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EE68C-6AB2-4010-9097-AD1D270C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FBAA451-6B6B-42FE-B591-84E57B588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4784"/>
            <a:ext cx="9144000" cy="304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36A0C-0004-4F00-9703-934EAEEDE7B2}"/>
              </a:ext>
            </a:extLst>
          </p:cNvPr>
          <p:cNvSpPr txBox="1"/>
          <p:nvPr/>
        </p:nvSpPr>
        <p:spPr>
          <a:xfrm>
            <a:off x="457200" y="461596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Permanent magnet total: 216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ECE5E-D626-4DFF-9F91-2EBE187C8853}"/>
              </a:ext>
            </a:extLst>
          </p:cNvPr>
          <p:cNvSpPr txBox="1"/>
          <p:nvPr/>
        </p:nvSpPr>
        <p:spPr>
          <a:xfrm>
            <a:off x="3992354" y="4615968"/>
            <a:ext cx="11592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QF: 107</a:t>
            </a:r>
          </a:p>
          <a:p>
            <a:r>
              <a:rPr lang="en-GB" dirty="0">
                <a:solidFill>
                  <a:srgbClr val="00B0F0"/>
                </a:solidFill>
              </a:rPr>
              <a:t>BD: 32</a:t>
            </a:r>
          </a:p>
          <a:p>
            <a:r>
              <a:rPr lang="en-GB" dirty="0">
                <a:solidFill>
                  <a:schemeClr val="accent6"/>
                </a:solidFill>
              </a:rPr>
              <a:t>BDT2: 20</a:t>
            </a:r>
          </a:p>
          <a:p>
            <a:r>
              <a:rPr lang="en-GB" dirty="0">
                <a:solidFill>
                  <a:srgbClr val="FFC000"/>
                </a:solidFill>
              </a:rPr>
              <a:t>BDT1: 28</a:t>
            </a:r>
          </a:p>
          <a:p>
            <a:r>
              <a:rPr lang="en-GB" dirty="0">
                <a:solidFill>
                  <a:srgbClr val="00B050"/>
                </a:solidFill>
              </a:rPr>
              <a:t>QD: 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1655D-4FAB-4B7E-A416-09E1CA76E44A}"/>
              </a:ext>
            </a:extLst>
          </p:cNvPr>
          <p:cNvSpPr txBox="1"/>
          <p:nvPr/>
        </p:nvSpPr>
        <p:spPr>
          <a:xfrm>
            <a:off x="5724128" y="4615968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QFH: 1 (half length)</a:t>
            </a:r>
          </a:p>
          <a:p>
            <a:r>
              <a:rPr lang="en-GB" dirty="0">
                <a:solidFill>
                  <a:srgbClr val="00B0F0"/>
                </a:solidFill>
              </a:rPr>
              <a:t>BDH: 1</a:t>
            </a:r>
          </a:p>
        </p:txBody>
      </p:sp>
    </p:spTree>
    <p:extLst>
      <p:ext uri="{BB962C8B-B14F-4D97-AF65-F5344CB8AC3E}">
        <p14:creationId xmlns:p14="http://schemas.microsoft.com/office/powerpoint/2010/main" val="92787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03149E-BFCE-43F8-B1BA-1952982B2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323528" y="1600200"/>
            <a:ext cx="60486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1809A-E63B-43D1-8203-8FDE6B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1FC-FA34-4607-87A6-C6620F0F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Joint DESY and University of Hamburg Accelerator Physics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53200" y="1447031"/>
            <a:ext cx="24412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Halbach design made of </a:t>
            </a:r>
            <a:r>
              <a:rPr lang="en-GB" dirty="0" err="1"/>
              <a:t>NdFeB</a:t>
            </a:r>
            <a:r>
              <a:rPr lang="en-GB" dirty="0"/>
              <a:t> material</a:t>
            </a:r>
          </a:p>
          <a:p>
            <a:endParaRPr lang="en-GB" dirty="0"/>
          </a:p>
          <a:p>
            <a:r>
              <a:rPr lang="en-GB" dirty="0"/>
              <a:t>This is a combined </a:t>
            </a:r>
            <a:r>
              <a:rPr lang="en-GB" dirty="0" err="1"/>
              <a:t>dipole+quad</a:t>
            </a:r>
            <a:endParaRPr lang="en-GB" dirty="0"/>
          </a:p>
          <a:p>
            <a:endParaRPr lang="en-GB" dirty="0"/>
          </a:p>
          <a:p>
            <a:r>
              <a:rPr lang="en-GB" dirty="0"/>
              <a:t>Being measured on rotating coil at BNL</a:t>
            </a:r>
          </a:p>
          <a:p>
            <a:endParaRPr lang="en-GB" dirty="0"/>
          </a:p>
          <a:p>
            <a:r>
              <a:rPr lang="en-GB" dirty="0"/>
              <a:t>3D printed multipole corrector pack inside</a:t>
            </a:r>
          </a:p>
          <a:p>
            <a:endParaRPr lang="en-GB" dirty="0"/>
          </a:p>
          <a:p>
            <a:r>
              <a:rPr lang="en-GB" dirty="0" err="1"/>
              <a:t>Windowframe</a:t>
            </a:r>
            <a:r>
              <a:rPr lang="en-GB" dirty="0"/>
              <a:t> corrector coil outside</a:t>
            </a:r>
          </a:p>
          <a:p>
            <a:endParaRPr lang="en-GB" dirty="0"/>
          </a:p>
          <a:p>
            <a:r>
              <a:rPr lang="en-GB" dirty="0"/>
              <a:t>Temperature stabilised by water (orange hoses)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C03C2-3408-4F21-AE43-1AC88402A172}"/>
              </a:ext>
            </a:extLst>
          </p:cNvPr>
          <p:cNvSpPr txBox="1"/>
          <p:nvPr/>
        </p:nvSpPr>
        <p:spPr>
          <a:xfrm>
            <a:off x="323528" y="6119336"/>
            <a:ext cx="604867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Stephen Brooks </a:t>
            </a:r>
            <a:r>
              <a:rPr lang="en-GB" sz="1400" i="1" dirty="0">
                <a:solidFill>
                  <a:prstClr val="black"/>
                </a:solidFill>
                <a:latin typeface="Calibri"/>
                <a:cs typeface="+mn-cs"/>
              </a:rPr>
              <a:t>et al.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"Permanent magnets for the return loop of the Cornell-Brookhaven energy recovery </a:t>
            </a:r>
            <a:r>
              <a:rPr lang="en-GB" sz="1400" dirty="0" err="1">
                <a:solidFill>
                  <a:prstClr val="black"/>
                </a:solidFill>
                <a:latin typeface="Calibri"/>
                <a:cs typeface="+mn-cs"/>
              </a:rPr>
              <a:t>linac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 test accelerator", Phys. Rev. Accel. Beams </a:t>
            </a:r>
            <a:r>
              <a:rPr lang="en-GB" sz="1400" b="1" dirty="0">
                <a:solidFill>
                  <a:prstClr val="black"/>
                </a:solidFill>
                <a:latin typeface="Calibri"/>
                <a:cs typeface="+mn-cs"/>
              </a:rPr>
              <a:t>23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112401 (2020); doi:10.1103/PhysRevAccelBeams.23.112401</a:t>
            </a:r>
          </a:p>
        </p:txBody>
      </p:sp>
    </p:spTree>
    <p:extLst>
      <p:ext uri="{BB962C8B-B14F-4D97-AF65-F5344CB8AC3E}">
        <p14:creationId xmlns:p14="http://schemas.microsoft.com/office/powerpoint/2010/main" val="1724308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4638</Words>
  <Application>Microsoft Office PowerPoint</Application>
  <PresentationFormat>On-screen Show (4:3)</PresentationFormat>
  <Paragraphs>894</Paragraphs>
  <Slides>75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Consolas</vt:lpstr>
      <vt:lpstr>Symbol</vt:lpstr>
      <vt:lpstr>Office Theme</vt:lpstr>
      <vt:lpstr>1_Office Theme</vt:lpstr>
      <vt:lpstr>Permanent Magnets for Emerging Accelerator Applications</vt:lpstr>
      <vt:lpstr>What is CBETA?</vt:lpstr>
      <vt:lpstr>Layout &amp; Parameters</vt:lpstr>
      <vt:lpstr>Fixed-Field Return Arc</vt:lpstr>
      <vt:lpstr>Fixed-Field Return Loop Optics</vt:lpstr>
      <vt:lpstr>PowerPoint Presentation</vt:lpstr>
      <vt:lpstr>Magnet Types and Parameters</vt:lpstr>
      <vt:lpstr>Layout and Magnet Counts</vt:lpstr>
      <vt:lpstr>Permanent Magnet Design</vt:lpstr>
      <vt:lpstr>Combined-Function Magnet</vt:lpstr>
      <vt:lpstr>Iron Wire Correction Method</vt:lpstr>
      <vt:lpstr>PowerPoint Presentation</vt:lpstr>
      <vt:lpstr>PowerPoint Presentation</vt:lpstr>
      <vt:lpstr>Production and Testing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Measurement Rate</vt:lpstr>
      <vt:lpstr>Tuned Field Quality Criteria</vt:lpstr>
      <vt:lpstr>Example Harmonics (QD 2412)</vt:lpstr>
      <vt:lpstr>PowerPoint Presentation</vt:lpstr>
      <vt:lpstr>Effect of Tuning (CBETA FOM)</vt:lpstr>
      <vt:lpstr>PowerPoint Presentation</vt:lpstr>
      <vt:lpstr>PowerPoint Presentation</vt:lpstr>
      <vt:lpstr>Water Cooling Stability</vt:lpstr>
      <vt:lpstr>Commissioning results: orbit correction in fixed-field loop</vt:lpstr>
      <vt:lpstr>Eventually got 7-turn ERL operation with turns 1,2,3 SVD corrected</vt:lpstr>
      <vt:lpstr>PowerPoint Presentation</vt:lpstr>
      <vt:lpstr>High-Gradient Magnet Proposals</vt:lpstr>
      <vt:lpstr>Trbojevic Hadron Therapy Gantry</vt:lpstr>
      <vt:lpstr>Next Generation Light Source</vt:lpstr>
      <vt:lpstr>Oval Aperture Comparison</vt:lpstr>
      <vt:lpstr>Oval Aperture Magnets</vt:lpstr>
      <vt:lpstr>Open-Midplane Magnets Recent Design Improvements in 2020</vt:lpstr>
      <vt:lpstr>Open-Midplane Area vs. Quality</vt:lpstr>
      <vt:lpstr>Open-Midplane Area vs. Quality</vt:lpstr>
      <vt:lpstr>Adaptations for Small Aperture</vt:lpstr>
      <vt:lpstr>B-H Curve and Demagnetisation</vt:lpstr>
      <vt:lpstr>Reverse H field in magnets</vt:lpstr>
      <vt:lpstr>Radiation Resistance</vt:lpstr>
      <vt:lpstr>Adjustable Permanent Magnets</vt:lpstr>
      <vt:lpstr>PETRA-IV Magnet Parameters</vt:lpstr>
      <vt:lpstr>Common Parameters</vt:lpstr>
      <vt:lpstr>Script</vt:lpstr>
      <vt:lpstr>Dipoles</vt:lpstr>
      <vt:lpstr>Quadrupoles</vt:lpstr>
      <vt:lpstr>Combined Function Dipole+Quads</vt:lpstr>
      <vt:lpstr>Sextupoles</vt:lpstr>
      <vt:lpstr>Octupole</vt:lpstr>
      <vt:lpstr>Try Smaller Aperture on Quads</vt:lpstr>
      <vt:lpstr>Smaller Midplane on Quads</vt:lpstr>
      <vt:lpstr>Smaller Midplane on Sextupoles</vt:lpstr>
      <vt:lpstr>Try Smaller Midplane on Octupole</vt:lpstr>
      <vt:lpstr>PETRA-IV Magnets Conclusions</vt:lpstr>
      <vt:lpstr>Overall Conclusions, Future Work</vt:lpstr>
      <vt:lpstr>References</vt:lpstr>
      <vt:lpstr>BACKUP</vt:lpstr>
      <vt:lpstr>Rejects/Repaired</vt:lpstr>
      <vt:lpstr>Reversed Block in QF 2509</vt:lpstr>
      <vt:lpstr>PowerPoint Presentation</vt:lpstr>
      <vt:lpstr>PowerPoint Presentation</vt:lpstr>
      <vt:lpstr>PowerPoint Presentation</vt:lpstr>
      <vt:lpstr>PowerPoint Presentation</vt:lpstr>
      <vt:lpstr>Other Problems/Lessons Learned</vt:lpstr>
      <vt:lpstr>Helmholtz Measurements</vt:lpstr>
      <vt:lpstr>Magnetisation Angle Distributions</vt:lpstr>
      <vt:lpstr>Magnet Error Model</vt:lpstr>
      <vt:lpstr>One-turn Whole-FFA SVD Correction</vt:lpstr>
      <vt:lpstr>Two Turns Uncorrected</vt:lpstr>
      <vt:lpstr>Two Turns Corrected with SVD</vt:lpstr>
      <vt:lpstr>All Four Tunes Compared to Model</vt:lpstr>
      <vt:lpstr>Closed Orbit Bumps (1-turn)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Various Studies at the CBETA 4-Turn FFA ERL</dc:title>
  <dc:creator>Brooks, Stephen</dc:creator>
  <cp:lastModifiedBy>Brooks, Stephen</cp:lastModifiedBy>
  <cp:revision>73</cp:revision>
  <dcterms:created xsi:type="dcterms:W3CDTF">2020-11-23T22:36:50Z</dcterms:created>
  <dcterms:modified xsi:type="dcterms:W3CDTF">2021-01-15T18:04:25Z</dcterms:modified>
</cp:coreProperties>
</file>