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2803763" cy="30238700"/>
  <p:notesSz cx="29818013" cy="42346563"/>
  <p:embeddedFontLst>
    <p:embeddedFont>
      <p:font typeface="Times" pitchFamily="18" charset="0"/>
      <p:regular r:id="rId4"/>
      <p:bold r:id="rId5"/>
      <p:italic r:id="rId6"/>
      <p:boldItalic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CC"/>
    <a:srgbClr val="FFFFCC"/>
    <a:srgbClr val="002D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3" autoAdjust="0"/>
    <p:restoredTop sz="90929"/>
  </p:normalViewPr>
  <p:slideViewPr>
    <p:cSldViewPr>
      <p:cViewPr varScale="1">
        <p:scale>
          <a:sx n="27" d="100"/>
          <a:sy n="27" d="100"/>
        </p:scale>
        <p:origin x="-834" y="-120"/>
      </p:cViewPr>
      <p:guideLst>
        <p:guide orient="horz" pos="9524"/>
        <p:guide pos="13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12920662" cy="2117723"/>
          </a:xfrm>
          <a:prstGeom prst="rect">
            <a:avLst/>
          </a:prstGeom>
        </p:spPr>
        <p:txBody>
          <a:bodyPr vert="horz" lIns="412276" tIns="206138" rIns="412276" bIns="206138" rtlCol="0"/>
          <a:lstStyle>
            <a:lvl1pPr algn="l">
              <a:defRPr sz="5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889409" y="3"/>
            <a:ext cx="12922252" cy="2117723"/>
          </a:xfrm>
          <a:prstGeom prst="rect">
            <a:avLst/>
          </a:prstGeom>
        </p:spPr>
        <p:txBody>
          <a:bodyPr vert="horz" lIns="412276" tIns="206138" rIns="412276" bIns="206138" rtlCol="0"/>
          <a:lstStyle>
            <a:lvl1pPr algn="r">
              <a:defRPr sz="5300"/>
            </a:lvl1pPr>
          </a:lstStyle>
          <a:p>
            <a:pPr>
              <a:defRPr/>
            </a:pPr>
            <a:fld id="{8E573E30-BADB-4542-85DF-52C440A4D841}" type="datetimeFigureOut">
              <a:rPr lang="en-US"/>
              <a:pPr>
                <a:defRPr/>
              </a:pPr>
              <a:t>5/19/2010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68713" y="3173413"/>
            <a:ext cx="22480587" cy="15881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12276" tIns="206138" rIns="412276" bIns="206138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81329" y="20115214"/>
            <a:ext cx="23855366" cy="19054761"/>
          </a:xfrm>
          <a:prstGeom prst="rect">
            <a:avLst/>
          </a:prstGeom>
        </p:spPr>
        <p:txBody>
          <a:bodyPr vert="horz" lIns="412276" tIns="206138" rIns="412276" bIns="20613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0222492"/>
            <a:ext cx="12920662" cy="2116134"/>
          </a:xfrm>
          <a:prstGeom prst="rect">
            <a:avLst/>
          </a:prstGeom>
        </p:spPr>
        <p:txBody>
          <a:bodyPr vert="horz" lIns="412276" tIns="206138" rIns="412276" bIns="206138" rtlCol="0" anchor="b"/>
          <a:lstStyle>
            <a:lvl1pPr algn="l">
              <a:defRPr sz="5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889409" y="40222492"/>
            <a:ext cx="12922252" cy="2116134"/>
          </a:xfrm>
          <a:prstGeom prst="rect">
            <a:avLst/>
          </a:prstGeom>
        </p:spPr>
        <p:txBody>
          <a:bodyPr vert="horz" lIns="412276" tIns="206138" rIns="412276" bIns="206138" rtlCol="0" anchor="b"/>
          <a:lstStyle>
            <a:lvl1pPr algn="r">
              <a:defRPr sz="5300"/>
            </a:lvl1pPr>
          </a:lstStyle>
          <a:p>
            <a:pPr>
              <a:defRPr/>
            </a:pPr>
            <a:fld id="{C64EDF85-C4B0-4CAB-A84E-6F3237A948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8E404F-F3C8-49DE-8FD0-C143D36F7AFE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428180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0058400"/>
            <a:ext cx="36423600" cy="502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00800" y="17145000"/>
            <a:ext cx="29946600" cy="7696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00400" y="27584400"/>
            <a:ext cx="8915400" cy="2057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706600" y="27584400"/>
            <a:ext cx="13411200" cy="2057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708600" y="27584400"/>
            <a:ext cx="8915400" cy="2057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E6B372-0494-44A5-B9A4-03008AA41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193E6-B654-494E-A251-576BF18C7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7463" y="2743200"/>
            <a:ext cx="9096375" cy="24136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8338" y="2743200"/>
            <a:ext cx="27136725" cy="24136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B2C2-238B-4615-BFF1-AF650AC7E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09BC0-2FB7-4CD7-B5B4-A71167170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75" y="19431000"/>
            <a:ext cx="36382325" cy="6005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375" y="12815888"/>
            <a:ext cx="36382325" cy="66151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855E-4DF2-4E49-B913-EBA0A25E8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9925" y="8736013"/>
            <a:ext cx="18114963" cy="18143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77288" y="8736013"/>
            <a:ext cx="18116550" cy="18143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6CD7E-4458-4A02-9F95-29F2E5186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1211263"/>
            <a:ext cx="38523863" cy="50387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950" y="6769100"/>
            <a:ext cx="18911888" cy="2820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9950" y="9590088"/>
            <a:ext cx="18911888" cy="1742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3988" y="6769100"/>
            <a:ext cx="18919825" cy="28209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3988" y="9590088"/>
            <a:ext cx="18919825" cy="17421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AE43-A86C-4943-8681-327BAD6FB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87C1-D7CF-4794-A40A-944291481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1B23A-A992-43DB-A409-D1B56B949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1203325"/>
            <a:ext cx="14082713" cy="5124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5425" y="1203325"/>
            <a:ext cx="23928388" cy="25807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9950" y="6327775"/>
            <a:ext cx="14082713" cy="20683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ED715-AC62-42D3-A791-0BE8A1EAD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938" y="21167725"/>
            <a:ext cx="25682575" cy="2498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9938" y="2701925"/>
            <a:ext cx="25682575" cy="181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938" y="23666450"/>
            <a:ext cx="25682575" cy="3548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B7FA-41B0-4CCE-A06D-5673B3AA9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8338" y="2743200"/>
            <a:ext cx="363839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378" tIns="208689" rIns="417378" bIns="2086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9925" y="8736013"/>
            <a:ext cx="36383913" cy="18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378" tIns="208689" rIns="417378" bIns="208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9925" y="27551063"/>
            <a:ext cx="89185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378" tIns="208689" rIns="417378" bIns="208689" numCol="1" anchor="t" anchorCtr="0" compatLnSpc="1">
            <a:prstTxWarp prst="textNoShape">
              <a:avLst/>
            </a:prstTxWarp>
          </a:bodyPr>
          <a:lstStyle>
            <a:lvl1pPr>
              <a:defRPr sz="6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4050" y="27551063"/>
            <a:ext cx="135556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378" tIns="208689" rIns="417378" bIns="208689" numCol="1" anchor="t" anchorCtr="0" compatLnSpc="1">
            <a:prstTxWarp prst="textNoShape">
              <a:avLst/>
            </a:prstTxWarp>
          </a:bodyPr>
          <a:lstStyle>
            <a:lvl1pPr algn="ctr">
              <a:defRPr sz="6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75263" y="27551063"/>
            <a:ext cx="89185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378" tIns="208689" rIns="417378" bIns="208689" numCol="1" anchor="t" anchorCtr="0" compatLnSpc="1">
            <a:prstTxWarp prst="textNoShape">
              <a:avLst/>
            </a:prstTxWarp>
          </a:bodyPr>
          <a:lstStyle>
            <a:lvl1pPr algn="r">
              <a:defRPr sz="6400" smtClean="0"/>
            </a:lvl1pPr>
          </a:lstStyle>
          <a:p>
            <a:pPr>
              <a:defRPr/>
            </a:pPr>
            <a:fld id="{20E56053-8CE4-4BD1-BC57-04E5DD0B0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0"/>
            <a:ext cx="428180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2pPr>
      <a:lvl3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3pPr>
      <a:lvl4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4pPr>
      <a:lvl5pPr algn="ctr" defTabSz="4173538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5pPr>
      <a:lvl6pPr marL="457200" algn="ctr" defTabSz="417353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6pPr>
      <a:lvl7pPr marL="914400" algn="ctr" defTabSz="417353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7pPr>
      <a:lvl8pPr marL="1371600" algn="ctr" defTabSz="417353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8pPr>
      <a:lvl9pPr marL="1828800" algn="ctr" defTabSz="4173538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Times" pitchFamily="18" charset="0"/>
        </a:defRPr>
      </a:lvl9pPr>
    </p:titleStyle>
    <p:bodyStyle>
      <a:lvl1pPr marL="1565275" indent="-1565275" algn="l" defTabSz="4173538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0900" indent="-1303338" algn="l" defTabSz="4173538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6525" indent="-1042988" algn="l" defTabSz="41735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4088" indent="-1042988" algn="l" defTabSz="4173538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1650" indent="-1044575" algn="l" defTabSz="4173538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48850" indent="-1044575" algn="l" defTabSz="417353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06050" indent="-1044575" algn="l" defTabSz="417353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3250" indent="-1044575" algn="l" defTabSz="417353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0450" indent="-1044575" algn="l" defTabSz="4173538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9507200" y="3451860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dirty="0"/>
          </a:p>
        </p:txBody>
      </p:sp>
      <p:sp>
        <p:nvSpPr>
          <p:cNvPr id="3078" name="Text Box 35"/>
          <p:cNvSpPr txBox="1">
            <a:spLocks noChangeArrowheads="1"/>
          </p:cNvSpPr>
          <p:nvPr/>
        </p:nvSpPr>
        <p:spPr bwMode="auto">
          <a:xfrm>
            <a:off x="38404800" y="28978225"/>
            <a:ext cx="3686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risandeRegular" pitchFamily="2" charset="0"/>
              </a:rPr>
              <a:t>Poster reference: </a:t>
            </a:r>
            <a:r>
              <a:rPr lang="en-US" dirty="0" smtClean="0">
                <a:latin typeface="CorisandeRegular" pitchFamily="2" charset="0"/>
              </a:rPr>
              <a:t>WEPE098</a:t>
            </a:r>
            <a:endParaRPr lang="en-US" dirty="0"/>
          </a:p>
        </p:txBody>
      </p:sp>
      <p:sp>
        <p:nvSpPr>
          <p:cNvPr id="3079" name="Rectangle 36"/>
          <p:cNvSpPr>
            <a:spLocks noChangeArrowheads="1"/>
          </p:cNvSpPr>
          <p:nvPr/>
        </p:nvSpPr>
        <p:spPr bwMode="auto">
          <a:xfrm>
            <a:off x="40427275" y="176006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3080" name="Text Box 37"/>
          <p:cNvSpPr txBox="1">
            <a:spLocks noChangeArrowheads="1"/>
          </p:cNvSpPr>
          <p:nvPr/>
        </p:nvSpPr>
        <p:spPr bwMode="auto">
          <a:xfrm>
            <a:off x="5272088" y="4556125"/>
            <a:ext cx="319722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7000" dirty="0" smtClean="0">
                <a:solidFill>
                  <a:srgbClr val="002D55"/>
                </a:solidFill>
                <a:latin typeface="CorisandeBold" pitchFamily="2" charset="0"/>
              </a:rPr>
              <a:t>Optimising Pion Production Target Shapes for the Neutrino Factory</a:t>
            </a:r>
            <a:endParaRPr lang="en-US" sz="7000" dirty="0">
              <a:solidFill>
                <a:srgbClr val="002D55"/>
              </a:solidFill>
              <a:latin typeface="CorisandeBold" pitchFamily="2" charset="0"/>
            </a:endParaRPr>
          </a:p>
        </p:txBody>
      </p:sp>
      <p:sp>
        <p:nvSpPr>
          <p:cNvPr id="3081" name="Text Box 38"/>
          <p:cNvSpPr txBox="1">
            <a:spLocks noChangeArrowheads="1"/>
          </p:cNvSpPr>
          <p:nvPr/>
        </p:nvSpPr>
        <p:spPr bwMode="auto">
          <a:xfrm>
            <a:off x="7467600" y="5867400"/>
            <a:ext cx="2781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2D55"/>
                </a:solidFill>
                <a:latin typeface="CorisandeLight" pitchFamily="2" charset="0"/>
              </a:rPr>
              <a:t>S.J. Brooks {stephen.brooks@stfc.ac.uk}, RAL, Chilton, OX11 0QX, UK</a:t>
            </a:r>
          </a:p>
        </p:txBody>
      </p:sp>
      <p:graphicFrame>
        <p:nvGraphicFramePr>
          <p:cNvPr id="2100" name="Group 52"/>
          <p:cNvGraphicFramePr>
            <a:graphicFrameLocks noGrp="1"/>
          </p:cNvGraphicFramePr>
          <p:nvPr/>
        </p:nvGraphicFramePr>
        <p:xfrm>
          <a:off x="838200" y="7391400"/>
          <a:ext cx="41148000" cy="21658360"/>
        </p:xfrm>
        <a:graphic>
          <a:graphicData uri="http://schemas.openxmlformats.org/drawingml/2006/table">
            <a:tbl>
              <a:tblPr/>
              <a:tblGrid>
                <a:gridCol w="10287000"/>
                <a:gridCol w="10287000"/>
                <a:gridCol w="10287000"/>
                <a:gridCol w="10287000"/>
              </a:tblGrid>
              <a:tr h="21658360">
                <a:tc>
                  <a:txBody>
                    <a:bodyPr/>
                    <a:lstStyle/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31"/>
                        </a:solidFill>
                        <a:effectLst/>
                        <a:latin typeface="CorisandeBold" pitchFamily="2" charset="0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31"/>
                        </a:solidFill>
                        <a:effectLst/>
                        <a:latin typeface="CorisandeBold" pitchFamily="2" charset="0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31"/>
                        </a:solidFill>
                        <a:effectLst/>
                        <a:latin typeface="CorisandeBold" pitchFamily="2" charset="0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31"/>
                        </a:solidFill>
                        <a:effectLst/>
                        <a:latin typeface="CorisandeBold" pitchFamily="2" charset="0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31"/>
                        </a:solidFill>
                        <a:effectLst/>
                        <a:latin typeface="CorisandeBold" pitchFamily="2" charset="0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31"/>
                        </a:solidFill>
                        <a:effectLst/>
                        <a:latin typeface="CorisandeBold" pitchFamily="2" charset="0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31"/>
                        </a:solidFill>
                        <a:effectLst/>
                        <a:latin typeface="CorisandeBold" pitchFamily="2" charset="0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31"/>
                        </a:solidFill>
                        <a:effectLst/>
                        <a:latin typeface="CorisandeBold" pitchFamily="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000" kern="1200" dirty="0" smtClean="0">
                          <a:solidFill>
                            <a:schemeClr val="tx1"/>
                          </a:solidFill>
                          <a:latin typeface="CorisandeLight"/>
                          <a:ea typeface="+mn-ea"/>
                          <a:cs typeface="+mn-cs"/>
                        </a:rPr>
                        <a:t>First </a:t>
                      </a:r>
                      <a:r>
                        <a:rPr lang="en-GB" sz="5000" kern="1200" baseline="0" dirty="0" smtClean="0">
                          <a:solidFill>
                            <a:schemeClr val="tx1"/>
                          </a:solidFill>
                          <a:latin typeface="CorisandeLight"/>
                          <a:ea typeface="+mn-ea"/>
                          <a:cs typeface="+mn-cs"/>
                        </a:rPr>
                        <a:t>Sequence – only removing material</a:t>
                      </a: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CorisandeLight"/>
                          <a:ea typeface="+mn-ea"/>
                          <a:cs typeface="+mn-cs"/>
                        </a:rPr>
                        <a:t>Starting with a solid cylinder</a:t>
                      </a:r>
                      <a:r>
                        <a:rPr lang="en-GB" sz="2800" kern="1200" baseline="0" dirty="0" smtClean="0">
                          <a:solidFill>
                            <a:schemeClr val="tx1"/>
                          </a:solidFill>
                          <a:latin typeface="CorisandeLight"/>
                          <a:ea typeface="+mn-ea"/>
                          <a:cs typeface="+mn-cs"/>
                        </a:rPr>
                        <a:t> of tantalum 1m long and 10cm in radius, successive MARS simulations </a:t>
                      </a:r>
                      <a:r>
                        <a:rPr lang="en-GB" sz="2800" kern="1200" baseline="0" smtClean="0">
                          <a:solidFill>
                            <a:schemeClr val="tx1"/>
                          </a:solidFill>
                          <a:latin typeface="CorisandeLight"/>
                          <a:ea typeface="+mn-ea"/>
                          <a:cs typeface="+mn-cs"/>
                        </a:rPr>
                        <a:t>identify the parts that are net producers and absorbers of useful pions.  On each iteration, the parts that are net absorbers are removed.</a:t>
                      </a: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baseline="0" smtClean="0">
                          <a:solidFill>
                            <a:schemeClr val="tx1"/>
                          </a:solidFill>
                          <a:latin typeface="CorisandeLight"/>
                          <a:ea typeface="+mn-ea"/>
                          <a:cs typeface="+mn-cs"/>
                        </a:rPr>
                        <a:t>The first picture shows the pion balance in the original solid cylinderical block, the rest, from top to bottom show geometries 1 through 4.</a:t>
                      </a: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5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isandeLight"/>
                          <a:ea typeface="+mn-ea"/>
                          <a:cs typeface="+mn-cs"/>
                        </a:rPr>
                        <a:t>Formula Fit to Core Part of Geometry 4 (best yield)</a:t>
                      </a:r>
                      <a:endParaRPr lang="en-GB" sz="2800" kern="1200" dirty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</a:txBody>
                  <a:tcPr marR="5400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5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isandeLight"/>
                          <a:ea typeface="+mn-ea"/>
                          <a:cs typeface="+mn-cs"/>
                        </a:rPr>
                        <a:t>Second Sequence – adding and removing material</a:t>
                      </a: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i="0" kern="1200" smtClean="0">
                          <a:solidFill>
                            <a:schemeClr val="tx1"/>
                          </a:solidFill>
                          <a:latin typeface="CorisandeLight"/>
                          <a:ea typeface="+mn-ea"/>
                          <a:cs typeface="+mn-cs"/>
                        </a:rPr>
                        <a:t>Material is allowed to expand into adjacent</a:t>
                      </a:r>
                      <a:r>
                        <a:rPr lang="en-US" sz="2800" i="0" kern="1200" baseline="0" smtClean="0">
                          <a:solidFill>
                            <a:schemeClr val="tx1"/>
                          </a:solidFill>
                          <a:latin typeface="CorisandeLight"/>
                          <a:ea typeface="+mn-ea"/>
                          <a:cs typeface="+mn-cs"/>
                        </a:rPr>
                        <a:t> bins after each removal step in the manner shown below (for geometry 1 in black becoming geometry 1x in red</a:t>
                      </a:r>
                      <a:r>
                        <a:rPr lang="en-US" sz="2800" i="0" kern="1200" baseline="0" smtClean="0">
                          <a:solidFill>
                            <a:schemeClr val="tx1"/>
                          </a:solidFill>
                          <a:latin typeface="CorisandeLigh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i="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i="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i="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i="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i="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i="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i="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i="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800" i="0" kern="1200" baseline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i="0" kern="120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i="0" kern="120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i="0" kern="120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i="0" kern="120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i="0" kern="120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i="0" kern="120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i="0" kern="120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i="0" kern="120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i="0" kern="120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</a:txBody>
                  <a:tcPr marR="7200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5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isandeLight"/>
                          <a:ea typeface="+mn-ea"/>
                          <a:cs typeface="+mn-cs"/>
                        </a:rPr>
                        <a:t>Resulting Pion </a:t>
                      </a:r>
                      <a:r>
                        <a:rPr kumimoji="0" lang="en-GB" sz="5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isandeLight"/>
                          <a:ea typeface="+mn-ea"/>
                          <a:cs typeface="+mn-cs"/>
                        </a:rPr>
                        <a:t>Yields – compared </a:t>
                      </a:r>
                      <a:r>
                        <a:rPr kumimoji="0" lang="en-GB" sz="5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isandeLight"/>
                          <a:ea typeface="+mn-ea"/>
                          <a:cs typeface="+mn-cs"/>
                        </a:rPr>
                        <a:t>to a 20×1cm </a:t>
                      </a:r>
                      <a:r>
                        <a:rPr kumimoji="0" lang="en-GB" sz="5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isandeLight"/>
                          <a:ea typeface="+mn-ea"/>
                          <a:cs typeface="+mn-cs"/>
                        </a:rPr>
                        <a:t>radius cylindrical reference target </a:t>
                      </a:r>
                      <a:r>
                        <a:rPr kumimoji="0" lang="en-GB" sz="5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isandeLight"/>
                          <a:ea typeface="+mn-ea"/>
                          <a:cs typeface="+mn-cs"/>
                        </a:rPr>
                        <a:t>(‘rod’)</a:t>
                      </a:r>
                      <a:endParaRPr lang="en-GB" sz="2400" i="1" kern="1200" dirty="0" smtClean="0">
                        <a:solidFill>
                          <a:schemeClr val="tx1"/>
                        </a:solidFill>
                        <a:latin typeface="CorisandeLigh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87" name="Picture 0" descr="C:\sjb39\report\Corporate\ASTeC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6025" y="27265313"/>
            <a:ext cx="48577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" descr="C:\sjb39\report\Corporate\STFC_RAL-Blue-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963" y="27287538"/>
            <a:ext cx="119237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99" name="Group 464"/>
          <p:cNvGrpSpPr>
            <a:grpSpLocks/>
          </p:cNvGrpSpPr>
          <p:nvPr/>
        </p:nvGrpSpPr>
        <p:grpSpPr bwMode="auto">
          <a:xfrm>
            <a:off x="1684993" y="7475484"/>
            <a:ext cx="8501062" cy="6286491"/>
            <a:chOff x="919" y="4411"/>
            <a:chExt cx="5355" cy="3721"/>
          </a:xfrm>
        </p:grpSpPr>
        <p:sp>
          <p:nvSpPr>
            <p:cNvPr id="3103" name="AutoShape 5"/>
            <p:cNvSpPr>
              <a:spLocks noChangeArrowheads="1"/>
            </p:cNvSpPr>
            <p:nvPr/>
          </p:nvSpPr>
          <p:spPr bwMode="auto">
            <a:xfrm>
              <a:off x="930" y="4411"/>
              <a:ext cx="5205" cy="3721"/>
            </a:xfrm>
            <a:prstGeom prst="plaque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98660" tIns="199330" rIns="398660" bIns="199330" anchorCtr="1"/>
            <a:lstStyle/>
            <a:p>
              <a:pPr defTabSz="3986213"/>
              <a:endParaRPr lang="en-GB" sz="3500"/>
            </a:p>
          </p:txBody>
        </p:sp>
        <p:sp>
          <p:nvSpPr>
            <p:cNvPr id="3104" name="Text Box 6"/>
            <p:cNvSpPr txBox="1">
              <a:spLocks noChangeArrowheads="1"/>
            </p:cNvSpPr>
            <p:nvPr/>
          </p:nvSpPr>
          <p:spPr bwMode="auto">
            <a:xfrm>
              <a:off x="1530" y="4411"/>
              <a:ext cx="2190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98660" tIns="199330" rIns="398660" bIns="199330">
              <a:spAutoFit/>
            </a:bodyPr>
            <a:lstStyle/>
            <a:p>
              <a:pPr defTabSz="3986213"/>
              <a:r>
                <a:rPr lang="en-GB" sz="5000">
                  <a:solidFill>
                    <a:srgbClr val="001B31"/>
                  </a:solidFill>
                  <a:latin typeface="CorisandeBold" pitchFamily="2" charset="0"/>
                </a:rPr>
                <a:t>Abstract</a:t>
              </a:r>
            </a:p>
          </p:txBody>
        </p:sp>
        <p:sp>
          <p:nvSpPr>
            <p:cNvPr id="3105" name="Text Box 7"/>
            <p:cNvSpPr txBox="1">
              <a:spLocks noChangeArrowheads="1"/>
            </p:cNvSpPr>
            <p:nvPr/>
          </p:nvSpPr>
          <p:spPr bwMode="auto">
            <a:xfrm>
              <a:off x="919" y="4936"/>
              <a:ext cx="5355" cy="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98660" tIns="199330" rIns="398660" bIns="199330">
              <a:spAutoFit/>
            </a:bodyPr>
            <a:lstStyle/>
            <a:p>
              <a:pPr defTabSz="3986213">
                <a:lnSpc>
                  <a:spcPct val="110000"/>
                </a:lnSpc>
              </a:pPr>
              <a:r>
                <a:rPr lang="en-GB" sz="2800" smtClean="0">
                  <a:latin typeface="CorisandeLight" pitchFamily="2" charset="0"/>
                </a:rPr>
                <a:t>The neutrino factory requires a source of pions within a momentum window determined by the ‘muon front end’ accelerator structure downstream. The technique of finding which parts of a large target block are net absorbers or emitters of particles may be adapted with this momentum window in mind. Therefore, analysis of a hadronic production simulation run using MARS15 can provide a candidate target shape in a single pass. However, changing the shape of the material also affects the absorption/emission balance, so this paper investigates iterative schemes to find a self-consistent optimal, or near-optimal, target geometry.</a:t>
              </a:r>
              <a:endParaRPr lang="en-US" sz="2800">
                <a:latin typeface="CorisandeLight" pitchFamily="2" charset="0"/>
              </a:endParaRPr>
            </a:p>
          </p:txBody>
        </p:sp>
      </p:grpSp>
      <p:pic>
        <p:nvPicPr>
          <p:cNvPr id="1026" name="Picture 2" descr="C:\sjb39\report\2010-1\yieldba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88953" y="9118558"/>
            <a:ext cx="10115490" cy="6429420"/>
          </a:xfrm>
          <a:prstGeom prst="rect">
            <a:avLst/>
          </a:prstGeom>
          <a:noFill/>
        </p:spPr>
      </p:pic>
      <p:pic>
        <p:nvPicPr>
          <p:cNvPr id="1029" name="Picture 5" descr="C:\sjb39\report\2010-1\geom_ex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60391" y="16262358"/>
            <a:ext cx="9950424" cy="12358774"/>
          </a:xfrm>
          <a:prstGeom prst="rect">
            <a:avLst/>
          </a:prstGeom>
          <a:noFill/>
        </p:spPr>
      </p:pic>
      <p:pic>
        <p:nvPicPr>
          <p:cNvPr id="1030" name="Picture 6" descr="C:\sjb39\report\2010-1\geom_remov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57685" y="11261698"/>
            <a:ext cx="9429816" cy="11693529"/>
          </a:xfrm>
          <a:prstGeom prst="rect">
            <a:avLst/>
          </a:prstGeom>
          <a:noFill/>
        </p:spPr>
      </p:pic>
      <p:pic>
        <p:nvPicPr>
          <p:cNvPr id="1032" name="Picture 8" descr="C:\sjb39\report\2010-1\probgri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6827" y="14312764"/>
            <a:ext cx="5870778" cy="4164171"/>
          </a:xfrm>
          <a:prstGeom prst="rect">
            <a:avLst/>
          </a:prstGeom>
          <a:noFill/>
        </p:spPr>
      </p:pic>
      <p:pic>
        <p:nvPicPr>
          <p:cNvPr id="1027" name="Picture 3" descr="C:\sjb39\report\2010-1\blockyiel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57685" y="10690194"/>
            <a:ext cx="9429816" cy="2578715"/>
          </a:xfrm>
          <a:prstGeom prst="rect">
            <a:avLst/>
          </a:prstGeom>
          <a:noFill/>
        </p:spPr>
      </p:pic>
      <p:pic>
        <p:nvPicPr>
          <p:cNvPr id="1033" name="Picture 9" descr="C:\sjb39\report\2010-2\paramstabl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175" y="19048440"/>
            <a:ext cx="9608985" cy="6948547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1113489" y="14190656"/>
            <a:ext cx="35719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latin typeface="CorisandeLight"/>
              </a:rPr>
              <a:t>The probability of a pion producing a useful muon was determined as a function of the pion's original longitudinal and transverse momenta in a particle tracking study by John Back (Warwick).  This distribution of probabilities is shown to the right.  It is used as weightings to evaluate ‘useful’ pion yield.</a:t>
            </a:r>
            <a:endParaRPr lang="en-GB" sz="2800">
              <a:latin typeface="Corisande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618439" y="9261434"/>
            <a:ext cx="168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smtClean="0">
                <a:latin typeface="CorisandeLight"/>
              </a:rPr>
              <a:t>+3.1±0.6%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974969" y="9118558"/>
            <a:ext cx="168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smtClean="0">
                <a:latin typeface="CorisandeLight"/>
              </a:rPr>
              <a:t>+7.6±0.6%</a:t>
            </a:r>
          </a:p>
        </p:txBody>
      </p:sp>
      <p:pic>
        <p:nvPicPr>
          <p:cNvPr id="1034" name="Picture 10" descr="C:\sjb39\report\2010-2\expansion1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73319" y="9332872"/>
            <a:ext cx="9145072" cy="4000528"/>
          </a:xfrm>
          <a:prstGeom prst="rect">
            <a:avLst/>
          </a:prstGeom>
          <a:noFill/>
        </p:spPr>
      </p:pic>
      <p:pic>
        <p:nvPicPr>
          <p:cNvPr id="3" name="Picture 3" descr="C:\sjb39\report\2010-2\geom4fiteq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71999" y="25835050"/>
            <a:ext cx="8643998" cy="829443"/>
          </a:xfrm>
          <a:prstGeom prst="rect">
            <a:avLst/>
          </a:prstGeom>
          <a:noFill/>
        </p:spPr>
      </p:pic>
      <p:pic>
        <p:nvPicPr>
          <p:cNvPr id="1028" name="Picture 4" descr="C:\sjb39\report\2010-2\geom4fi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57685" y="24263414"/>
            <a:ext cx="9286939" cy="1325674"/>
          </a:xfrm>
          <a:prstGeom prst="rect">
            <a:avLst/>
          </a:prstGeom>
          <a:noFill/>
        </p:spPr>
      </p:pic>
      <p:sp>
        <p:nvSpPr>
          <p:cNvPr id="53" name="Rectangle 52"/>
          <p:cNvSpPr/>
          <p:nvPr/>
        </p:nvSpPr>
        <p:spPr>
          <a:xfrm>
            <a:off x="19973121" y="10475880"/>
            <a:ext cx="857250" cy="6429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54" name="Oval 53"/>
          <p:cNvSpPr/>
          <p:nvPr/>
        </p:nvSpPr>
        <p:spPr>
          <a:xfrm>
            <a:off x="20812517" y="14190656"/>
            <a:ext cx="571500" cy="571500"/>
          </a:xfrm>
          <a:prstGeom prst="ellipse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5" name="Oval 54"/>
          <p:cNvSpPr/>
          <p:nvPr/>
        </p:nvSpPr>
        <p:spPr>
          <a:xfrm>
            <a:off x="20812517" y="16452859"/>
            <a:ext cx="571500" cy="571500"/>
          </a:xfrm>
          <a:prstGeom prst="ellipse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6" name="Oval 55"/>
          <p:cNvSpPr/>
          <p:nvPr/>
        </p:nvSpPr>
        <p:spPr>
          <a:xfrm>
            <a:off x="20812517" y="18715062"/>
            <a:ext cx="571500" cy="571500"/>
          </a:xfrm>
          <a:prstGeom prst="ellipse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7" name="Oval 56"/>
          <p:cNvSpPr/>
          <p:nvPr/>
        </p:nvSpPr>
        <p:spPr>
          <a:xfrm>
            <a:off x="20812517" y="20977266"/>
            <a:ext cx="571500" cy="571500"/>
          </a:xfrm>
          <a:prstGeom prst="ellipse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59" name="Oval 58"/>
          <p:cNvSpPr/>
          <p:nvPr/>
        </p:nvSpPr>
        <p:spPr>
          <a:xfrm>
            <a:off x="30867416" y="19361954"/>
            <a:ext cx="571500" cy="571500"/>
          </a:xfrm>
          <a:prstGeom prst="ellipse">
            <a:avLst/>
          </a:prstGeom>
          <a:solidFill>
            <a:srgbClr val="CC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2e</a:t>
            </a:r>
          </a:p>
        </p:txBody>
      </p:sp>
      <p:sp>
        <p:nvSpPr>
          <p:cNvPr id="61" name="Oval 60"/>
          <p:cNvSpPr/>
          <p:nvPr/>
        </p:nvSpPr>
        <p:spPr>
          <a:xfrm>
            <a:off x="30867416" y="21747170"/>
            <a:ext cx="571500" cy="571500"/>
          </a:xfrm>
          <a:prstGeom prst="ellipse">
            <a:avLst/>
          </a:prstGeom>
          <a:solidFill>
            <a:srgbClr val="CC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3e</a:t>
            </a:r>
          </a:p>
        </p:txBody>
      </p:sp>
      <p:sp>
        <p:nvSpPr>
          <p:cNvPr id="62" name="Oval 61"/>
          <p:cNvSpPr/>
          <p:nvPr/>
        </p:nvSpPr>
        <p:spPr>
          <a:xfrm>
            <a:off x="30867416" y="24132386"/>
            <a:ext cx="571500" cy="571500"/>
          </a:xfrm>
          <a:prstGeom prst="ellipse">
            <a:avLst/>
          </a:prstGeom>
          <a:solidFill>
            <a:srgbClr val="CC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4e</a:t>
            </a:r>
          </a:p>
        </p:txBody>
      </p:sp>
      <p:sp>
        <p:nvSpPr>
          <p:cNvPr id="63" name="Oval 62"/>
          <p:cNvSpPr/>
          <p:nvPr/>
        </p:nvSpPr>
        <p:spPr>
          <a:xfrm>
            <a:off x="30867416" y="26517600"/>
            <a:ext cx="571500" cy="571500"/>
          </a:xfrm>
          <a:prstGeom prst="ellipse">
            <a:avLst/>
          </a:prstGeom>
          <a:solidFill>
            <a:srgbClr val="CC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5e</a:t>
            </a:r>
          </a:p>
        </p:txBody>
      </p:sp>
      <p:sp>
        <p:nvSpPr>
          <p:cNvPr id="64" name="Oval 63"/>
          <p:cNvSpPr/>
          <p:nvPr/>
        </p:nvSpPr>
        <p:spPr>
          <a:xfrm>
            <a:off x="30867416" y="16976738"/>
            <a:ext cx="571500" cy="571500"/>
          </a:xfrm>
          <a:prstGeom prst="ellipse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9188623" y="10975946"/>
            <a:ext cx="1357312" cy="571500"/>
            <a:chOff x="1071563" y="1714500"/>
            <a:chExt cx="1357312" cy="571500"/>
          </a:xfrm>
        </p:grpSpPr>
        <p:sp>
          <p:nvSpPr>
            <p:cNvPr id="68" name="Oval 67"/>
            <p:cNvSpPr/>
            <p:nvPr/>
          </p:nvSpPr>
          <p:spPr>
            <a:xfrm>
              <a:off x="1071563" y="1714500"/>
              <a:ext cx="571500" cy="571500"/>
            </a:xfrm>
            <a:prstGeom prst="ellipse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1857375" y="1714500"/>
              <a:ext cx="571500" cy="5715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1x</a:t>
              </a:r>
            </a:p>
          </p:txBody>
        </p:sp>
        <p:cxnSp>
          <p:nvCxnSpPr>
            <p:cNvPr id="70" name="Straight Arrow Connector 69"/>
            <p:cNvCxnSpPr>
              <a:endCxn id="69" idx="2"/>
            </p:cNvCxnSpPr>
            <p:nvPr/>
          </p:nvCxnSpPr>
          <p:spPr>
            <a:xfrm>
              <a:off x="1644650" y="2000250"/>
              <a:ext cx="212725" cy="158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26045351" y="13690590"/>
            <a:ext cx="4143404" cy="4857784"/>
            <a:chOff x="23973649" y="13476276"/>
            <a:chExt cx="4143404" cy="4857784"/>
          </a:xfrm>
        </p:grpSpPr>
        <p:pic>
          <p:nvPicPr>
            <p:cNvPr id="1031" name="Picture 7" descr="C:\sjb39\report\2010-1\heritage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973649" y="13476276"/>
              <a:ext cx="4116668" cy="4857784"/>
            </a:xfrm>
            <a:prstGeom prst="rect">
              <a:avLst/>
            </a:prstGeom>
            <a:noFill/>
          </p:spPr>
        </p:pic>
        <p:sp>
          <p:nvSpPr>
            <p:cNvPr id="72" name="Rectangle 71"/>
            <p:cNvSpPr/>
            <p:nvPr/>
          </p:nvSpPr>
          <p:spPr>
            <a:xfrm>
              <a:off x="27331235" y="13619152"/>
              <a:ext cx="785818" cy="428624"/>
            </a:xfrm>
            <a:prstGeom prst="rect">
              <a:avLst/>
            </a:prstGeom>
            <a:solidFill>
              <a:srgbClr val="FFF0CC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kern="0" smtClean="0">
                  <a:solidFill>
                    <a:sysClr val="windowText" lastClr="000000"/>
                  </a:solidFill>
                  <a:latin typeface="Calibri"/>
                </a:rPr>
                <a:t>rod</a:t>
              </a: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5" descr="C:\sjb39\report\2010-2\piontracks-endon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754553" y="20977266"/>
            <a:ext cx="8633073" cy="8567563"/>
          </a:xfrm>
          <a:prstGeom prst="rect">
            <a:avLst/>
          </a:prstGeom>
          <a:noFill/>
        </p:spPr>
      </p:pic>
      <p:pic>
        <p:nvPicPr>
          <p:cNvPr id="6" name="Picture 7" descr="C:\sjb39\report\2010-2\piontrack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723352" y="18762688"/>
            <a:ext cx="8695474" cy="1842043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21616195" y="13904904"/>
            <a:ext cx="4214842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173538" eaLnBrk="1" hangingPunct="1">
              <a:spcBef>
                <a:spcPts val="1800"/>
              </a:spcBef>
              <a:defRPr/>
            </a:pPr>
            <a:r>
              <a:rPr lang="en-GB" sz="2800" smtClean="0">
                <a:latin typeface="CorisandeLight"/>
              </a:rPr>
              <a:t>(right)  Relation </a:t>
            </a:r>
            <a:r>
              <a:rPr lang="en-GB" sz="2800" smtClean="0">
                <a:latin typeface="CorisandeLight"/>
              </a:rPr>
              <a:t>of iteration geometries to the original block.  Downward steps remove regions that are net absorbers of pions; rightward steps expand the </a:t>
            </a:r>
            <a:r>
              <a:rPr lang="en-GB" sz="2800" smtClean="0">
                <a:latin typeface="CorisandeLight"/>
              </a:rPr>
              <a:t>geometry</a:t>
            </a:r>
            <a:r>
              <a:rPr lang="en-GB" sz="2800" smtClean="0">
                <a:latin typeface="CorisandeLight"/>
              </a:rPr>
              <a:t>.</a:t>
            </a:r>
          </a:p>
          <a:p>
            <a:pPr lvl="0" defTabSz="4173538" eaLnBrk="1" hangingPunct="1">
              <a:spcBef>
                <a:spcPts val="1800"/>
              </a:spcBef>
              <a:defRPr/>
            </a:pPr>
            <a:r>
              <a:rPr lang="en-GB" sz="2800" smtClean="0">
                <a:latin typeface="CorisandeLight"/>
              </a:rPr>
              <a:t>(below)  Individual pion tracks in the block target, seen in side and end views.  Red denotes </a:t>
            </a:r>
            <a:r>
              <a:rPr lang="en-GB" sz="2000" smtClean="0">
                <a:latin typeface="Symbol" pitchFamily="18" charset="2"/>
              </a:rPr>
              <a:t>p</a:t>
            </a:r>
            <a:r>
              <a:rPr lang="en-GB" sz="2800" baseline="30000" smtClean="0">
                <a:latin typeface="+mj-lt"/>
              </a:rPr>
              <a:t>+</a:t>
            </a:r>
            <a:r>
              <a:rPr lang="en-GB" sz="2800" smtClean="0">
                <a:latin typeface="CorisandeLight"/>
              </a:rPr>
              <a:t> and blue </a:t>
            </a:r>
            <a:r>
              <a:rPr lang="en-GB" sz="2000" smtClean="0">
                <a:latin typeface="Symbol" pitchFamily="18" charset="2"/>
              </a:rPr>
              <a:t>p</a:t>
            </a:r>
            <a:r>
              <a:rPr lang="en-GB" sz="2800" baseline="30000" smtClean="0">
                <a:latin typeface="+mj-lt"/>
              </a:rPr>
              <a:t>−</a:t>
            </a:r>
            <a:r>
              <a:rPr lang="en-GB" sz="2800" smtClean="0">
                <a:latin typeface="CorisandeLight"/>
              </a:rPr>
              <a:t>.  Filled circles indicate pion emission and hollow circles absorption.</a:t>
            </a:r>
            <a:endParaRPr lang="en-US" sz="2800" dirty="0" smtClean="0">
              <a:latin typeface="Corisande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415</Words>
  <Application>Microsoft Office PowerPoint</Application>
  <PresentationFormat>Custom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Times</vt:lpstr>
      <vt:lpstr>CorisandeRegular</vt:lpstr>
      <vt:lpstr>CorisandeBold</vt:lpstr>
      <vt:lpstr>CorisandeLight</vt:lpstr>
      <vt:lpstr>Calibri</vt:lpstr>
      <vt:lpstr>Symbol</vt:lpstr>
      <vt:lpstr>Blank Presentation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dc:description/>
  <cp:lastModifiedBy>sjb39</cp:lastModifiedBy>
  <cp:revision>60</cp:revision>
  <dcterms:created xsi:type="dcterms:W3CDTF">2007-04-05T18:43:54Z</dcterms:created>
  <dcterms:modified xsi:type="dcterms:W3CDTF">2010-05-20T10:04:44Z</dcterms:modified>
</cp:coreProperties>
</file>