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
  </p:notesMasterIdLst>
  <p:sldIdLst>
    <p:sldId id="257" r:id="rId2"/>
  </p:sldIdLst>
  <p:sldSz cx="32918400" cy="43891200"/>
  <p:notesSz cx="7010400" cy="92964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94"/>
  </p:normalViewPr>
  <p:slideViewPr>
    <p:cSldViewPr snapToGrid="0" snapToObjects="1">
      <p:cViewPr varScale="1">
        <p:scale>
          <a:sx n="13" d="100"/>
          <a:sy n="13" d="100"/>
        </p:scale>
        <p:origin x="1550"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2022-May-31</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13824" userDrawn="1">
          <p15:clr>
            <a:srgbClr val="FBAE40"/>
          </p15:clr>
        </p15:guide>
        <p15:guide id="8" pos="10368" userDrawn="1">
          <p15:clr>
            <a:srgbClr val="FBAE40"/>
          </p15:clr>
        </p15:guide>
        <p15:guide id="9" orient="horz" pos="24883" userDrawn="1">
          <p15:clr>
            <a:srgbClr val="FBAE40"/>
          </p15:clr>
        </p15:guide>
        <p15:guide id="10" pos="972" userDrawn="1">
          <p15:clr>
            <a:srgbClr val="FBAE40"/>
          </p15:clr>
        </p15:guide>
        <p15:guide id="11" pos="19764" userDrawn="1">
          <p15:clr>
            <a:srgbClr val="FBAE40"/>
          </p15:clr>
        </p15:guide>
        <p15:guide id="12" orient="horz" pos="254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normAutofit/>
          </a:bodyPr>
          <a:lstStyle>
            <a:lvl1pPr>
              <a:defRPr sz="9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sz="6000"/>
            </a:lvl1pPr>
          </a:lstStyle>
          <a:p>
            <a:pPr lvl="0"/>
            <a:r>
              <a:rPr lang="en-US"/>
              <a:t>Click to edit Master text styles</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1543050" y="6893170"/>
            <a:ext cx="13990320" cy="32639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1645920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1543050"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1543051"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1543051"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1645920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1645920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57393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335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9125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603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8119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8166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1953490" y="1128190"/>
            <a:ext cx="29891484" cy="4147195"/>
          </a:xfrm>
          <a:prstGeom prst="rect">
            <a:avLst/>
          </a:prstGeom>
        </p:spPr>
        <p:txBody>
          <a:bodyPr vert="horz" lIns="91440" tIns="45720" rIns="91440" bIns="45720" rtlCol="0" anchor="t" anchorCtr="0">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1953490" y="6611814"/>
            <a:ext cx="29891484" cy="3270738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2468880" rtl="0" eaLnBrk="1" latinLnBrk="0" hangingPunct="1">
        <a:lnSpc>
          <a:spcPct val="90000"/>
        </a:lnSpc>
        <a:spcBef>
          <a:spcPct val="0"/>
        </a:spcBef>
        <a:buNone/>
        <a:defRPr sz="9600" b="1" kern="1200">
          <a:solidFill>
            <a:schemeClr val="tx1"/>
          </a:solidFill>
          <a:latin typeface="+mn-lt"/>
          <a:ea typeface="+mj-ea"/>
          <a:cs typeface="+mj-cs"/>
        </a:defRPr>
      </a:lvl1pPr>
    </p:titleStyle>
    <p:bodyStyle>
      <a:lvl1pPr marL="0" indent="0" algn="l" defTabSz="2468880" rtl="0" eaLnBrk="1" latinLnBrk="0" hangingPunct="1">
        <a:lnSpc>
          <a:spcPct val="90000"/>
        </a:lnSpc>
        <a:spcBef>
          <a:spcPts val="2700"/>
        </a:spcBef>
        <a:buFontTx/>
        <a:buNone/>
        <a:defRPr sz="6000" kern="1200">
          <a:solidFill>
            <a:schemeClr val="tx1"/>
          </a:solidFill>
          <a:latin typeface="+mn-lt"/>
          <a:ea typeface="+mn-ea"/>
          <a:cs typeface="+mn-cs"/>
        </a:defRPr>
      </a:lvl1pPr>
      <a:lvl2pPr marL="1234440" indent="0" algn="l" defTabSz="2468880" rtl="0" eaLnBrk="1" latinLnBrk="0" hangingPunct="1">
        <a:lnSpc>
          <a:spcPct val="90000"/>
        </a:lnSpc>
        <a:spcBef>
          <a:spcPts val="1350"/>
        </a:spcBef>
        <a:buFontTx/>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Tx/>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13824" userDrawn="1">
          <p15:clr>
            <a:srgbClr val="F26B43"/>
          </p15:clr>
        </p15:guide>
        <p15:guide id="8" pos="10368" userDrawn="1">
          <p15:clr>
            <a:srgbClr val="F26B43"/>
          </p15:clr>
        </p15:guide>
        <p15:guide id="9" pos="972" userDrawn="1">
          <p15:clr>
            <a:srgbClr val="F26B43"/>
          </p15:clr>
        </p15:guide>
        <p15:guide id="10" orient="horz" pos="24883" userDrawn="1">
          <p15:clr>
            <a:srgbClr val="F26B43"/>
          </p15:clr>
        </p15:guide>
        <p15:guide id="11" pos="19764" userDrawn="1">
          <p15:clr>
            <a:srgbClr val="F26B43"/>
          </p15:clr>
        </p15:guide>
        <p15:guide id="12" orient="horz" pos="2641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1953490" y="1128190"/>
            <a:ext cx="29421859" cy="2615838"/>
          </a:xfrm>
        </p:spPr>
        <p:txBody>
          <a:bodyPr>
            <a:noAutofit/>
          </a:bodyPr>
          <a:lstStyle/>
          <a:p>
            <a:r>
              <a:rPr lang="en-US" dirty="0">
                <a:effectLst/>
              </a:rPr>
              <a:t>Permanent Magnets for the CEBAF 24GeV Upgrade</a:t>
            </a:r>
            <a:endParaRPr lang="en-US" sz="4800" b="0" dirty="0"/>
          </a:p>
        </p:txBody>
      </p:sp>
      <p:sp>
        <p:nvSpPr>
          <p:cNvPr id="3" name="Rectangle 2">
            <a:extLst>
              <a:ext uri="{FF2B5EF4-FFF2-40B4-BE49-F238E27FC236}">
                <a16:creationId xmlns:a16="http://schemas.microsoft.com/office/drawing/2014/main" id="{26CF4DD3-8338-B148-B3E0-62642A9AF5E5}"/>
              </a:ext>
            </a:extLst>
          </p:cNvPr>
          <p:cNvSpPr/>
          <p:nvPr/>
        </p:nvSpPr>
        <p:spPr>
          <a:xfrm>
            <a:off x="1953489" y="3744028"/>
            <a:ext cx="29421859" cy="1569660"/>
          </a:xfrm>
          <a:prstGeom prst="rect">
            <a:avLst/>
          </a:prstGeom>
        </p:spPr>
        <p:txBody>
          <a:bodyPr wrap="square">
            <a:spAutoFit/>
          </a:bodyPr>
          <a:lstStyle/>
          <a:p>
            <a:r>
              <a:rPr lang="en-US" sz="4800" dirty="0"/>
              <a:t>S.J. Brooks {sbrooks@bnl.gov}, Brookhaven National Laboratory, Upton, NY, USA</a:t>
            </a:r>
          </a:p>
          <a:p>
            <a:r>
              <a:rPr lang="en-US" sz="4800" dirty="0"/>
              <a:t>S.A. </a:t>
            </a:r>
            <a:r>
              <a:rPr lang="en-US" sz="4800" dirty="0" err="1"/>
              <a:t>Bogacz</a:t>
            </a:r>
            <a:r>
              <a:rPr lang="en-US" sz="4800" dirty="0"/>
              <a:t>, Thomas Jefferson National Accelerator Facility, Newport News, VA, USA</a:t>
            </a:r>
          </a:p>
        </p:txBody>
      </p:sp>
      <p:sp>
        <p:nvSpPr>
          <p:cNvPr id="6" name="Content Placeholder 5">
            <a:extLst>
              <a:ext uri="{FF2B5EF4-FFF2-40B4-BE49-F238E27FC236}">
                <a16:creationId xmlns:a16="http://schemas.microsoft.com/office/drawing/2014/main" id="{5C84CD15-F94D-7843-994C-D0C2DFEDC9E9}"/>
              </a:ext>
            </a:extLst>
          </p:cNvPr>
          <p:cNvSpPr>
            <a:spLocks noGrp="1"/>
          </p:cNvSpPr>
          <p:nvPr>
            <p:ph idx="1"/>
          </p:nvPr>
        </p:nvSpPr>
        <p:spPr/>
        <p:txBody>
          <a:bodyPr numCol="3" spcCol="914400">
            <a:noAutofit/>
          </a:bodyPr>
          <a:lstStyle/>
          <a:p>
            <a:pPr algn="just"/>
            <a:r>
              <a:rPr lang="en-GB" b="1" dirty="0"/>
              <a:t>Abstract</a:t>
            </a:r>
          </a:p>
          <a:p>
            <a:pPr algn="just"/>
            <a:r>
              <a:rPr lang="en-US" sz="3600" dirty="0">
                <a:effectLst/>
              </a:rPr>
              <a:t>An upgrade of the CEBAF facility to double its present energy of 12GeV has been proposed. To provide double the number of </a:t>
            </a:r>
            <a:r>
              <a:rPr lang="en-US" sz="3600" dirty="0" err="1">
                <a:effectLst/>
              </a:rPr>
              <a:t>linac</a:t>
            </a:r>
            <a:r>
              <a:rPr lang="en-US" sz="3600" dirty="0">
                <a:effectLst/>
              </a:rPr>
              <a:t> passes using the existing five stacked arc beamlines, some beamlines are replaced by fixed-field accelerator (FFA) arcs, allowing multiple energies to pass through the same magnets. A solution is presented in which two of the existing electromagnetic beamlines are replaced with permanent magnet non-scaling FFA arcs, as demonstrated at CBETA. The two-stage design reduces peak magnetic field and synchrotron radiation loss compared to using a single stage. FFAs do not pulse their magnets, making permanent magnets a promising and power-efficient technology option. However, the magnetic field requirements are still at the high end of accelerator permanent magnets produced thus far (1.6T peak on beam), while the magnets must also be combined-function, having a gradient with a dipole offset. Designs using a novel oval aperture and open midplane within an adapted Halbach magnet are presented.</a:t>
            </a:r>
            <a:endParaRPr lang="en-GB" sz="3600" dirty="0"/>
          </a:p>
          <a:p>
            <a:pPr algn="just"/>
            <a:r>
              <a:rPr lang="en-GB" b="1" dirty="0"/>
              <a:t>Energy Ranges</a:t>
            </a:r>
          </a:p>
          <a:p>
            <a:pPr algn="just"/>
            <a:r>
              <a:rPr lang="en-GB" sz="3600" dirty="0"/>
              <a:t>The CEBAF </a:t>
            </a:r>
            <a:r>
              <a:rPr lang="en-GB" sz="3600" dirty="0" err="1"/>
              <a:t>linac</a:t>
            </a:r>
            <a:r>
              <a:rPr lang="en-GB" sz="3600" dirty="0"/>
              <a:t> energy will be varied from 925 to 1090MeV to give a continuous energy range with different numbers of FFA turns.  The injector will be upgraded from 123MeV to 650MeV.  T</a:t>
            </a:r>
            <a:r>
              <a:rPr lang="en-US" sz="3600" dirty="0"/>
              <a:t>he total arc passes on each side of the machine is increased from 5 to 11.</a:t>
            </a:r>
            <a:endParaRPr lang="en-GB" sz="3600" dirty="0"/>
          </a:p>
          <a:p>
            <a:pPr algn="just"/>
            <a:endParaRPr lang="en-GB" sz="3600" dirty="0"/>
          </a:p>
          <a:p>
            <a:pPr algn="just"/>
            <a:endParaRPr lang="en-GB" sz="3600" dirty="0"/>
          </a:p>
          <a:p>
            <a:pPr algn="just"/>
            <a:endParaRPr lang="en-GB" sz="3600" dirty="0"/>
          </a:p>
          <a:p>
            <a:pPr algn="just"/>
            <a:endParaRPr lang="en-GB" sz="3600" dirty="0"/>
          </a:p>
          <a:p>
            <a:pPr algn="just"/>
            <a:endParaRPr lang="en-GB" sz="3600" dirty="0"/>
          </a:p>
          <a:p>
            <a:pPr algn="just"/>
            <a:endParaRPr lang="en-GB" sz="3600" dirty="0"/>
          </a:p>
          <a:p>
            <a:pPr algn="just"/>
            <a:endParaRPr lang="en-GB" sz="3600" dirty="0"/>
          </a:p>
          <a:p>
            <a:pPr algn="just"/>
            <a:endParaRPr lang="en-GB" sz="3600" dirty="0"/>
          </a:p>
          <a:p>
            <a:pPr algn="just"/>
            <a:r>
              <a:rPr lang="en-GB" b="1" dirty="0"/>
              <a:t>Arc Cell Constraints</a:t>
            </a:r>
          </a:p>
          <a:p>
            <a:pPr algn="just"/>
            <a:r>
              <a:rPr lang="en-US" sz="3600" dirty="0"/>
              <a:t>An </a:t>
            </a:r>
            <a:r>
              <a:rPr lang="en-US" sz="3600" dirty="0" err="1"/>
              <a:t>optimisation</a:t>
            </a:r>
            <a:r>
              <a:rPr lang="en-US" sz="3600" dirty="0"/>
              <a:t> was performed to try and find arc cells with minimal maximum field on any energy's closed orbit centroid.</a:t>
            </a:r>
            <a:endParaRPr lang="en-GB" sz="3600" dirty="0"/>
          </a:p>
          <a:p>
            <a:pPr algn="just"/>
            <a:endParaRPr lang="en-GB" sz="3600" dirty="0"/>
          </a:p>
          <a:p>
            <a:pPr algn="just"/>
            <a:endParaRPr lang="en-GB" sz="3600" dirty="0"/>
          </a:p>
          <a:p>
            <a:pPr algn="just"/>
            <a:endParaRPr lang="en-GB" sz="3600" dirty="0"/>
          </a:p>
          <a:p>
            <a:pPr algn="just"/>
            <a:endParaRPr lang="en-GB" sz="3600" dirty="0"/>
          </a:p>
          <a:p>
            <a:pPr algn="just"/>
            <a:endParaRPr lang="en-GB" sz="3600" dirty="0"/>
          </a:p>
          <a:p>
            <a:pPr algn="just"/>
            <a:r>
              <a:rPr lang="en-GB" b="1" dirty="0"/>
              <a:t>Arc Cell Lattices</a:t>
            </a:r>
          </a:p>
          <a:p>
            <a:pPr algn="just"/>
            <a:r>
              <a:rPr lang="en-US" sz="3600"/>
              <a:t>The cell lattice is BF-O-BD-O using combined function magnets.  Below is the cell for FFA2 in the two-FFA, 5+3 turn option, with the orbits exaggerated transversely by 64×.</a:t>
            </a:r>
            <a:endParaRPr lang="en-GB" sz="3600"/>
          </a:p>
          <a:p>
            <a:pPr algn="just"/>
            <a:endParaRPr lang="en-GB" sz="3600"/>
          </a:p>
          <a:p>
            <a:pPr algn="just"/>
            <a:endParaRPr lang="en-GB" sz="3600"/>
          </a:p>
          <a:p>
            <a:pPr algn="just"/>
            <a:endParaRPr lang="en-GB" sz="3600"/>
          </a:p>
          <a:p>
            <a:pPr algn="just"/>
            <a:endParaRPr lang="en-GB" sz="3600"/>
          </a:p>
          <a:p>
            <a:pPr algn="just"/>
            <a:endParaRPr lang="en-GB" sz="3600"/>
          </a:p>
          <a:p>
            <a:pPr algn="just"/>
            <a:endParaRPr lang="en-GB" sz="3600"/>
          </a:p>
          <a:p>
            <a:pPr algn="just"/>
            <a:endParaRPr lang="en-GB" sz="3600"/>
          </a:p>
          <a:p>
            <a:pPr algn="just"/>
            <a:endParaRPr lang="en-GB" sz="3600" dirty="0"/>
          </a:p>
          <a:p>
            <a:pPr algn="just"/>
            <a:endParaRPr lang="en-GB" sz="3600" dirty="0"/>
          </a:p>
          <a:p>
            <a:pPr algn="just"/>
            <a:endParaRPr lang="en-GB" sz="3600" dirty="0"/>
          </a:p>
          <a:p>
            <a:pPr algn="just"/>
            <a:r>
              <a:rPr lang="en-GB" b="1" dirty="0"/>
              <a:t>Arc Cell Performance</a:t>
            </a:r>
          </a:p>
          <a:p>
            <a:pPr algn="just"/>
            <a:endParaRPr lang="en-GB" sz="3600" dirty="0"/>
          </a:p>
          <a:p>
            <a:pPr algn="just"/>
            <a:endParaRPr lang="en-GB" sz="3600" dirty="0"/>
          </a:p>
          <a:p>
            <a:pPr algn="just"/>
            <a:endParaRPr lang="en-US" sz="3600" dirty="0"/>
          </a:p>
          <a:p>
            <a:pPr algn="just"/>
            <a:endParaRPr lang="en-US" sz="3600" dirty="0"/>
          </a:p>
          <a:p>
            <a:pPr algn="just"/>
            <a:endParaRPr lang="en-US" sz="3600" dirty="0"/>
          </a:p>
          <a:p>
            <a:pPr algn="just"/>
            <a:r>
              <a:rPr lang="en-US" sz="3600" dirty="0"/>
              <a:t>Maximum field on beam centroid, as a function of energy in the various FFA options.</a:t>
            </a:r>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a:p>
          <a:p>
            <a:pPr algn="just"/>
            <a:endParaRPr lang="en-US" sz="600" dirty="0"/>
          </a:p>
          <a:p>
            <a:pPr algn="just"/>
            <a:r>
              <a:rPr lang="en-US" sz="3600" dirty="0"/>
              <a:t>Energy lost to synchrotron radiation in different FFA options.</a:t>
            </a:r>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r>
              <a:rPr lang="en-US" b="1"/>
              <a:t>Permanent </a:t>
            </a:r>
            <a:r>
              <a:rPr lang="en-US" b="1" dirty="0"/>
              <a:t>Magnets</a:t>
            </a:r>
          </a:p>
          <a:p>
            <a:pPr algn="just"/>
            <a:r>
              <a:rPr lang="en-US" sz="3600" dirty="0"/>
              <a:t>Permanent magnets were designed for the two-FFA, 5+3 turn option with the highest performance. The magnet designs include open midplanes to allow synchrotron radiation to escape and use an oval-shaped modified Halbach design for greater efficiency with a horizontal orbit span.</a:t>
            </a:r>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r>
              <a:rPr lang="en-US" sz="3600" dirty="0"/>
              <a:t>Magnet cross-sections with 1cm grid.  Blue arrows denote </a:t>
            </a:r>
            <a:r>
              <a:rPr lang="en-US" sz="3600" dirty="0" err="1"/>
              <a:t>magnetisation</a:t>
            </a:r>
            <a:r>
              <a:rPr lang="en-US" sz="3600" dirty="0"/>
              <a:t> direction.</a:t>
            </a:r>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400" dirty="0"/>
          </a:p>
          <a:p>
            <a:pPr algn="just"/>
            <a:r>
              <a:rPr lang="en-US" sz="3600" dirty="0"/>
              <a:t>Sensitivity to </a:t>
            </a:r>
            <a:r>
              <a:rPr lang="en-US" sz="3600" dirty="0" err="1"/>
              <a:t>demagnetisation</a:t>
            </a:r>
            <a:r>
              <a:rPr lang="en-US" sz="3600" dirty="0"/>
              <a:t> in the FFA1 BD magnet, given by field antiparallel to the </a:t>
            </a:r>
            <a:r>
              <a:rPr lang="en-US" sz="3600" dirty="0" err="1"/>
              <a:t>magnetisation</a:t>
            </a:r>
            <a:r>
              <a:rPr lang="en-US" sz="3600" dirty="0"/>
              <a:t> direction, -µ</a:t>
            </a:r>
            <a:r>
              <a:rPr lang="en-US" sz="3600" baseline="-25000" dirty="0"/>
              <a:t>0</a:t>
            </a:r>
            <a:r>
              <a:rPr lang="en-US" sz="3600" b="1" dirty="0"/>
              <a:t>H</a:t>
            </a:r>
            <a:r>
              <a:rPr lang="en-US" sz="3600" dirty="0"/>
              <a:t>·</a:t>
            </a:r>
            <a:r>
              <a:rPr lang="en-US" sz="3600" b="1" dirty="0"/>
              <a:t>M</a:t>
            </a:r>
            <a:r>
              <a:rPr lang="en-US" sz="3600" dirty="0"/>
              <a:t>/|</a:t>
            </a:r>
            <a:r>
              <a:rPr lang="en-US" sz="3600" b="1" dirty="0"/>
              <a:t>M</a:t>
            </a:r>
            <a:r>
              <a:rPr lang="en-US" sz="3600" dirty="0"/>
              <a:t>|.  Black </a:t>
            </a:r>
            <a:r>
              <a:rPr lang="en-US" sz="3600"/>
              <a:t>is 0 to 0.5T</a:t>
            </a:r>
            <a:r>
              <a:rPr lang="en-US" sz="3600" dirty="0"/>
              <a:t>, green ≤1T, yellow ≤1.5T and red &gt;1.5T.  </a:t>
            </a:r>
            <a:r>
              <a:rPr lang="en-US" sz="3600" dirty="0" err="1"/>
              <a:t>Magneta</a:t>
            </a:r>
            <a:r>
              <a:rPr lang="en-US" sz="3600" dirty="0"/>
              <a:t> indicates parallel field.</a:t>
            </a:r>
          </a:p>
        </p:txBody>
      </p:sp>
      <p:pic>
        <p:nvPicPr>
          <p:cNvPr id="5" name="Picture 4" descr="Table&#10;&#10;Description automatically generated">
            <a:extLst>
              <a:ext uri="{FF2B5EF4-FFF2-40B4-BE49-F238E27FC236}">
                <a16:creationId xmlns:a16="http://schemas.microsoft.com/office/drawing/2014/main" id="{B9FD5802-4306-4FC5-BAC1-A73E17579852}"/>
              </a:ext>
            </a:extLst>
          </p:cNvPr>
          <p:cNvPicPr>
            <a:picLocks noChangeAspect="1"/>
          </p:cNvPicPr>
          <p:nvPr/>
        </p:nvPicPr>
        <p:blipFill>
          <a:blip r:embed="rId2"/>
          <a:stretch>
            <a:fillRect/>
          </a:stretch>
        </p:blipFill>
        <p:spPr>
          <a:xfrm>
            <a:off x="2043108" y="24795268"/>
            <a:ext cx="9144000" cy="6668500"/>
          </a:xfrm>
          <a:prstGeom prst="rect">
            <a:avLst/>
          </a:prstGeom>
        </p:spPr>
      </p:pic>
      <p:pic>
        <p:nvPicPr>
          <p:cNvPr id="8" name="Picture 7" descr="Table&#10;&#10;Description automatically generated">
            <a:extLst>
              <a:ext uri="{FF2B5EF4-FFF2-40B4-BE49-F238E27FC236}">
                <a16:creationId xmlns:a16="http://schemas.microsoft.com/office/drawing/2014/main" id="{F288F21B-A6FF-4002-80F1-DA6208C9EAFE}"/>
              </a:ext>
            </a:extLst>
          </p:cNvPr>
          <p:cNvPicPr>
            <a:picLocks noChangeAspect="1"/>
          </p:cNvPicPr>
          <p:nvPr/>
        </p:nvPicPr>
        <p:blipFill>
          <a:blip r:embed="rId3"/>
          <a:stretch>
            <a:fillRect/>
          </a:stretch>
        </p:blipFill>
        <p:spPr>
          <a:xfrm>
            <a:off x="2043108" y="34701486"/>
            <a:ext cx="9144000" cy="5558000"/>
          </a:xfrm>
          <a:prstGeom prst="rect">
            <a:avLst/>
          </a:prstGeom>
        </p:spPr>
      </p:pic>
      <p:pic>
        <p:nvPicPr>
          <p:cNvPr id="10" name="Picture 9" descr="Table&#10;&#10;Description automatically generated">
            <a:extLst>
              <a:ext uri="{FF2B5EF4-FFF2-40B4-BE49-F238E27FC236}">
                <a16:creationId xmlns:a16="http://schemas.microsoft.com/office/drawing/2014/main" id="{8F79044E-8DFC-4867-A217-33C33BCA9EF1}"/>
              </a:ext>
            </a:extLst>
          </p:cNvPr>
          <p:cNvPicPr>
            <a:picLocks noChangeAspect="1"/>
          </p:cNvPicPr>
          <p:nvPr/>
        </p:nvPicPr>
        <p:blipFill>
          <a:blip r:embed="rId4"/>
          <a:stretch>
            <a:fillRect/>
          </a:stretch>
        </p:blipFill>
        <p:spPr>
          <a:xfrm>
            <a:off x="12266824" y="15083228"/>
            <a:ext cx="9144000" cy="3088600"/>
          </a:xfrm>
          <a:prstGeom prst="rect">
            <a:avLst/>
          </a:prstGeom>
        </p:spPr>
      </p:pic>
      <p:pic>
        <p:nvPicPr>
          <p:cNvPr id="12" name="Picture 11" descr="Table&#10;&#10;Description automatically generated">
            <a:extLst>
              <a:ext uri="{FF2B5EF4-FFF2-40B4-BE49-F238E27FC236}">
                <a16:creationId xmlns:a16="http://schemas.microsoft.com/office/drawing/2014/main" id="{ED9140F2-0B4C-4D34-ACCC-5559C26F10E4}"/>
              </a:ext>
            </a:extLst>
          </p:cNvPr>
          <p:cNvPicPr>
            <a:picLocks noChangeAspect="1"/>
          </p:cNvPicPr>
          <p:nvPr/>
        </p:nvPicPr>
        <p:blipFill>
          <a:blip r:embed="rId5"/>
          <a:stretch>
            <a:fillRect/>
          </a:stretch>
        </p:blipFill>
        <p:spPr>
          <a:xfrm>
            <a:off x="12266824" y="19723013"/>
            <a:ext cx="9144000" cy="3596200"/>
          </a:xfrm>
          <a:prstGeom prst="rect">
            <a:avLst/>
          </a:prstGeom>
        </p:spPr>
      </p:pic>
      <p:pic>
        <p:nvPicPr>
          <p:cNvPr id="14" name="Picture 13" descr="Table&#10;&#10;Description automatically generated">
            <a:extLst>
              <a:ext uri="{FF2B5EF4-FFF2-40B4-BE49-F238E27FC236}">
                <a16:creationId xmlns:a16="http://schemas.microsoft.com/office/drawing/2014/main" id="{D69F0FEF-0F11-422E-B4E1-60A488C161F4}"/>
              </a:ext>
            </a:extLst>
          </p:cNvPr>
          <p:cNvPicPr>
            <a:picLocks noChangeAspect="1"/>
          </p:cNvPicPr>
          <p:nvPr/>
        </p:nvPicPr>
        <p:blipFill>
          <a:blip r:embed="rId6"/>
          <a:stretch>
            <a:fillRect/>
          </a:stretch>
        </p:blipFill>
        <p:spPr>
          <a:xfrm>
            <a:off x="22444363" y="11491496"/>
            <a:ext cx="9144000" cy="3995900"/>
          </a:xfrm>
          <a:prstGeom prst="rect">
            <a:avLst/>
          </a:prstGeom>
        </p:spPr>
      </p:pic>
      <p:pic>
        <p:nvPicPr>
          <p:cNvPr id="16" name="Picture 15" descr="Table&#10;&#10;Description automatically generated">
            <a:extLst>
              <a:ext uri="{FF2B5EF4-FFF2-40B4-BE49-F238E27FC236}">
                <a16:creationId xmlns:a16="http://schemas.microsoft.com/office/drawing/2014/main" id="{31E94500-DECE-4C1B-83B1-9E922E27089F}"/>
              </a:ext>
            </a:extLst>
          </p:cNvPr>
          <p:cNvPicPr>
            <a:picLocks noChangeAspect="1"/>
          </p:cNvPicPr>
          <p:nvPr/>
        </p:nvPicPr>
        <p:blipFill>
          <a:blip r:embed="rId7"/>
          <a:stretch>
            <a:fillRect/>
          </a:stretch>
        </p:blipFill>
        <p:spPr>
          <a:xfrm>
            <a:off x="22444363" y="24573838"/>
            <a:ext cx="9144000" cy="5068506"/>
          </a:xfrm>
          <a:prstGeom prst="rect">
            <a:avLst/>
          </a:prstGeom>
        </p:spPr>
      </p:pic>
      <p:pic>
        <p:nvPicPr>
          <p:cNvPr id="18" name="Picture 17" descr="Chart, shape, surface chart&#10;&#10;Description automatically generated">
            <a:extLst>
              <a:ext uri="{FF2B5EF4-FFF2-40B4-BE49-F238E27FC236}">
                <a16:creationId xmlns:a16="http://schemas.microsoft.com/office/drawing/2014/main" id="{33B4147A-50C1-40EA-814F-2A7142A07618}"/>
              </a:ext>
            </a:extLst>
          </p:cNvPr>
          <p:cNvPicPr>
            <a:picLocks noChangeAspect="1"/>
          </p:cNvPicPr>
          <p:nvPr/>
        </p:nvPicPr>
        <p:blipFill>
          <a:blip r:embed="rId8"/>
          <a:stretch>
            <a:fillRect/>
          </a:stretch>
        </p:blipFill>
        <p:spPr>
          <a:xfrm>
            <a:off x="22444363" y="32824213"/>
            <a:ext cx="9144000" cy="7435273"/>
          </a:xfrm>
          <a:prstGeom prst="rect">
            <a:avLst/>
          </a:prstGeom>
        </p:spPr>
      </p:pic>
      <p:pic>
        <p:nvPicPr>
          <p:cNvPr id="20" name="Picture 19" descr="Chart, radar chart&#10;&#10;Description automatically generated">
            <a:extLst>
              <a:ext uri="{FF2B5EF4-FFF2-40B4-BE49-F238E27FC236}">
                <a16:creationId xmlns:a16="http://schemas.microsoft.com/office/drawing/2014/main" id="{4701EDA3-72FA-42AA-9F16-A57B513A2B33}"/>
              </a:ext>
            </a:extLst>
          </p:cNvPr>
          <p:cNvPicPr>
            <a:picLocks noChangeAspect="1"/>
          </p:cNvPicPr>
          <p:nvPr/>
        </p:nvPicPr>
        <p:blipFill>
          <a:blip r:embed="rId9"/>
          <a:stretch>
            <a:fillRect/>
          </a:stretch>
        </p:blipFill>
        <p:spPr>
          <a:xfrm>
            <a:off x="22444363" y="17066773"/>
            <a:ext cx="9144000" cy="7315200"/>
          </a:xfrm>
          <a:prstGeom prst="rect">
            <a:avLst/>
          </a:prstGeom>
        </p:spPr>
      </p:pic>
      <p:pic>
        <p:nvPicPr>
          <p:cNvPr id="22" name="Picture 21" descr="Chart, line chart&#10;&#10;Description automatically generated">
            <a:extLst>
              <a:ext uri="{FF2B5EF4-FFF2-40B4-BE49-F238E27FC236}">
                <a16:creationId xmlns:a16="http://schemas.microsoft.com/office/drawing/2014/main" id="{293288B3-9E1D-41BB-88F1-ABDEE3108390}"/>
              </a:ext>
            </a:extLst>
          </p:cNvPr>
          <p:cNvPicPr>
            <a:picLocks noChangeAspect="1"/>
          </p:cNvPicPr>
          <p:nvPr/>
        </p:nvPicPr>
        <p:blipFill>
          <a:blip r:embed="rId10"/>
          <a:stretch>
            <a:fillRect/>
          </a:stretch>
        </p:blipFill>
        <p:spPr>
          <a:xfrm>
            <a:off x="12266824" y="25163046"/>
            <a:ext cx="9144000" cy="6571013"/>
          </a:xfrm>
          <a:prstGeom prst="rect">
            <a:avLst/>
          </a:prstGeom>
        </p:spPr>
      </p:pic>
      <p:pic>
        <p:nvPicPr>
          <p:cNvPr id="26" name="Picture 25">
            <a:extLst>
              <a:ext uri="{FF2B5EF4-FFF2-40B4-BE49-F238E27FC236}">
                <a16:creationId xmlns:a16="http://schemas.microsoft.com/office/drawing/2014/main" id="{F6E408C3-7D60-43C8-AA82-4E7DCF4C6D16}"/>
              </a:ext>
            </a:extLst>
          </p:cNvPr>
          <p:cNvPicPr>
            <a:picLocks noChangeAspect="1"/>
          </p:cNvPicPr>
          <p:nvPr/>
        </p:nvPicPr>
        <p:blipFill>
          <a:blip r:embed="rId11"/>
          <a:stretch>
            <a:fillRect/>
          </a:stretch>
        </p:blipFill>
        <p:spPr>
          <a:xfrm>
            <a:off x="12266824" y="33700804"/>
            <a:ext cx="9144000" cy="6558682"/>
          </a:xfrm>
          <a:prstGeom prst="rect">
            <a:avLst/>
          </a:prstGeom>
        </p:spPr>
      </p:pic>
      <p:sp>
        <p:nvSpPr>
          <p:cNvPr id="29" name="TextBox 28">
            <a:extLst>
              <a:ext uri="{FF2B5EF4-FFF2-40B4-BE49-F238E27FC236}">
                <a16:creationId xmlns:a16="http://schemas.microsoft.com/office/drawing/2014/main" id="{52768EED-8852-48FA-935B-90E1D1F5BD77}"/>
              </a:ext>
            </a:extLst>
          </p:cNvPr>
          <p:cNvSpPr txBox="1"/>
          <p:nvPr/>
        </p:nvSpPr>
        <p:spPr>
          <a:xfrm>
            <a:off x="22444363" y="17087853"/>
            <a:ext cx="2005870" cy="646331"/>
          </a:xfrm>
          <a:prstGeom prst="rect">
            <a:avLst/>
          </a:prstGeom>
          <a:noFill/>
        </p:spPr>
        <p:txBody>
          <a:bodyPr wrap="none" rtlCol="0">
            <a:spAutoFit/>
          </a:bodyPr>
          <a:lstStyle/>
          <a:p>
            <a:r>
              <a:rPr lang="en-GB" sz="3600" dirty="0"/>
              <a:t>FFA1 BF</a:t>
            </a:r>
            <a:endParaRPr lang="en-US" sz="3600" dirty="0"/>
          </a:p>
        </p:txBody>
      </p:sp>
      <p:sp>
        <p:nvSpPr>
          <p:cNvPr id="30" name="TextBox 29">
            <a:extLst>
              <a:ext uri="{FF2B5EF4-FFF2-40B4-BE49-F238E27FC236}">
                <a16:creationId xmlns:a16="http://schemas.microsoft.com/office/drawing/2014/main" id="{E191EF92-69AD-4978-9659-78FDAD49B70B}"/>
              </a:ext>
            </a:extLst>
          </p:cNvPr>
          <p:cNvSpPr txBox="1"/>
          <p:nvPr/>
        </p:nvSpPr>
        <p:spPr>
          <a:xfrm>
            <a:off x="27016363" y="17087853"/>
            <a:ext cx="2057166" cy="646331"/>
          </a:xfrm>
          <a:prstGeom prst="rect">
            <a:avLst/>
          </a:prstGeom>
          <a:noFill/>
        </p:spPr>
        <p:txBody>
          <a:bodyPr wrap="none" rtlCol="0">
            <a:spAutoFit/>
          </a:bodyPr>
          <a:lstStyle/>
          <a:p>
            <a:r>
              <a:rPr lang="en-GB" sz="3600" dirty="0"/>
              <a:t>FFA1 BD</a:t>
            </a:r>
            <a:endParaRPr lang="en-US" sz="3600" dirty="0"/>
          </a:p>
        </p:txBody>
      </p:sp>
      <p:sp>
        <p:nvSpPr>
          <p:cNvPr id="31" name="TextBox 30">
            <a:extLst>
              <a:ext uri="{FF2B5EF4-FFF2-40B4-BE49-F238E27FC236}">
                <a16:creationId xmlns:a16="http://schemas.microsoft.com/office/drawing/2014/main" id="{381F1244-9BD7-418C-A11A-97E438C1BA73}"/>
              </a:ext>
            </a:extLst>
          </p:cNvPr>
          <p:cNvSpPr txBox="1"/>
          <p:nvPr/>
        </p:nvSpPr>
        <p:spPr>
          <a:xfrm>
            <a:off x="22476224" y="20809384"/>
            <a:ext cx="2005870" cy="646331"/>
          </a:xfrm>
          <a:prstGeom prst="rect">
            <a:avLst/>
          </a:prstGeom>
          <a:noFill/>
        </p:spPr>
        <p:txBody>
          <a:bodyPr wrap="none" rtlCol="0">
            <a:spAutoFit/>
          </a:bodyPr>
          <a:lstStyle/>
          <a:p>
            <a:r>
              <a:rPr lang="en-GB" sz="3600" dirty="0"/>
              <a:t>FFA2 BF</a:t>
            </a:r>
            <a:endParaRPr lang="en-US" sz="3600" dirty="0"/>
          </a:p>
        </p:txBody>
      </p:sp>
      <p:sp>
        <p:nvSpPr>
          <p:cNvPr id="32" name="TextBox 31">
            <a:extLst>
              <a:ext uri="{FF2B5EF4-FFF2-40B4-BE49-F238E27FC236}">
                <a16:creationId xmlns:a16="http://schemas.microsoft.com/office/drawing/2014/main" id="{DDE9AF91-D2E7-4D18-A4D9-ABC718DA668B}"/>
              </a:ext>
            </a:extLst>
          </p:cNvPr>
          <p:cNvSpPr txBox="1"/>
          <p:nvPr/>
        </p:nvSpPr>
        <p:spPr>
          <a:xfrm>
            <a:off x="27048224" y="20809384"/>
            <a:ext cx="2057166" cy="646331"/>
          </a:xfrm>
          <a:prstGeom prst="rect">
            <a:avLst/>
          </a:prstGeom>
          <a:noFill/>
        </p:spPr>
        <p:txBody>
          <a:bodyPr wrap="none" rtlCol="0">
            <a:spAutoFit/>
          </a:bodyPr>
          <a:lstStyle/>
          <a:p>
            <a:r>
              <a:rPr lang="en-GB" sz="3600" dirty="0"/>
              <a:t>FFA2 BD</a:t>
            </a:r>
            <a:endParaRPr lang="en-US" sz="3600" dirty="0"/>
          </a:p>
        </p:txBody>
      </p:sp>
      <p:pic>
        <p:nvPicPr>
          <p:cNvPr id="34" name="Picture 33" descr="Logo, company name&#10;&#10;Description automatically generated">
            <a:extLst>
              <a:ext uri="{FF2B5EF4-FFF2-40B4-BE49-F238E27FC236}">
                <a16:creationId xmlns:a16="http://schemas.microsoft.com/office/drawing/2014/main" id="{BC96DD5A-6099-4DA6-A468-25385D2DCEDB}"/>
              </a:ext>
            </a:extLst>
          </p:cNvPr>
          <p:cNvPicPr>
            <a:picLocks noChangeAspect="1"/>
          </p:cNvPicPr>
          <p:nvPr/>
        </p:nvPicPr>
        <p:blipFill>
          <a:blip r:embed="rId12"/>
          <a:stretch>
            <a:fillRect/>
          </a:stretch>
        </p:blipFill>
        <p:spPr>
          <a:xfrm>
            <a:off x="27016363" y="1066298"/>
            <a:ext cx="5161119" cy="1612849"/>
          </a:xfrm>
          <a:prstGeom prst="rect">
            <a:avLst/>
          </a:prstGeom>
        </p:spPr>
      </p:pic>
      <p:pic>
        <p:nvPicPr>
          <p:cNvPr id="7" name="Picture 6">
            <a:extLst>
              <a:ext uri="{FF2B5EF4-FFF2-40B4-BE49-F238E27FC236}">
                <a16:creationId xmlns:a16="http://schemas.microsoft.com/office/drawing/2014/main" id="{918E5A38-643D-4A02-B23B-CBB7C7A03A1F}"/>
              </a:ext>
            </a:extLst>
          </p:cNvPr>
          <p:cNvPicPr>
            <a:picLocks noChangeAspect="1"/>
          </p:cNvPicPr>
          <p:nvPr/>
        </p:nvPicPr>
        <p:blipFill>
          <a:blip r:embed="rId13"/>
          <a:stretch>
            <a:fillRect/>
          </a:stretch>
        </p:blipFill>
        <p:spPr>
          <a:xfrm>
            <a:off x="12266824" y="9979527"/>
            <a:ext cx="9144000" cy="4990809"/>
          </a:xfrm>
          <a:prstGeom prst="rect">
            <a:avLst/>
          </a:prstGeom>
        </p:spPr>
      </p:pic>
      <p:sp>
        <p:nvSpPr>
          <p:cNvPr id="25" name="TextBox 24">
            <a:extLst>
              <a:ext uri="{FF2B5EF4-FFF2-40B4-BE49-F238E27FC236}">
                <a16:creationId xmlns:a16="http://schemas.microsoft.com/office/drawing/2014/main" id="{87D102C1-8427-4585-B0F1-CC1BEAF98AC3}"/>
              </a:ext>
            </a:extLst>
          </p:cNvPr>
          <p:cNvSpPr txBox="1"/>
          <p:nvPr/>
        </p:nvSpPr>
        <p:spPr>
          <a:xfrm>
            <a:off x="14856224" y="9979527"/>
            <a:ext cx="774571" cy="646331"/>
          </a:xfrm>
          <a:prstGeom prst="rect">
            <a:avLst/>
          </a:prstGeom>
          <a:noFill/>
        </p:spPr>
        <p:txBody>
          <a:bodyPr wrap="none" rtlCol="0">
            <a:spAutoFit/>
          </a:bodyPr>
          <a:lstStyle/>
          <a:p>
            <a:r>
              <a:rPr lang="en-GB" sz="3600"/>
              <a:t>BF</a:t>
            </a:r>
            <a:endParaRPr lang="en-US" sz="3600" dirty="0"/>
          </a:p>
        </p:txBody>
      </p:sp>
      <p:sp>
        <p:nvSpPr>
          <p:cNvPr id="27" name="TextBox 26">
            <a:extLst>
              <a:ext uri="{FF2B5EF4-FFF2-40B4-BE49-F238E27FC236}">
                <a16:creationId xmlns:a16="http://schemas.microsoft.com/office/drawing/2014/main" id="{2E09AC15-4647-43B9-B891-62E4F7B8DBE1}"/>
              </a:ext>
            </a:extLst>
          </p:cNvPr>
          <p:cNvSpPr txBox="1"/>
          <p:nvPr/>
        </p:nvSpPr>
        <p:spPr>
          <a:xfrm>
            <a:off x="18699783" y="10768658"/>
            <a:ext cx="825867" cy="646331"/>
          </a:xfrm>
          <a:prstGeom prst="rect">
            <a:avLst/>
          </a:prstGeom>
          <a:noFill/>
        </p:spPr>
        <p:txBody>
          <a:bodyPr wrap="none" rtlCol="0">
            <a:spAutoFit/>
          </a:bodyPr>
          <a:lstStyle/>
          <a:p>
            <a:r>
              <a:rPr lang="en-GB" sz="3600"/>
              <a:t>BD</a:t>
            </a:r>
            <a:endParaRPr lang="en-US" sz="3600" dirty="0"/>
          </a:p>
        </p:txBody>
      </p:sp>
      <p:sp>
        <p:nvSpPr>
          <p:cNvPr id="28" name="TextBox 27">
            <a:extLst>
              <a:ext uri="{FF2B5EF4-FFF2-40B4-BE49-F238E27FC236}">
                <a16:creationId xmlns:a16="http://schemas.microsoft.com/office/drawing/2014/main" id="{BD821DEB-ADDC-464E-AEC6-4D31D4F9C50D}"/>
              </a:ext>
            </a:extLst>
          </p:cNvPr>
          <p:cNvSpPr txBox="1"/>
          <p:nvPr/>
        </p:nvSpPr>
        <p:spPr>
          <a:xfrm>
            <a:off x="16459200" y="13829398"/>
            <a:ext cx="1620957" cy="646331"/>
          </a:xfrm>
          <a:prstGeom prst="rect">
            <a:avLst/>
          </a:prstGeom>
          <a:noFill/>
        </p:spPr>
        <p:txBody>
          <a:bodyPr wrap="none" rtlCol="0">
            <a:spAutoFit/>
          </a:bodyPr>
          <a:lstStyle/>
          <a:p>
            <a:r>
              <a:rPr lang="en-GB" sz="3600"/>
              <a:t>16GeV</a:t>
            </a:r>
            <a:endParaRPr lang="en-US" sz="3600" dirty="0"/>
          </a:p>
        </p:txBody>
      </p:sp>
      <p:sp>
        <p:nvSpPr>
          <p:cNvPr id="33" name="TextBox 32">
            <a:extLst>
              <a:ext uri="{FF2B5EF4-FFF2-40B4-BE49-F238E27FC236}">
                <a16:creationId xmlns:a16="http://schemas.microsoft.com/office/drawing/2014/main" id="{CD0BE458-4445-4E46-866A-3C49F22DF974}"/>
              </a:ext>
            </a:extLst>
          </p:cNvPr>
          <p:cNvSpPr txBox="1"/>
          <p:nvPr/>
        </p:nvSpPr>
        <p:spPr>
          <a:xfrm>
            <a:off x="16459199" y="10319108"/>
            <a:ext cx="1620957" cy="646331"/>
          </a:xfrm>
          <a:prstGeom prst="rect">
            <a:avLst/>
          </a:prstGeom>
          <a:noFill/>
        </p:spPr>
        <p:txBody>
          <a:bodyPr wrap="none" rtlCol="0">
            <a:spAutoFit/>
          </a:bodyPr>
          <a:lstStyle/>
          <a:p>
            <a:r>
              <a:rPr lang="en-GB" sz="3600"/>
              <a:t>23GeV</a:t>
            </a:r>
            <a:endParaRPr lang="en-US" sz="3600" dirty="0"/>
          </a:p>
        </p:txBody>
      </p:sp>
    </p:spTree>
    <p:extLst>
      <p:ext uri="{BB962C8B-B14F-4D97-AF65-F5344CB8AC3E}">
        <p14:creationId xmlns:p14="http://schemas.microsoft.com/office/powerpoint/2010/main" val="368136282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B134B87-6260-844A-A4FA-50B3FBE71422}" vid="{92A980D7-E4AC-104F-BD50-CD7E7ED74D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THPOTK011_poster</Template>
  <TotalTime>120</TotalTime>
  <Words>482</Words>
  <Application>Microsoft Office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BNL</vt:lpstr>
      <vt:lpstr>Permanent Magnets for the CEBAF 24GeV Upgrade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Arial Bold 96pt, left-aligned Two lines, if needed</dc:title>
  <dc:subject/>
  <dc:creator>Brooks, Stephen</dc:creator>
  <cp:keywords/>
  <dc:description/>
  <cp:lastModifiedBy>Brooks, Stephen</cp:lastModifiedBy>
  <cp:revision>18</cp:revision>
  <cp:lastPrinted>2022-05-24T18:17:10Z</cp:lastPrinted>
  <dcterms:created xsi:type="dcterms:W3CDTF">2022-05-24T16:46:46Z</dcterms:created>
  <dcterms:modified xsi:type="dcterms:W3CDTF">2022-05-31T20:36:54Z</dcterms:modified>
  <cp:category/>
</cp:coreProperties>
</file>