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32918400" cy="43891200"/>
  <p:notesSz cx="7010400" cy="9296400"/>
  <p:defaultTextStyle>
    <a:defPPr>
      <a:defRPr lang="en-US"/>
    </a:defPPr>
    <a:lvl1pPr marL="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1pPr>
    <a:lvl2pPr marL="184343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2pPr>
    <a:lvl3pPr marL="368686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3pPr>
    <a:lvl4pPr marL="553029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4pPr>
    <a:lvl5pPr marL="737372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5pPr>
    <a:lvl6pPr marL="921715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6pPr>
    <a:lvl7pPr marL="1106058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7pPr>
    <a:lvl8pPr marL="1290401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8pPr>
    <a:lvl9pPr marL="1474744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1" autoAdjust="0"/>
    <p:restoredTop sz="94694"/>
  </p:normalViewPr>
  <p:slideViewPr>
    <p:cSldViewPr snapToGrid="0" snapToObjects="1">
      <p:cViewPr varScale="1">
        <p:scale>
          <a:sx n="16" d="100"/>
          <a:sy n="16" d="100"/>
        </p:scale>
        <p:origin x="586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2023-Apr-24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28863" y="1162050"/>
            <a:ext cx="23526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1pPr>
    <a:lvl2pPr marL="1843430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2pPr>
    <a:lvl3pPr marL="3686861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3pPr>
    <a:lvl4pPr marL="5530291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4pPr>
    <a:lvl5pPr marL="7373722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5pPr>
    <a:lvl6pPr marL="9217152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6pPr>
    <a:lvl7pPr marL="11060582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7pPr>
    <a:lvl8pPr marL="12904013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8pPr>
    <a:lvl9pPr marL="14747443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13824" userDrawn="1">
          <p15:clr>
            <a:srgbClr val="FBAE40"/>
          </p15:clr>
        </p15:guide>
        <p15:guide id="8" pos="10368" userDrawn="1">
          <p15:clr>
            <a:srgbClr val="FBAE40"/>
          </p15:clr>
        </p15:guide>
        <p15:guide id="9" orient="horz" pos="24883" userDrawn="1">
          <p15:clr>
            <a:srgbClr val="FBAE40"/>
          </p15:clr>
        </p15:guide>
        <p15:guide id="10" pos="972" userDrawn="1">
          <p15:clr>
            <a:srgbClr val="FBAE40"/>
          </p15:clr>
        </p15:guide>
        <p15:guide id="11" pos="19764" userDrawn="1">
          <p15:clr>
            <a:srgbClr val="FBAE40"/>
          </p15:clr>
        </p15:guide>
        <p15:guide id="12" orient="horz" pos="2549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23557230" y="2336800"/>
            <a:ext cx="7098030" cy="3719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263140" y="2336800"/>
            <a:ext cx="20882610" cy="3719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207638" y="40426211"/>
            <a:ext cx="1167712" cy="2336800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27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 sz="6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43050" y="6893170"/>
            <a:ext cx="13990320" cy="326393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459200" y="11684000"/>
            <a:ext cx="13990320" cy="27848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207638" y="40426211"/>
            <a:ext cx="1167712" cy="2336800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27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050" y="2336803"/>
            <a:ext cx="28392120" cy="848360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43051" y="10759443"/>
            <a:ext cx="13926025" cy="5273037"/>
          </a:xfrm>
        </p:spPr>
        <p:txBody>
          <a:bodyPr anchor="b"/>
          <a:lstStyle>
            <a:lvl1pPr marL="0" indent="0">
              <a:buNone/>
              <a:defRPr sz="6480" b="1"/>
            </a:lvl1pPr>
            <a:lvl2pPr marL="1234440" indent="0">
              <a:buNone/>
              <a:defRPr sz="5400" b="1"/>
            </a:lvl2pPr>
            <a:lvl3pPr marL="2468880" indent="0">
              <a:buNone/>
              <a:defRPr sz="4860" b="1"/>
            </a:lvl3pPr>
            <a:lvl4pPr marL="3703320" indent="0">
              <a:buNone/>
              <a:defRPr sz="4320" b="1"/>
            </a:lvl4pPr>
            <a:lvl5pPr marL="4937760" indent="0">
              <a:buNone/>
              <a:defRPr sz="4320" b="1"/>
            </a:lvl5pPr>
            <a:lvl6pPr marL="6172200" indent="0">
              <a:buNone/>
              <a:defRPr sz="4320" b="1"/>
            </a:lvl6pPr>
            <a:lvl7pPr marL="7406640" indent="0">
              <a:buNone/>
              <a:defRPr sz="4320" b="1"/>
            </a:lvl7pPr>
            <a:lvl8pPr marL="8641080" indent="0">
              <a:buNone/>
              <a:defRPr sz="4320" b="1"/>
            </a:lvl8pPr>
            <a:lvl9pPr marL="9875520" indent="0">
              <a:buNone/>
              <a:defRPr sz="43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43051" y="16032480"/>
            <a:ext cx="13926025" cy="23581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6459200" y="10759443"/>
            <a:ext cx="13994608" cy="5273037"/>
          </a:xfrm>
        </p:spPr>
        <p:txBody>
          <a:bodyPr anchor="b"/>
          <a:lstStyle>
            <a:lvl1pPr marL="0" indent="0">
              <a:buNone/>
              <a:defRPr sz="6480" b="1"/>
            </a:lvl1pPr>
            <a:lvl2pPr marL="1234440" indent="0">
              <a:buNone/>
              <a:defRPr sz="5400" b="1"/>
            </a:lvl2pPr>
            <a:lvl3pPr marL="2468880" indent="0">
              <a:buNone/>
              <a:defRPr sz="4860" b="1"/>
            </a:lvl3pPr>
            <a:lvl4pPr marL="3703320" indent="0">
              <a:buNone/>
              <a:defRPr sz="4320" b="1"/>
            </a:lvl4pPr>
            <a:lvl5pPr marL="4937760" indent="0">
              <a:buNone/>
              <a:defRPr sz="4320" b="1"/>
            </a:lvl5pPr>
            <a:lvl6pPr marL="6172200" indent="0">
              <a:buNone/>
              <a:defRPr sz="4320" b="1"/>
            </a:lvl6pPr>
            <a:lvl7pPr marL="7406640" indent="0">
              <a:buNone/>
              <a:defRPr sz="4320" b="1"/>
            </a:lvl7pPr>
            <a:lvl8pPr marL="8641080" indent="0">
              <a:buNone/>
              <a:defRPr sz="4320" b="1"/>
            </a:lvl8pPr>
            <a:lvl9pPr marL="9875520" indent="0">
              <a:buNone/>
              <a:defRPr sz="43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6459200" y="16032480"/>
            <a:ext cx="13994608" cy="23581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0207638" y="40426211"/>
            <a:ext cx="1167712" cy="2336800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27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207638" y="40426211"/>
            <a:ext cx="1167712" cy="2336800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27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207638" y="40426211"/>
            <a:ext cx="1167712" cy="2336800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27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429" y="2926080"/>
            <a:ext cx="10617040" cy="10241280"/>
          </a:xfrm>
        </p:spPr>
        <p:txBody>
          <a:bodyPr anchor="b"/>
          <a:lstStyle>
            <a:lvl1pPr>
              <a:defRPr sz="86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94608" y="6319523"/>
            <a:ext cx="16664940" cy="31191200"/>
          </a:xfrm>
        </p:spPr>
        <p:txBody>
          <a:bodyPr/>
          <a:lstStyle>
            <a:lvl1pPr>
              <a:defRPr sz="8640"/>
            </a:lvl1pPr>
            <a:lvl2pPr>
              <a:defRPr sz="7560"/>
            </a:lvl2pPr>
            <a:lvl3pPr>
              <a:defRPr sz="648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7429" y="13167360"/>
            <a:ext cx="10617040" cy="24394163"/>
          </a:xfrm>
        </p:spPr>
        <p:txBody>
          <a:bodyPr/>
          <a:lstStyle>
            <a:lvl1pPr marL="0" indent="0">
              <a:buNone/>
              <a:defRPr sz="4320"/>
            </a:lvl1pPr>
            <a:lvl2pPr marL="1234440" indent="0">
              <a:buNone/>
              <a:defRPr sz="3780"/>
            </a:lvl2pPr>
            <a:lvl3pPr marL="2468880" indent="0">
              <a:buNone/>
              <a:defRPr sz="3240"/>
            </a:lvl3pPr>
            <a:lvl4pPr marL="3703320" indent="0">
              <a:buNone/>
              <a:defRPr sz="2700"/>
            </a:lvl4pPr>
            <a:lvl5pPr marL="4937760" indent="0">
              <a:buNone/>
              <a:defRPr sz="2700"/>
            </a:lvl5pPr>
            <a:lvl6pPr marL="6172200" indent="0">
              <a:buNone/>
              <a:defRPr sz="2700"/>
            </a:lvl6pPr>
            <a:lvl7pPr marL="7406640" indent="0">
              <a:buNone/>
              <a:defRPr sz="2700"/>
            </a:lvl7pPr>
            <a:lvl8pPr marL="8641080" indent="0">
              <a:buNone/>
              <a:defRPr sz="2700"/>
            </a:lvl8pPr>
            <a:lvl9pPr marL="9875520" indent="0">
              <a:buNone/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207638" y="40426211"/>
            <a:ext cx="1167712" cy="2336800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27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429" y="2926080"/>
            <a:ext cx="10617040" cy="10241280"/>
          </a:xfrm>
        </p:spPr>
        <p:txBody>
          <a:bodyPr anchor="b"/>
          <a:lstStyle>
            <a:lvl1pPr>
              <a:defRPr sz="86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3994608" y="6319523"/>
            <a:ext cx="16664940" cy="31191200"/>
          </a:xfrm>
        </p:spPr>
        <p:txBody>
          <a:bodyPr/>
          <a:lstStyle>
            <a:lvl1pPr marL="0" indent="0">
              <a:buNone/>
              <a:defRPr sz="8640"/>
            </a:lvl1pPr>
            <a:lvl2pPr marL="1234440" indent="0">
              <a:buNone/>
              <a:defRPr sz="7560"/>
            </a:lvl2pPr>
            <a:lvl3pPr marL="2468880" indent="0">
              <a:buNone/>
              <a:defRPr sz="6480"/>
            </a:lvl3pPr>
            <a:lvl4pPr marL="3703320" indent="0">
              <a:buNone/>
              <a:defRPr sz="5400"/>
            </a:lvl4pPr>
            <a:lvl5pPr marL="4937760" indent="0">
              <a:buNone/>
              <a:defRPr sz="5400"/>
            </a:lvl5pPr>
            <a:lvl6pPr marL="6172200" indent="0">
              <a:buNone/>
              <a:defRPr sz="5400"/>
            </a:lvl6pPr>
            <a:lvl7pPr marL="7406640" indent="0">
              <a:buNone/>
              <a:defRPr sz="5400"/>
            </a:lvl7pPr>
            <a:lvl8pPr marL="8641080" indent="0">
              <a:buNone/>
              <a:defRPr sz="5400"/>
            </a:lvl8pPr>
            <a:lvl9pPr marL="9875520" indent="0">
              <a:buNone/>
              <a:defRPr sz="54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7429" y="13167360"/>
            <a:ext cx="10617040" cy="24394163"/>
          </a:xfrm>
        </p:spPr>
        <p:txBody>
          <a:bodyPr/>
          <a:lstStyle>
            <a:lvl1pPr marL="0" indent="0">
              <a:buNone/>
              <a:defRPr sz="4320"/>
            </a:lvl1pPr>
            <a:lvl2pPr marL="1234440" indent="0">
              <a:buNone/>
              <a:defRPr sz="3780"/>
            </a:lvl2pPr>
            <a:lvl3pPr marL="2468880" indent="0">
              <a:buNone/>
              <a:defRPr sz="3240"/>
            </a:lvl3pPr>
            <a:lvl4pPr marL="3703320" indent="0">
              <a:buNone/>
              <a:defRPr sz="2700"/>
            </a:lvl4pPr>
            <a:lvl5pPr marL="4937760" indent="0">
              <a:buNone/>
              <a:defRPr sz="2700"/>
            </a:lvl5pPr>
            <a:lvl6pPr marL="6172200" indent="0">
              <a:buNone/>
              <a:defRPr sz="2700"/>
            </a:lvl6pPr>
            <a:lvl7pPr marL="7406640" indent="0">
              <a:buNone/>
              <a:defRPr sz="2700"/>
            </a:lvl7pPr>
            <a:lvl8pPr marL="8641080" indent="0">
              <a:buNone/>
              <a:defRPr sz="2700"/>
            </a:lvl8pPr>
            <a:lvl9pPr marL="9875520" indent="0">
              <a:buNone/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207638" y="40426211"/>
            <a:ext cx="1167712" cy="2336800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27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207638" y="40426211"/>
            <a:ext cx="1167712" cy="2336800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27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3490" y="1128190"/>
            <a:ext cx="29891484" cy="414719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53490" y="6611814"/>
            <a:ext cx="29891484" cy="32707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hdr="0" ftr="0" dt="0"/>
  <p:txStyles>
    <p:titleStyle>
      <a:lvl1pPr algn="l" defTabSz="2468880" rtl="0" eaLnBrk="1" latinLnBrk="0" hangingPunct="1">
        <a:lnSpc>
          <a:spcPct val="90000"/>
        </a:lnSpc>
        <a:spcBef>
          <a:spcPct val="0"/>
        </a:spcBef>
        <a:buNone/>
        <a:defRPr sz="9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2468880" rtl="0" eaLnBrk="1" latinLnBrk="0" hangingPunct="1">
        <a:lnSpc>
          <a:spcPct val="90000"/>
        </a:lnSpc>
        <a:spcBef>
          <a:spcPts val="2700"/>
        </a:spcBef>
        <a:buFontTx/>
        <a:buNone/>
        <a:defRPr sz="6000" kern="1200">
          <a:solidFill>
            <a:schemeClr val="tx1"/>
          </a:solidFill>
          <a:latin typeface="+mn-lt"/>
          <a:ea typeface="+mn-ea"/>
          <a:cs typeface="+mn-cs"/>
        </a:defRPr>
      </a:lvl1pPr>
      <a:lvl2pPr marL="1234440" indent="0" algn="l" defTabSz="2468880" rtl="0" eaLnBrk="1" latinLnBrk="0" hangingPunct="1">
        <a:lnSpc>
          <a:spcPct val="90000"/>
        </a:lnSpc>
        <a:spcBef>
          <a:spcPts val="1350"/>
        </a:spcBef>
        <a:buFontTx/>
        <a:buNone/>
        <a:defRPr sz="6480" kern="1200">
          <a:solidFill>
            <a:schemeClr val="tx1"/>
          </a:solidFill>
          <a:latin typeface="+mn-lt"/>
          <a:ea typeface="+mn-ea"/>
          <a:cs typeface="+mn-cs"/>
        </a:defRPr>
      </a:lvl2pPr>
      <a:lvl3pPr marL="2468880" indent="0" algn="l" defTabSz="2468880" rtl="0" eaLnBrk="1" latinLnBrk="0" hangingPunct="1">
        <a:lnSpc>
          <a:spcPct val="90000"/>
        </a:lnSpc>
        <a:spcBef>
          <a:spcPts val="135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3703320" indent="0" algn="l" defTabSz="2468880" rtl="0" eaLnBrk="1" latinLnBrk="0" hangingPunct="1">
        <a:lnSpc>
          <a:spcPct val="90000"/>
        </a:lnSpc>
        <a:spcBef>
          <a:spcPts val="1350"/>
        </a:spcBef>
        <a:buFontTx/>
        <a:buNone/>
        <a:defRPr sz="486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indent="0" algn="l" defTabSz="2468880" rtl="0" eaLnBrk="1" latinLnBrk="0" hangingPunct="1">
        <a:lnSpc>
          <a:spcPct val="90000"/>
        </a:lnSpc>
        <a:spcBef>
          <a:spcPts val="1350"/>
        </a:spcBef>
        <a:buFontTx/>
        <a:buNone/>
        <a:defRPr sz="4860" kern="1200">
          <a:solidFill>
            <a:schemeClr val="tx1"/>
          </a:solidFill>
          <a:latin typeface="+mn-lt"/>
          <a:ea typeface="+mn-ea"/>
          <a:cs typeface="+mn-cs"/>
        </a:defRPr>
      </a:lvl5pPr>
      <a:lvl6pPr marL="6789420" indent="-617220" algn="l" defTabSz="246888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4860" kern="1200">
          <a:solidFill>
            <a:schemeClr val="tx1"/>
          </a:solidFill>
          <a:latin typeface="+mn-lt"/>
          <a:ea typeface="+mn-ea"/>
          <a:cs typeface="+mn-cs"/>
        </a:defRPr>
      </a:lvl6pPr>
      <a:lvl7pPr marL="8023860" indent="-617220" algn="l" defTabSz="246888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4860" kern="1200">
          <a:solidFill>
            <a:schemeClr val="tx1"/>
          </a:solidFill>
          <a:latin typeface="+mn-lt"/>
          <a:ea typeface="+mn-ea"/>
          <a:cs typeface="+mn-cs"/>
        </a:defRPr>
      </a:lvl7pPr>
      <a:lvl8pPr marL="9258300" indent="-617220" algn="l" defTabSz="246888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4860" kern="1200">
          <a:solidFill>
            <a:schemeClr val="tx1"/>
          </a:solidFill>
          <a:latin typeface="+mn-lt"/>
          <a:ea typeface="+mn-ea"/>
          <a:cs typeface="+mn-cs"/>
        </a:defRPr>
      </a:lvl8pPr>
      <a:lvl9pPr marL="10492740" indent="-617220" algn="l" defTabSz="246888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48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1pPr>
      <a:lvl2pPr marL="123444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2pPr>
      <a:lvl3pPr marL="246888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3pPr>
      <a:lvl4pPr marL="370332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5pPr>
      <a:lvl6pPr marL="617220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6pPr>
      <a:lvl7pPr marL="740664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7pPr>
      <a:lvl8pPr marL="864108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8pPr>
      <a:lvl9pPr marL="987552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13824" userDrawn="1">
          <p15:clr>
            <a:srgbClr val="F26B43"/>
          </p15:clr>
        </p15:guide>
        <p15:guide id="8" pos="10368" userDrawn="1">
          <p15:clr>
            <a:srgbClr val="F26B43"/>
          </p15:clr>
        </p15:guide>
        <p15:guide id="9" pos="972" userDrawn="1">
          <p15:clr>
            <a:srgbClr val="F26B43"/>
          </p15:clr>
        </p15:guide>
        <p15:guide id="10" orient="horz" pos="24883" userDrawn="1">
          <p15:clr>
            <a:srgbClr val="F26B43"/>
          </p15:clr>
        </p15:guide>
        <p15:guide id="11" pos="19764" userDrawn="1">
          <p15:clr>
            <a:srgbClr val="F26B43"/>
          </p15:clr>
        </p15:guide>
        <p15:guide id="12" orient="horz" pos="2641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3490" y="1128190"/>
            <a:ext cx="29421859" cy="2615838"/>
          </a:xfrm>
        </p:spPr>
        <p:txBody>
          <a:bodyPr>
            <a:noAutofit/>
          </a:bodyPr>
          <a:lstStyle/>
          <a:p>
            <a:r>
              <a:rPr lang="en-US"/>
              <a:t>Non-Scaling Fixed-Field Proton Accelerator with Constant Tunes</a:t>
            </a:r>
            <a:endParaRPr lang="en-US" sz="4800" b="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6CF4DD3-8338-B148-B3E0-62642A9AF5E5}"/>
              </a:ext>
            </a:extLst>
          </p:cNvPr>
          <p:cNvSpPr/>
          <p:nvPr/>
        </p:nvSpPr>
        <p:spPr>
          <a:xfrm>
            <a:off x="1953489" y="3744028"/>
            <a:ext cx="294218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/>
              <a:t>S.J. Brooks {sbrooks@bnl.gov}, Brookhaven National Laboratory, Upton, NY, USA</a:t>
            </a:r>
            <a:endParaRPr lang="en-US" sz="48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84CD15-F94D-7843-994C-D0C2DFEDC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3" spcCol="914400">
            <a:normAutofit fontScale="92500" lnSpcReduction="10000"/>
          </a:bodyPr>
          <a:lstStyle/>
          <a:p>
            <a:pPr algn="just"/>
            <a:r>
              <a:rPr lang="en-US" b="1"/>
              <a:t>Abstract</a:t>
            </a:r>
          </a:p>
          <a:p>
            <a:pPr algn="just"/>
            <a:r>
              <a:rPr lang="en-US" sz="3600"/>
              <a:t>Recent studies by Dejan Trbojevic have confirmed that Non-Scaling Fixed Field Accelerators (NS-FFAs) can have their tune dependence on momentum flattened by adding nonlinear components to the magnet fields, although not necessarily for an unlimited momentum range.  This paper presents such a cell suitable for the proposed 3−12 MeV FETS-FFA proton R&amp;D ring at RAL.</a:t>
            </a:r>
          </a:p>
          <a:p>
            <a:pPr algn="just"/>
            <a:r>
              <a:rPr lang="en-US" sz="3600"/>
              <a:t>The nonlinear magnetic field components are found automatically using an optimiser and settings covering a ring tune range of one unit in both planes independently are attainable.  A fully configurable magnet with multiple windings across its horizontal aperture has been designed in 2D using Poisson, which can produce the required nonlinear fields without exceeding 5 A/mm</a:t>
            </a:r>
            <a:r>
              <a:rPr lang="en-US" sz="3600" baseline="30000"/>
              <a:t>2</a:t>
            </a:r>
            <a:r>
              <a:rPr lang="en-US" sz="3600"/>
              <a:t> current density.</a:t>
            </a:r>
          </a:p>
          <a:p>
            <a:pPr algn="just"/>
            <a:r>
              <a:rPr lang="en-US" b="1"/>
              <a:t>Introduction</a:t>
            </a:r>
            <a:endParaRPr lang="en-US" sz="3600"/>
          </a:p>
          <a:p>
            <a:pPr algn="just"/>
            <a:r>
              <a:rPr lang="en-US" sz="3600"/>
              <a:t>The ISIS-II project plans to use a fixed-field accelerator (FFA) to increase the proton beam power driving the neutron source at RAL to ≥1.25 MW from its present ∼200 kW.</a:t>
            </a:r>
          </a:p>
          <a:p>
            <a:pPr algn="just"/>
            <a:r>
              <a:rPr lang="en-US" sz="3600"/>
              <a:t>A prototype FFA using the 3 MeV proton beam from the Front End Test Stand (FETS) at RAL is being designed to test beam dynamics under realistic space charge levels and machine errors.  This R&amp;D ring is called FETS-FFA.</a:t>
            </a:r>
          </a:p>
          <a:p>
            <a:pPr algn="just"/>
            <a:r>
              <a:rPr lang="en-US" sz="3600"/>
              <a:t>Near-constant ring tunes are desirable for accelerating beams with high space charge levels to avoid resonances.  Scaling FFAs guarantee this via a scaling law, but are less magnetically efficient because they always include a reverse  bend.  In this paper, an efficient non-scaling FFA solution with a fixed tune is found for FETS-FFA.</a:t>
            </a:r>
          </a:p>
          <a:p>
            <a:pPr algn="just"/>
            <a:r>
              <a:rPr lang="en-US" sz="3600"/>
              <a:t>By adding higher-order multipoles to a linear non-scaling FFA cell, the sextupoles can cancel the first tune derivative dQ/dE, the octupoles can cancel d</a:t>
            </a:r>
            <a:r>
              <a:rPr lang="en-US" sz="3600" baseline="30000"/>
              <a:t>2</a:t>
            </a:r>
            <a:r>
              <a:rPr lang="en-US" sz="3600"/>
              <a:t>Q/dE</a:t>
            </a:r>
            <a:r>
              <a:rPr lang="en-US" sz="3600" baseline="30000"/>
              <a:t>2</a:t>
            </a:r>
            <a:r>
              <a:rPr lang="en-US" sz="3600"/>
              <a:t> and so on. This eventually leads to a very flat tune dependence, at least over a finite energy range.</a:t>
            </a:r>
          </a:p>
          <a:p>
            <a:pPr marL="0" marR="0" lvl="0" indent="0" algn="just" defTabSz="2468880" rtl="0" eaLnBrk="1" fontAlgn="auto" latinLnBrk="0" hangingPunct="1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Requirements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just" defTabSz="2468880" rtl="0" eaLnBrk="1" fontAlgn="auto" latinLnBrk="0" hangingPunct="1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just" defTabSz="2468880" rtl="0" eaLnBrk="1" fontAlgn="auto" latinLnBrk="0" hangingPunct="1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just" defTabSz="2468880" rtl="0" eaLnBrk="1" fontAlgn="auto" latinLnBrk="0" hangingPunct="1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algn="just"/>
            <a:endParaRPr lang="en-US" sz="3600"/>
          </a:p>
          <a:p>
            <a:pPr algn="just"/>
            <a:endParaRPr lang="en-US" sz="3600"/>
          </a:p>
          <a:p>
            <a:pPr algn="just"/>
            <a:endParaRPr lang="en-US" sz="3600"/>
          </a:p>
          <a:p>
            <a:pPr algn="just"/>
            <a:endParaRPr lang="en-US" sz="3600"/>
          </a:p>
          <a:p>
            <a:pPr algn="just"/>
            <a:endParaRPr lang="en-US" sz="3600"/>
          </a:p>
          <a:p>
            <a:pPr marL="0" marR="0" lvl="0" indent="0" algn="just" defTabSz="2468880" rtl="0" eaLnBrk="1" fontAlgn="auto" latinLnBrk="0" hangingPunct="1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Algorithm Nested Loops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just" defTabSz="2468880" rtl="0" eaLnBrk="1" fontAlgn="auto" latinLnBrk="0" hangingPunct="1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just" defTabSz="2468880" rtl="0" eaLnBrk="1" fontAlgn="auto" latinLnBrk="0" hangingPunct="1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algn="just"/>
            <a:endParaRPr lang="en-US" sz="3600"/>
          </a:p>
          <a:p>
            <a:pPr algn="just"/>
            <a:endParaRPr lang="en-US" sz="3600"/>
          </a:p>
          <a:p>
            <a:pPr algn="just"/>
            <a:endParaRPr lang="en-US" sz="3600"/>
          </a:p>
          <a:p>
            <a:pPr marL="0" marR="0" lvl="0" indent="0" algn="just" defTabSz="2468880" rtl="0" eaLnBrk="1" fontAlgn="auto" latinLnBrk="0" hangingPunct="1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Fixed-Tune Cell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algn="just"/>
            <a:endParaRPr lang="en-US" sz="3600"/>
          </a:p>
          <a:p>
            <a:pPr algn="just"/>
            <a:endParaRPr lang="en-US" sz="3600"/>
          </a:p>
          <a:p>
            <a:pPr algn="just"/>
            <a:endParaRPr lang="en-US" sz="3600"/>
          </a:p>
          <a:p>
            <a:pPr algn="just"/>
            <a:endParaRPr lang="en-US" sz="3600"/>
          </a:p>
          <a:p>
            <a:pPr algn="just"/>
            <a:endParaRPr lang="en-US" sz="3600"/>
          </a:p>
          <a:p>
            <a:pPr algn="just"/>
            <a:endParaRPr lang="en-US" sz="3600"/>
          </a:p>
          <a:p>
            <a:pPr algn="just"/>
            <a:endParaRPr lang="en-US" sz="3600"/>
          </a:p>
          <a:p>
            <a:pPr algn="just"/>
            <a:endParaRPr lang="en-US" sz="3600"/>
          </a:p>
          <a:p>
            <a:pPr algn="just"/>
            <a:endParaRPr lang="en-US" sz="3600"/>
          </a:p>
          <a:p>
            <a:pPr algn="just"/>
            <a:r>
              <a:rPr lang="en-US" sz="3600" i="1"/>
              <a:t>(Above) Closed orbit range in the Q</a:t>
            </a:r>
            <a:r>
              <a:rPr lang="en-US" sz="3600" i="1" baseline="-25000"/>
              <a:t>x</a:t>
            </a:r>
            <a:r>
              <a:rPr lang="en-US" sz="3600" i="1"/>
              <a:t>=0.216, Q</a:t>
            </a:r>
            <a:r>
              <a:rPr lang="en-US" sz="3600" i="1" baseline="-25000"/>
              <a:t>y</a:t>
            </a:r>
            <a:r>
              <a:rPr lang="en-US" sz="3600" i="1"/>
              <a:t>=0.213 cell, from 3–12 MeV (top to bottom).</a:t>
            </a:r>
          </a:p>
          <a:p>
            <a:pPr algn="just"/>
            <a:r>
              <a:rPr lang="en-US" sz="3600" i="1"/>
              <a:t>(Below) Tune variation with energy in the cell.</a:t>
            </a:r>
          </a:p>
          <a:p>
            <a:pPr algn="just"/>
            <a:endParaRPr lang="en-US" sz="3600"/>
          </a:p>
          <a:p>
            <a:pPr algn="just"/>
            <a:endParaRPr lang="en-US" sz="3600"/>
          </a:p>
          <a:p>
            <a:pPr algn="just"/>
            <a:endParaRPr lang="en-US" sz="3600"/>
          </a:p>
          <a:p>
            <a:pPr algn="just"/>
            <a:endParaRPr lang="en-US" sz="3600"/>
          </a:p>
          <a:p>
            <a:pPr algn="just"/>
            <a:endParaRPr lang="en-US" sz="3600"/>
          </a:p>
          <a:p>
            <a:pPr algn="just"/>
            <a:endParaRPr lang="en-US" sz="3600"/>
          </a:p>
          <a:p>
            <a:pPr algn="just"/>
            <a:endParaRPr lang="en-US" sz="3600"/>
          </a:p>
          <a:p>
            <a:pPr algn="just"/>
            <a:endParaRPr lang="en-US" sz="3600"/>
          </a:p>
          <a:p>
            <a:pPr algn="just"/>
            <a:endParaRPr lang="en-US" sz="3600"/>
          </a:p>
          <a:p>
            <a:pPr algn="just"/>
            <a:r>
              <a:rPr lang="en-US" sz="3600"/>
              <a:t>The cell lattice including multipole components for each magnet is shown below (left), with the fields plotted as a function of transverse position (right).</a:t>
            </a:r>
          </a:p>
          <a:p>
            <a:pPr algn="just"/>
            <a:endParaRPr lang="en-US" sz="3600"/>
          </a:p>
          <a:p>
            <a:pPr algn="just"/>
            <a:endParaRPr lang="en-US" sz="3600"/>
          </a:p>
          <a:p>
            <a:pPr algn="just"/>
            <a:endParaRPr lang="en-US" sz="3600"/>
          </a:p>
          <a:p>
            <a:pPr algn="just"/>
            <a:endParaRPr lang="en-US" sz="3600"/>
          </a:p>
          <a:p>
            <a:pPr algn="just"/>
            <a:endParaRPr lang="en-US" sz="3600"/>
          </a:p>
          <a:p>
            <a:pPr algn="just"/>
            <a:r>
              <a:rPr lang="en-US" sz="3600"/>
              <a:t>Adjustment of 1 in ring tune (0.0833 in cell tune) is required for R&amp;D purposes.  The table below shows fixed-tune cells from the algorithm for all four “corners” of the adjustment range.</a:t>
            </a:r>
          </a:p>
          <a:p>
            <a:pPr algn="just"/>
            <a:endParaRPr lang="en-US" sz="3600"/>
          </a:p>
          <a:p>
            <a:pPr algn="just"/>
            <a:endParaRPr lang="en-US" sz="3600"/>
          </a:p>
          <a:p>
            <a:pPr algn="just"/>
            <a:endParaRPr lang="en-US" sz="3600"/>
          </a:p>
          <a:p>
            <a:pPr algn="just"/>
            <a:endParaRPr lang="en-US" sz="3600"/>
          </a:p>
          <a:p>
            <a:pPr algn="just"/>
            <a:endParaRPr lang="en-US" sz="3600"/>
          </a:p>
          <a:p>
            <a:pPr algn="just"/>
            <a:endParaRPr lang="en-US" sz="3600"/>
          </a:p>
          <a:p>
            <a:pPr algn="just"/>
            <a:endParaRPr lang="en-US" sz="6500"/>
          </a:p>
          <a:p>
            <a:pPr marL="0" marR="0" lvl="0" indent="0" algn="just" defTabSz="2468880" rtl="0" eaLnBrk="1" fontAlgn="auto" latinLnBrk="0" hangingPunct="1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Mid-Plane Field Model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just" defTabSz="2468880" rtl="0" eaLnBrk="1" fontAlgn="auto" latinLnBrk="0" hangingPunct="1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600">
                <a:solidFill>
                  <a:srgbClr val="000000"/>
                </a:solidFill>
                <a:latin typeface="Arial" panose="020B0604020202020204"/>
              </a:rPr>
              <a:t>The field at y=0 in the magnets is defined by: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algn="just"/>
            <a:endParaRPr lang="en-US" sz="3600"/>
          </a:p>
          <a:p>
            <a:pPr algn="just"/>
            <a:endParaRPr lang="en-US" sz="3600"/>
          </a:p>
          <a:p>
            <a:pPr algn="just"/>
            <a:r>
              <a:rPr lang="en-US" b="1"/>
              <a:t>Horizontal Omni-Magnets</a:t>
            </a:r>
          </a:p>
          <a:p>
            <a:pPr algn="just"/>
            <a:r>
              <a:rPr lang="en-US" sz="3600"/>
              <a:t>Tune adjustment in FETS-FFA requires independently adjusting all multipoles of each magnet: an unusual requirement.  A magnet with many embedded pole-face coils was designed to provide universal field adjustment capability.</a:t>
            </a:r>
          </a:p>
          <a:p>
            <a:pPr algn="just"/>
            <a:endParaRPr lang="en-US" sz="3600"/>
          </a:p>
          <a:p>
            <a:pPr algn="just"/>
            <a:endParaRPr lang="en-US" sz="3600"/>
          </a:p>
          <a:p>
            <a:pPr algn="just"/>
            <a:endParaRPr lang="en-US" sz="3600"/>
          </a:p>
          <a:p>
            <a:pPr algn="just"/>
            <a:endParaRPr lang="en-US" sz="3600"/>
          </a:p>
          <a:p>
            <a:pPr algn="just"/>
            <a:endParaRPr lang="en-US" sz="3600"/>
          </a:p>
          <a:p>
            <a:pPr algn="just"/>
            <a:endParaRPr lang="en-US" sz="3600"/>
          </a:p>
          <a:p>
            <a:pPr algn="just"/>
            <a:endParaRPr lang="en-US" sz="3600"/>
          </a:p>
          <a:p>
            <a:pPr algn="just"/>
            <a:endParaRPr lang="en-US" sz="3600"/>
          </a:p>
          <a:p>
            <a:pPr algn="just"/>
            <a:r>
              <a:rPr lang="en-US" sz="3600" i="1"/>
              <a:t>Field lines (top) and mid-plane field (bottom) for the F magnet of the Q</a:t>
            </a:r>
            <a:r>
              <a:rPr lang="en-US" sz="3600" i="1" baseline="-25000"/>
              <a:t>x</a:t>
            </a:r>
            <a:r>
              <a:rPr lang="en-US" sz="3600" i="1"/>
              <a:t>=0.2083, Q</a:t>
            </a:r>
            <a:r>
              <a:rPr lang="en-US" sz="3600" i="1" baseline="-25000"/>
              <a:t>y</a:t>
            </a:r>
            <a:r>
              <a:rPr lang="en-US" sz="3600" i="1"/>
              <a:t>=0.2917 cell, which has the largest peak field and orbit excursion.</a:t>
            </a:r>
          </a:p>
          <a:p>
            <a:pPr algn="just"/>
            <a:endParaRPr lang="en-US" sz="3600"/>
          </a:p>
          <a:p>
            <a:pPr algn="just"/>
            <a:endParaRPr lang="en-US" sz="3600"/>
          </a:p>
          <a:p>
            <a:pPr algn="just"/>
            <a:endParaRPr lang="en-US" sz="3600"/>
          </a:p>
          <a:p>
            <a:pPr algn="just"/>
            <a:endParaRPr lang="en-US" sz="3600"/>
          </a:p>
          <a:p>
            <a:pPr algn="just"/>
            <a:endParaRPr lang="en-US" sz="3600"/>
          </a:p>
          <a:p>
            <a:pPr algn="just"/>
            <a:endParaRPr lang="en-US" sz="3600"/>
          </a:p>
          <a:p>
            <a:pPr algn="just"/>
            <a:endParaRPr lang="en-US" sz="3600"/>
          </a:p>
          <a:p>
            <a:pPr algn="just"/>
            <a:endParaRPr lang="en-US" sz="3600"/>
          </a:p>
          <a:p>
            <a:pPr algn="just"/>
            <a:r>
              <a:rPr lang="en-US" sz="3600" i="1"/>
              <a:t>Field lines and mid-plane field for the D magnet of the Q</a:t>
            </a:r>
            <a:r>
              <a:rPr lang="en-US" sz="3600" i="1" baseline="-25000"/>
              <a:t>x</a:t>
            </a:r>
            <a:r>
              <a:rPr lang="en-US" sz="3600" i="1"/>
              <a:t>=0.2917, Q</a:t>
            </a:r>
            <a:r>
              <a:rPr lang="en-US" sz="3600" i="1" baseline="-25000"/>
              <a:t>y</a:t>
            </a:r>
            <a:r>
              <a:rPr lang="en-US" sz="3600" i="1"/>
              <a:t>=0.2917 cell, which has the smallest orbit excursion.  Field is only produced in a fraction of the aperture.</a:t>
            </a:r>
          </a:p>
          <a:p>
            <a:pPr algn="just"/>
            <a:endParaRPr lang="en-US" sz="3600"/>
          </a:p>
          <a:p>
            <a:pPr algn="just"/>
            <a:endParaRPr lang="en-US" sz="8000"/>
          </a:p>
          <a:p>
            <a:pPr algn="just"/>
            <a:endParaRPr lang="en-US" sz="3600" i="1"/>
          </a:p>
          <a:p>
            <a:pPr algn="just"/>
            <a:endParaRPr lang="en-US" sz="3600" i="1"/>
          </a:p>
          <a:p>
            <a:pPr algn="just"/>
            <a:endParaRPr lang="en-US" sz="3600" i="1"/>
          </a:p>
          <a:p>
            <a:pPr algn="just"/>
            <a:endParaRPr lang="en-US" sz="3600" i="1"/>
          </a:p>
          <a:p>
            <a:pPr algn="just"/>
            <a:endParaRPr lang="en-US" sz="3600" i="1"/>
          </a:p>
          <a:p>
            <a:pPr algn="just"/>
            <a:endParaRPr lang="en-US" sz="3600" i="1"/>
          </a:p>
          <a:p>
            <a:pPr algn="just"/>
            <a:endParaRPr lang="en-US" sz="3600" i="1"/>
          </a:p>
          <a:p>
            <a:pPr algn="just"/>
            <a:endParaRPr lang="en-US" sz="3600" i="1"/>
          </a:p>
          <a:p>
            <a:pPr algn="just"/>
            <a:r>
              <a:rPr lang="en-US" b="1"/>
              <a:t>Conclusion</a:t>
            </a:r>
          </a:p>
          <a:p>
            <a:pPr algn="just"/>
            <a:r>
              <a:rPr lang="en-US" sz="3600"/>
              <a:t>Non-scaling FFA cells with tunes fixed to ∼10</a:t>
            </a:r>
            <a:r>
              <a:rPr lang="en-US" sz="3600" baseline="30000"/>
              <a:t>−3</a:t>
            </a:r>
            <a:r>
              <a:rPr lang="en-US" sz="3600"/>
              <a:t> level have been found for the FETS-FFA project.</a:t>
            </a:r>
          </a:p>
          <a:p>
            <a:pPr marL="285750" indent="-285750" algn="just">
              <a:spcBef>
                <a:spcPts val="1400"/>
              </a:spcBef>
              <a:buFont typeface="Arial" panose="020B0604020202020204" pitchFamily="34" charset="0"/>
              <a:buChar char="•"/>
            </a:pPr>
            <a:r>
              <a:rPr lang="en-US" sz="3600"/>
              <a:t>Found by an automated algorithm. </a:t>
            </a:r>
          </a:p>
          <a:p>
            <a:pPr marL="285750" indent="-285750" algn="just">
              <a:spcBef>
                <a:spcPts val="1400"/>
              </a:spcBef>
              <a:buFont typeface="Arial" panose="020B0604020202020204" pitchFamily="34" charset="0"/>
              <a:buChar char="•"/>
            </a:pPr>
            <a:r>
              <a:rPr lang="en-US" sz="3600"/>
              <a:t>Dynamic aperture of 400 mm.mrad (geom.)</a:t>
            </a:r>
          </a:p>
          <a:p>
            <a:pPr marL="285750" indent="-285750" algn="just">
              <a:spcBef>
                <a:spcPts val="1400"/>
              </a:spcBef>
              <a:buFont typeface="Arial" panose="020B0604020202020204" pitchFamily="34" charset="0"/>
              <a:buChar char="•"/>
            </a:pPr>
            <a:r>
              <a:rPr lang="en-US" sz="3600"/>
              <a:t>Magnetic fields below 0.62 T on the beams, compared to &gt;1 T in the scaling FFA. </a:t>
            </a:r>
          </a:p>
          <a:p>
            <a:pPr algn="just">
              <a:spcBef>
                <a:spcPts val="1400"/>
              </a:spcBef>
            </a:pPr>
            <a:r>
              <a:rPr lang="en-US" sz="3600"/>
              <a:t>Very promising machine type for applications with many turns and high space charge levels where resonances must be avoided.</a:t>
            </a:r>
          </a:p>
        </p:txBody>
      </p:sp>
      <p:pic>
        <p:nvPicPr>
          <p:cNvPr id="13" name="Picture 12" descr="A picture containing text, diagram, plot, line&#10;&#10;Description automatically generated">
            <a:extLst>
              <a:ext uri="{FF2B5EF4-FFF2-40B4-BE49-F238E27FC236}">
                <a16:creationId xmlns:a16="http://schemas.microsoft.com/office/drawing/2014/main" id="{FEF0DD8B-B17B-52E5-B85D-4690B451C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1329" y="16029798"/>
            <a:ext cx="9144000" cy="6664055"/>
          </a:xfrm>
          <a:prstGeom prst="rect">
            <a:avLst/>
          </a:prstGeom>
        </p:spPr>
      </p:pic>
      <p:pic>
        <p:nvPicPr>
          <p:cNvPr id="19" name="Picture 18" descr="A picture containing text, line, plot, diagram&#10;&#10;Description automatically generated">
            <a:extLst>
              <a:ext uri="{FF2B5EF4-FFF2-40B4-BE49-F238E27FC236}">
                <a16:creationId xmlns:a16="http://schemas.microsoft.com/office/drawing/2014/main" id="{BC9C7BD6-F5FC-C655-F6A9-6C2122B6F1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40448" y="9901046"/>
            <a:ext cx="9144000" cy="5971592"/>
          </a:xfrm>
          <a:prstGeom prst="rect">
            <a:avLst/>
          </a:prstGeom>
        </p:spPr>
      </p:pic>
      <p:pic>
        <p:nvPicPr>
          <p:cNvPr id="23" name="Picture 22" descr="A picture containing text, line, plot, diagram&#10;&#10;Description automatically generated">
            <a:extLst>
              <a:ext uri="{FF2B5EF4-FFF2-40B4-BE49-F238E27FC236}">
                <a16:creationId xmlns:a16="http://schemas.microsoft.com/office/drawing/2014/main" id="{8011ADB3-9AE8-F028-6394-FF513A1F77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40448" y="17603084"/>
            <a:ext cx="9144000" cy="6253577"/>
          </a:xfrm>
          <a:prstGeom prst="rect">
            <a:avLst/>
          </a:prstGeom>
        </p:spPr>
      </p:pic>
      <p:pic>
        <p:nvPicPr>
          <p:cNvPr id="27" name="Picture 26" descr="A picture containing text, screenshot, font, number&#10;&#10;Description automatically generated">
            <a:extLst>
              <a:ext uri="{FF2B5EF4-FFF2-40B4-BE49-F238E27FC236}">
                <a16:creationId xmlns:a16="http://schemas.microsoft.com/office/drawing/2014/main" id="{EBEC1E18-8EB6-CE4D-5A9A-6BC427514ABC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8157" y="27666682"/>
            <a:ext cx="9144000" cy="559188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8298901-38AF-075D-6488-5322BB669913}"/>
              </a:ext>
            </a:extLst>
          </p:cNvPr>
          <p:cNvGrpSpPr/>
          <p:nvPr/>
        </p:nvGrpSpPr>
        <p:grpSpPr>
          <a:xfrm>
            <a:off x="12269957" y="24526761"/>
            <a:ext cx="9206745" cy="3073353"/>
            <a:chOff x="12308863" y="24526761"/>
            <a:chExt cx="9206745" cy="3073353"/>
          </a:xfrm>
        </p:grpSpPr>
        <p:pic>
          <p:nvPicPr>
            <p:cNvPr id="15" name="Picture 14" descr="A picture containing text, line, diagram, plot&#10;&#10;Description automatically generated">
              <a:extLst>
                <a:ext uri="{FF2B5EF4-FFF2-40B4-BE49-F238E27FC236}">
                  <a16:creationId xmlns:a16="http://schemas.microsoft.com/office/drawing/2014/main" id="{7C7273C5-D61A-4B2A-C8D7-839F13C13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310434" y="24526761"/>
              <a:ext cx="4205174" cy="3073353"/>
            </a:xfrm>
            <a:prstGeom prst="rect">
              <a:avLst/>
            </a:prstGeom>
          </p:spPr>
        </p:pic>
        <p:pic>
          <p:nvPicPr>
            <p:cNvPr id="29" name="Picture 28" descr="A picture containing text, screenshot, font, number&#10;&#10;Description automatically generated">
              <a:extLst>
                <a:ext uri="{FF2B5EF4-FFF2-40B4-BE49-F238E27FC236}">
                  <a16:creationId xmlns:a16="http://schemas.microsoft.com/office/drawing/2014/main" id="{F95D2DD2-9D4D-F3EC-905C-255620196660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308863" y="24526761"/>
              <a:ext cx="4747782" cy="3073353"/>
            </a:xfrm>
            <a:prstGeom prst="rect">
              <a:avLst/>
            </a:prstGeom>
          </p:spPr>
        </p:pic>
      </p:grpSp>
      <p:pic>
        <p:nvPicPr>
          <p:cNvPr id="35" name="Picture 34" descr="A picture containing text, screenshot, font, number&#10;&#10;Description automatically generated">
            <a:extLst>
              <a:ext uri="{FF2B5EF4-FFF2-40B4-BE49-F238E27FC236}">
                <a16:creationId xmlns:a16="http://schemas.microsoft.com/office/drawing/2014/main" id="{E0CB6409-F863-1D43-4ED0-163CD921B4A6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01329" y="30063490"/>
            <a:ext cx="9144000" cy="5435207"/>
          </a:xfrm>
          <a:prstGeom prst="rect">
            <a:avLst/>
          </a:prstGeom>
        </p:spPr>
      </p:pic>
      <p:pic>
        <p:nvPicPr>
          <p:cNvPr id="37" name="Picture 36" descr="A picture containing text, screenshot, number, font&#10;&#10;Description automatically generated">
            <a:extLst>
              <a:ext uri="{FF2B5EF4-FFF2-40B4-BE49-F238E27FC236}">
                <a16:creationId xmlns:a16="http://schemas.microsoft.com/office/drawing/2014/main" id="{2E5599ED-4F81-C586-1175-A338A4B5373C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40448" y="25801199"/>
            <a:ext cx="9144000" cy="3885725"/>
          </a:xfrm>
          <a:prstGeom prst="rect">
            <a:avLst/>
          </a:prstGeom>
        </p:spPr>
      </p:pic>
      <p:pic>
        <p:nvPicPr>
          <p:cNvPr id="39" name="Picture 38" descr="A picture containing text, screenshot, font, number&#10;&#10;Description automatically generated">
            <a:extLst>
              <a:ext uri="{FF2B5EF4-FFF2-40B4-BE49-F238E27FC236}">
                <a16:creationId xmlns:a16="http://schemas.microsoft.com/office/drawing/2014/main" id="{019A5BD5-0B50-9F1D-3C87-42EF69FD7AB2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16966" y="30031893"/>
            <a:ext cx="6190963" cy="3383639"/>
          </a:xfrm>
          <a:prstGeom prst="rect">
            <a:avLst/>
          </a:prstGeom>
        </p:spPr>
      </p:pic>
      <p:pic>
        <p:nvPicPr>
          <p:cNvPr id="41" name="Picture 40" descr="A picture containing font, handwriting, text, white&#10;&#10;Description automatically generated">
            <a:extLst>
              <a:ext uri="{FF2B5EF4-FFF2-40B4-BE49-F238E27FC236}">
                <a16:creationId xmlns:a16="http://schemas.microsoft.com/office/drawing/2014/main" id="{16998019-B633-2068-E3E1-A1937B379FD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01329" y="37211092"/>
            <a:ext cx="9144000" cy="1894832"/>
          </a:xfrm>
          <a:prstGeom prst="rect">
            <a:avLst/>
          </a:prstGeom>
        </p:spPr>
      </p:pic>
      <p:pic>
        <p:nvPicPr>
          <p:cNvPr id="43" name="Picture 42" descr="A picture containing font, typography, handwriting, text&#10;&#10;Description automatically generated">
            <a:extLst>
              <a:ext uri="{FF2B5EF4-FFF2-40B4-BE49-F238E27FC236}">
                <a16:creationId xmlns:a16="http://schemas.microsoft.com/office/drawing/2014/main" id="{EF63F0C1-BC6F-B10C-7DE1-4823427AF7D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300268" y="39251522"/>
            <a:ext cx="5146122" cy="785827"/>
          </a:xfrm>
          <a:prstGeom prst="rect">
            <a:avLst/>
          </a:prstGeom>
        </p:spPr>
      </p:pic>
      <p:pic>
        <p:nvPicPr>
          <p:cNvPr id="5" name="Picture 4" descr="A picture containing text, font, screenshot&#10;&#10;Description automatically generated">
            <a:extLst>
              <a:ext uri="{FF2B5EF4-FFF2-40B4-BE49-F238E27FC236}">
                <a16:creationId xmlns:a16="http://schemas.microsoft.com/office/drawing/2014/main" id="{915BD5B0-E099-93FB-00D4-BD16B5E9CCF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38157" y="34769432"/>
            <a:ext cx="9144000" cy="487404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48EC418-003D-7A78-4010-0A949096BC9A}"/>
              </a:ext>
            </a:extLst>
          </p:cNvPr>
          <p:cNvGrpSpPr/>
          <p:nvPr/>
        </p:nvGrpSpPr>
        <p:grpSpPr>
          <a:xfrm>
            <a:off x="12301329" y="7726310"/>
            <a:ext cx="9144000" cy="6190074"/>
            <a:chOff x="12092418" y="9506984"/>
            <a:chExt cx="9144000" cy="6190074"/>
          </a:xfrm>
        </p:grpSpPr>
        <p:pic>
          <p:nvPicPr>
            <p:cNvPr id="9" name="Picture 8" descr="A picture containing text, drawing, sketch, child art&#10;&#10;Description automatically generated">
              <a:extLst>
                <a:ext uri="{FF2B5EF4-FFF2-40B4-BE49-F238E27FC236}">
                  <a16:creationId xmlns:a16="http://schemas.microsoft.com/office/drawing/2014/main" id="{87A7806D-76AF-BEED-5910-176746357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2092418" y="9506984"/>
              <a:ext cx="9144000" cy="6190074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BF38481-14C9-7BE9-CB75-A51630F7A048}"/>
                </a:ext>
              </a:extLst>
            </p:cNvPr>
            <p:cNvSpPr txBox="1"/>
            <p:nvPr/>
          </p:nvSpPr>
          <p:spPr>
            <a:xfrm>
              <a:off x="12327232" y="9762067"/>
              <a:ext cx="211788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300"/>
                <a:t>10cm</a:t>
              </a:r>
              <a:r>
                <a:rPr lang="en-GB" sz="3600"/>
                <a:t> grid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1362828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5B134B87-6260-844A-A4FA-50B3FBE71422}" vid="{92A980D7-E4AC-104F-BD50-CD7E7ED74D1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WEPM128_poster</Template>
  <TotalTime>356</TotalTime>
  <Words>659</Words>
  <Application>Microsoft Office PowerPoint</Application>
  <PresentationFormat>Custom</PresentationFormat>
  <Paragraphs>101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BNL</vt:lpstr>
      <vt:lpstr>Non-Scaling Fixed-Field Proton Accelerator with Constant Tunes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 Title: Arial Bold 96pt, left-aligned Two lines, if needed</dc:title>
  <dc:subject/>
  <dc:creator>Brooks, Stephen</dc:creator>
  <cp:keywords/>
  <dc:description/>
  <cp:lastModifiedBy>Brooks, Stephen</cp:lastModifiedBy>
  <cp:revision>27</cp:revision>
  <cp:lastPrinted>2023-04-24T18:02:02Z</cp:lastPrinted>
  <dcterms:created xsi:type="dcterms:W3CDTF">2023-04-21T17:12:09Z</dcterms:created>
  <dcterms:modified xsi:type="dcterms:W3CDTF">2023-04-24T18:04:37Z</dcterms:modified>
  <cp:category/>
</cp:coreProperties>
</file>