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35"/>
  </p:notesMasterIdLst>
  <p:handoutMasterIdLst>
    <p:handoutMasterId r:id="rId36"/>
  </p:handoutMasterIdLst>
  <p:sldIdLst>
    <p:sldId id="511" r:id="rId3"/>
    <p:sldId id="856" r:id="rId4"/>
    <p:sldId id="858" r:id="rId5"/>
    <p:sldId id="857" r:id="rId6"/>
    <p:sldId id="874" r:id="rId7"/>
    <p:sldId id="878" r:id="rId8"/>
    <p:sldId id="880" r:id="rId9"/>
    <p:sldId id="859" r:id="rId10"/>
    <p:sldId id="876" r:id="rId11"/>
    <p:sldId id="862" r:id="rId12"/>
    <p:sldId id="879" r:id="rId13"/>
    <p:sldId id="889" r:id="rId14"/>
    <p:sldId id="890" r:id="rId15"/>
    <p:sldId id="891" r:id="rId16"/>
    <p:sldId id="861" r:id="rId17"/>
    <p:sldId id="860" r:id="rId18"/>
    <p:sldId id="863" r:id="rId19"/>
    <p:sldId id="864" r:id="rId20"/>
    <p:sldId id="865" r:id="rId21"/>
    <p:sldId id="886" r:id="rId22"/>
    <p:sldId id="866" r:id="rId23"/>
    <p:sldId id="883" r:id="rId24"/>
    <p:sldId id="892" r:id="rId25"/>
    <p:sldId id="893" r:id="rId26"/>
    <p:sldId id="894" r:id="rId27"/>
    <p:sldId id="895" r:id="rId28"/>
    <p:sldId id="870" r:id="rId29"/>
    <p:sldId id="871" r:id="rId30"/>
    <p:sldId id="872" r:id="rId31"/>
    <p:sldId id="873" r:id="rId32"/>
    <p:sldId id="885" r:id="rId33"/>
    <p:sldId id="888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BACC6"/>
    <a:srgbClr val="FFFFFF"/>
    <a:srgbClr val="7F7F7F"/>
    <a:srgbClr val="D99694"/>
    <a:srgbClr val="0080FF"/>
    <a:srgbClr val="99FF66"/>
    <a:srgbClr val="00FF00"/>
    <a:srgbClr val="FF00FF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6" autoAdjust="0"/>
    <p:restoredTop sz="96005" autoAdjust="0"/>
  </p:normalViewPr>
  <p:slideViewPr>
    <p:cSldViewPr>
      <p:cViewPr varScale="1">
        <p:scale>
          <a:sx n="95" d="100"/>
          <a:sy n="95" d="100"/>
        </p:scale>
        <p:origin x="28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301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8CE96F-9641-4202-B9F0-B2E2AD14F4BD}" type="datetimeFigureOut">
              <a:rPr lang="en-US"/>
              <a:pPr>
                <a:defRPr/>
              </a:pPr>
              <a:t>2023-Sep-22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2F2E411-6695-4ACB-AE03-92CB8347E1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437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F3A463C-B3F1-4D95-AAE7-A01F53C12740}" type="datetimeFigureOut">
              <a:rPr lang="en-GB"/>
              <a:pPr>
                <a:defRPr/>
              </a:pPr>
              <a:t>22/09/2023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967DA4B-B3FA-4324-8CF5-89A932D8686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00712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67DA4B-B3FA-4324-8CF5-89A932D8686A}" type="slidenum">
              <a:rPr lang="en-GB" altLang="en-US" smtClean="0"/>
              <a:pPr>
                <a:defRPr/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86575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October 10, 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HB2023 Workshop, CERN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AA19B-55B7-43F6-A431-B5698B9D349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59015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October 10, 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HB2023 Workshop, CERN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9DEF3-38EA-44F2-924B-3AA3B76DF1B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1651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86200" y="0"/>
            <a:ext cx="5257800" cy="1066800"/>
          </a:xfrm>
          <a:prstGeom prst="rect">
            <a:avLst/>
          </a:prstGeom>
          <a:noFill/>
          <a:effectLst/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dk1">
                <a:satMod val="300000"/>
              </a:schemeClr>
            </a:contour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none"/>
        </p:style>
        <p:txBody>
          <a:bodyPr anchor="t">
            <a:normAutofit/>
          </a:bodyPr>
          <a:lstStyle>
            <a:lvl1pPr algn="r">
              <a:defRPr sz="3200">
                <a:ln>
                  <a:noFill/>
                </a:ln>
                <a:solidFill>
                  <a:srgbClr val="FFFFC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077200" y="6492875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99FF9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CC"/>
                </a:solidFill>
                <a:latin typeface="+mj-lt"/>
              </a:rPr>
              <a:t> Page </a:t>
            </a:r>
            <a:fld id="{77AA60D7-E052-4FF8-8EB3-82792E6B1490}" type="slidenum">
              <a:rPr lang="en-US" smtClean="0">
                <a:solidFill>
                  <a:srgbClr val="FFFFCC"/>
                </a:solidFill>
                <a:latin typeface="+mj-lt"/>
              </a:rPr>
              <a:pPr/>
              <a:t>‹#›</a:t>
            </a:fld>
            <a:endParaRPr lang="en-US" dirty="0">
              <a:solidFill>
                <a:srgbClr val="FFFF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9880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October 10, 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HB2023 Workshop, CERN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EC404-890E-41D9-B785-78F74B1E75A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2317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08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DC64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October 10, 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HB2023 Workshop, CERN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E1426-49D9-4400-AE85-1D8D350657F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9138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7596188" y="0"/>
            <a:ext cx="1547812" cy="6858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47813" cy="6858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October 10, 2023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Stephen Brooks, HB2023 Workshop, CERN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D7176B4-3FF4-42B2-A64D-8907BC728C1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3" r:id="rId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4400" kern="1200" dirty="0">
          <a:solidFill>
            <a:srgbClr val="7030A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rgbClr val="0070C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400" kern="1200" dirty="0">
          <a:solidFill>
            <a:srgbClr val="00B05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rgbClr val="E46C0A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GB" sz="2000" kern="1200" dirty="0">
          <a:solidFill>
            <a:srgbClr val="C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7596188" y="0"/>
            <a:ext cx="1547812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47813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October 10, 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Stephen Brooks, HB2023 Workshop, CERN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 Light" pitchFamily="34" charset="0"/>
              </a:defRPr>
            </a:lvl1pPr>
          </a:lstStyle>
          <a:p>
            <a:pPr>
              <a:defRPr/>
            </a:pPr>
            <a:fld id="{6FD7CC7B-9D0C-4FC1-993A-D4FA53C1AD4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4400" kern="1200" dirty="0">
          <a:solidFill>
            <a:srgbClr val="A080C0"/>
          </a:solidFill>
          <a:latin typeface="Calibri Light" panose="020F03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rgbClr val="00B0F0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400" kern="1200" dirty="0">
          <a:solidFill>
            <a:srgbClr val="00DC64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rgbClr val="E46C0A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GB" sz="2000" kern="1200" dirty="0">
          <a:solidFill>
            <a:srgbClr val="C00000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2307.03820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Ultra-low Emittance Bunches from Laser Cooled Ion Traps for Intense Focal Points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10, 2023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Stephen Brooks</a:t>
            </a:r>
            <a:r>
              <a:rPr lang="en-US"/>
              <a:t>, HB2023 Workshop, CERN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DAA19B-55B7-43F6-A431-B5698B9D349F}" type="slidenum">
              <a:rPr lang="en-GB" altLang="en-US" smtClean="0"/>
              <a:pPr>
                <a:defRPr/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1382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1BDCB-211A-6B15-868E-191E0C0CE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/>
              <a:t>What’s going on in the longitudinal plane?  and Other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8F8B9-F960-C22C-A0CC-4045453A6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Need short bunch length for good collisions</a:t>
            </a:r>
          </a:p>
          <a:p>
            <a:pPr lvl="1"/>
            <a:r>
              <a:rPr lang="en-GB"/>
              <a:t>The ion trap’s emittance is small in all three planes</a:t>
            </a:r>
          </a:p>
          <a:p>
            <a:r>
              <a:rPr lang="en-GB"/>
              <a:t>The bunch seems pretty “opaque”, does it self-interact?</a:t>
            </a:r>
          </a:p>
          <a:p>
            <a:pPr lvl="1"/>
            <a:r>
              <a:rPr lang="en-GB"/>
              <a:t>Space charge repulsion prior to the focus?</a:t>
            </a:r>
          </a:p>
          <a:p>
            <a:r>
              <a:rPr lang="en-GB"/>
              <a:t>Why don’t collider interaction points create a sharp focus all three space planes?</a:t>
            </a:r>
          </a:p>
          <a:p>
            <a:pPr lvl="1"/>
            <a:r>
              <a:rPr lang="en-GB"/>
              <a:t>Is that even possible?</a:t>
            </a:r>
          </a:p>
          <a:p>
            <a:pPr lvl="2"/>
            <a:r>
              <a:rPr lang="en-GB"/>
              <a:t>Yes, but relativity reduces longitudinal </a:t>
            </a:r>
            <a:r>
              <a:rPr lang="en-GB">
                <a:latin typeface="Symbol" panose="05050102010706020507" pitchFamily="18" charset="2"/>
              </a:rPr>
              <a:t>D</a:t>
            </a:r>
            <a:r>
              <a:rPr lang="en-GB"/>
              <a:t>v</a:t>
            </a:r>
            <a:r>
              <a:rPr lang="en-GB" baseline="-25000"/>
              <a:t>bunch rest frame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FC626-1EA6-52A6-4B36-7BA48F1A5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10,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225E8-51D9-7C41-061C-880A295AF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HB2023 Workshop, CERN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5B518-F84B-6D93-BA06-FCB5BE182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04629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1BDCB-211A-6B15-868E-191E0C0CE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Bunch Implosion Radius Limits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8F8B9-F960-C22C-A0CC-4045453A6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Model: imploding uniform sphere of charge in the bunch’s rest frame</a:t>
            </a:r>
          </a:p>
          <a:p>
            <a:r>
              <a:rPr lang="en-GB"/>
              <a:t>Space charge dictates r ≥ 1/(4</a:t>
            </a:r>
            <a:r>
              <a:rPr lang="en-GB">
                <a:latin typeface="Symbol" panose="05050102010706020507" pitchFamily="18" charset="2"/>
              </a:rPr>
              <a:t>pe</a:t>
            </a:r>
            <a:r>
              <a:rPr lang="en-GB" baseline="-25000"/>
              <a:t>0</a:t>
            </a:r>
            <a:r>
              <a:rPr lang="en-GB"/>
              <a:t>) Nq</a:t>
            </a:r>
            <a:r>
              <a:rPr lang="en-GB" baseline="30000"/>
              <a:t>2</a:t>
            </a:r>
            <a:r>
              <a:rPr lang="en-GB"/>
              <a:t>/E</a:t>
            </a:r>
            <a:r>
              <a:rPr lang="en-GB" baseline="-25000"/>
              <a:t>k,in</a:t>
            </a:r>
          </a:p>
          <a:p>
            <a:pPr lvl="1"/>
            <a:r>
              <a:rPr lang="en-GB"/>
              <a:t>E</a:t>
            </a:r>
            <a:r>
              <a:rPr lang="en-GB" baseline="-25000"/>
              <a:t>k,in</a:t>
            </a:r>
            <a:r>
              <a:rPr lang="en-GB"/>
              <a:t> is inward kinetic energy at sphere surface</a:t>
            </a:r>
          </a:p>
          <a:p>
            <a:pPr lvl="1"/>
            <a:r>
              <a:rPr lang="en-GB"/>
              <a:t>Density </a:t>
            </a:r>
            <a:r>
              <a:rPr lang="en-GB">
                <a:latin typeface="Symbol" panose="05050102010706020507" pitchFamily="18" charset="2"/>
              </a:rPr>
              <a:t>r</a:t>
            </a:r>
            <a:r>
              <a:rPr lang="en-GB"/>
              <a:t> ∝ N/r</a:t>
            </a:r>
            <a:r>
              <a:rPr lang="en-GB" baseline="30000"/>
              <a:t>3</a:t>
            </a:r>
            <a:r>
              <a:rPr lang="en-GB"/>
              <a:t> ∝ E</a:t>
            </a:r>
            <a:r>
              <a:rPr lang="en-GB" baseline="-25000"/>
              <a:t>k,in</a:t>
            </a:r>
            <a:r>
              <a:rPr lang="en-GB" baseline="30000"/>
              <a:t>3</a:t>
            </a:r>
            <a:r>
              <a:rPr lang="en-GB"/>
              <a:t>/N</a:t>
            </a:r>
            <a:r>
              <a:rPr lang="en-GB" baseline="30000"/>
              <a:t>2</a:t>
            </a:r>
          </a:p>
          <a:p>
            <a:r>
              <a:rPr lang="en-GB"/>
              <a:t>Emittance dictates </a:t>
            </a:r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-25000"/>
              <a:t>x</a:t>
            </a:r>
            <a:r>
              <a:rPr lang="en-GB"/>
              <a:t> ≥ </a:t>
            </a:r>
            <a:r>
              <a:rPr lang="en-GB">
                <a:latin typeface="Symbol" panose="05050102010706020507" pitchFamily="18" charset="2"/>
              </a:rPr>
              <a:t>e</a:t>
            </a:r>
            <a:r>
              <a:rPr lang="en-GB" baseline="-25000"/>
              <a:t>norm,rms</a:t>
            </a:r>
            <a:r>
              <a:rPr lang="en-GB"/>
              <a:t>/</a:t>
            </a:r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-25000">
                <a:latin typeface="Symbol" panose="05050102010706020507" pitchFamily="18" charset="2"/>
              </a:rPr>
              <a:t>bg</a:t>
            </a:r>
          </a:p>
          <a:p>
            <a:pPr lvl="1"/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-25000"/>
              <a:t>x</a:t>
            </a:r>
            <a:r>
              <a:rPr lang="en-GB"/>
              <a:t> = r/sqrt(5),  </a:t>
            </a:r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-25000">
                <a:latin typeface="Symbol" panose="05050102010706020507" pitchFamily="18" charset="2"/>
              </a:rPr>
              <a:t>bg</a:t>
            </a:r>
            <a:r>
              <a:rPr lang="en-GB"/>
              <a:t> = (</a:t>
            </a:r>
            <a:r>
              <a:rPr lang="en-GB">
                <a:latin typeface="Symbol" panose="05050102010706020507" pitchFamily="18" charset="2"/>
              </a:rPr>
              <a:t>bg</a:t>
            </a:r>
            <a:r>
              <a:rPr lang="en-GB"/>
              <a:t>)</a:t>
            </a:r>
            <a:r>
              <a:rPr lang="en-GB" baseline="-25000"/>
              <a:t>in</a:t>
            </a:r>
            <a:r>
              <a:rPr lang="en-GB"/>
              <a:t>/sqrt(5)  </a:t>
            </a:r>
          </a:p>
          <a:p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-25000">
                <a:latin typeface="Symbol" panose="05050102010706020507" pitchFamily="18" charset="2"/>
              </a:rPr>
              <a:t>bg</a:t>
            </a:r>
            <a:r>
              <a:rPr lang="en-GB" baseline="-25000"/>
              <a:t>,Transv.</a:t>
            </a:r>
            <a:r>
              <a:rPr lang="en-GB"/>
              <a:t> = (</a:t>
            </a:r>
            <a:r>
              <a:rPr lang="en-GB">
                <a:latin typeface="Symbol" panose="05050102010706020507" pitchFamily="18" charset="2"/>
              </a:rPr>
              <a:t>bg</a:t>
            </a:r>
            <a:r>
              <a:rPr lang="en-GB"/>
              <a:t>)</a:t>
            </a:r>
            <a:r>
              <a:rPr lang="en-GB" baseline="-25000"/>
              <a:t>beam</a:t>
            </a:r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30000"/>
              <a:t>*</a:t>
            </a:r>
            <a:r>
              <a:rPr lang="en-GB" baseline="-25000">
                <a:latin typeface="Symbol" panose="05050102010706020507" pitchFamily="18" charset="2"/>
              </a:rPr>
              <a:t>q</a:t>
            </a:r>
            <a:r>
              <a:rPr lang="en-GB"/>
              <a:t>,  </a:t>
            </a:r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-25000">
                <a:latin typeface="Symbol" panose="05050102010706020507" pitchFamily="18" charset="2"/>
              </a:rPr>
              <a:t>bg</a:t>
            </a:r>
            <a:r>
              <a:rPr lang="en-GB" baseline="-25000"/>
              <a:t>,Long. </a:t>
            </a:r>
            <a:r>
              <a:rPr lang="en-GB"/>
              <a:t>= </a:t>
            </a:r>
            <a:r>
              <a:rPr lang="en-GB">
                <a:latin typeface="Symbol" panose="05050102010706020507" pitchFamily="18" charset="2"/>
              </a:rPr>
              <a:t>b</a:t>
            </a:r>
            <a:r>
              <a:rPr lang="en-GB" baseline="-25000"/>
              <a:t>beam</a:t>
            </a:r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-25000"/>
              <a:t>p</a:t>
            </a:r>
            <a:r>
              <a:rPr lang="en-GB"/>
              <a:t>/p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FC626-1EA6-52A6-4B36-7BA48F1A5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10,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225E8-51D9-7C41-061C-880A295AF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HB2023 Workshop, CERN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5B518-F84B-6D93-BA06-FCB5BE182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79757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2CD08-D743-E2CA-5317-AD192BA25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Minor Complexities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2F0BF-0807-8495-29DC-F6E27B4F4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Ca</a:t>
            </a:r>
            <a:r>
              <a:rPr lang="en-GB" baseline="30000"/>
              <a:t>+</a:t>
            </a:r>
            <a:r>
              <a:rPr lang="en-GB"/>
              <a:t> will behave as Ca</a:t>
            </a:r>
            <a:r>
              <a:rPr lang="en-GB" baseline="30000"/>
              <a:t>20+</a:t>
            </a:r>
            <a:r>
              <a:rPr lang="en-GB"/>
              <a:t> once nuclei are within each others’ electron clouds (no shielding)</a:t>
            </a:r>
          </a:p>
          <a:p>
            <a:r>
              <a:rPr lang="en-GB"/>
              <a:t>Space charge forces for a non-spherical uniform charge density ellipsoid are actually coupled between the planes (but still linear)</a:t>
            </a:r>
          </a:p>
          <a:p>
            <a:pPr lvl="1"/>
            <a:r>
              <a:rPr lang="en-GB"/>
              <a:t>Just like the 2D KV envelope space charge force</a:t>
            </a:r>
          </a:p>
          <a:p>
            <a:pPr lvl="1"/>
            <a:endParaRPr lang="en-GB"/>
          </a:p>
          <a:p>
            <a:pPr lvl="1"/>
            <a:r>
              <a:rPr lang="en-GB"/>
              <a:t>Integrated backwards from focal point and fitted focal ellipsoid size to match incoming </a:t>
            </a:r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30000"/>
              <a:t>*</a:t>
            </a:r>
            <a:r>
              <a:rPr lang="en-GB" baseline="-25000">
                <a:latin typeface="Symbol" panose="05050102010706020507" pitchFamily="18" charset="2"/>
              </a:rPr>
              <a:t>q</a:t>
            </a:r>
            <a:r>
              <a:rPr lang="en-GB"/>
              <a:t> and </a:t>
            </a:r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-25000"/>
              <a:t>p</a:t>
            </a:r>
            <a:r>
              <a:rPr lang="en-GB"/>
              <a:t>/p</a:t>
            </a:r>
          </a:p>
          <a:p>
            <a:pPr lvl="1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6048A-BDD1-C415-B683-C5975A087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10,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C67DE-9DBB-119D-A0EF-0B3DAC391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HB2023 Workshop, CERN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EEFAE-3EB1-9E4C-1E24-808FD70CB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BC83AF-97C3-CF5B-905E-1EAB617E3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4725145"/>
            <a:ext cx="2736304" cy="5596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54D13B-FDD8-7A9B-D707-A07661E34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434" y="4676626"/>
            <a:ext cx="2736304" cy="60924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4EE76DE-AD9C-1956-6D79-1C46AD9D0302}"/>
              </a:ext>
            </a:extLst>
          </p:cNvPr>
          <p:cNvSpPr/>
          <p:nvPr/>
        </p:nvSpPr>
        <p:spPr>
          <a:xfrm>
            <a:off x="2843808" y="5013176"/>
            <a:ext cx="648072" cy="244624"/>
          </a:xfrm>
          <a:prstGeom prst="roundRect">
            <a:avLst/>
          </a:prstGeom>
          <a:solidFill>
            <a:schemeClr val="accent6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070EB2E-6E6C-1914-6635-A159CD6CBEB1}"/>
              </a:ext>
            </a:extLst>
          </p:cNvPr>
          <p:cNvSpPr/>
          <p:nvPr/>
        </p:nvSpPr>
        <p:spPr>
          <a:xfrm>
            <a:off x="6428166" y="5016059"/>
            <a:ext cx="648072" cy="244624"/>
          </a:xfrm>
          <a:prstGeom prst="roundRect">
            <a:avLst/>
          </a:prstGeom>
          <a:solidFill>
            <a:schemeClr val="accent6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136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4EAB519-8937-51C9-2C20-E62AC91500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4022" y="1135126"/>
            <a:ext cx="7198192" cy="52212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5AF0B4-06E0-EF43-B5C7-90B90E021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Energy Scaling Graph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57418-8425-8E11-1C10-DAD258742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10,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E9827-C019-2A89-C0DD-A94A1F272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HB2023 Workshop, CERN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12381-87C2-3AFE-322E-479089F50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283878-D182-D748-8984-30FC7EBE6122}"/>
              </a:ext>
            </a:extLst>
          </p:cNvPr>
          <p:cNvSpPr txBox="1"/>
          <p:nvPr/>
        </p:nvSpPr>
        <p:spPr>
          <a:xfrm>
            <a:off x="6273305" y="1884086"/>
            <a:ext cx="1896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For N = 500 ions</a:t>
            </a:r>
          </a:p>
          <a:p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-25000"/>
              <a:t>p</a:t>
            </a:r>
            <a:r>
              <a:rPr lang="en-GB"/>
              <a:t>/p = </a:t>
            </a:r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30000"/>
              <a:t>*</a:t>
            </a:r>
            <a:r>
              <a:rPr lang="en-GB" baseline="-25000">
                <a:latin typeface="Symbol" panose="05050102010706020507" pitchFamily="18" charset="2"/>
              </a:rPr>
              <a:t>q</a:t>
            </a:r>
            <a:r>
              <a:rPr lang="en-GB"/>
              <a:t> = 0.01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06EB10-7E4C-BC40-9B47-2A867F2DAF9B}"/>
              </a:ext>
            </a:extLst>
          </p:cNvPr>
          <p:cNvSpPr txBox="1"/>
          <p:nvPr/>
        </p:nvSpPr>
        <p:spPr>
          <a:xfrm>
            <a:off x="6019800" y="1552874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chemeClr val="accent4"/>
                </a:solidFill>
              </a:rPr>
              <a:t>Nuclear density 2.5e17</a:t>
            </a:r>
            <a:endParaRPr lang="en-US" sz="1400">
              <a:solidFill>
                <a:schemeClr val="accent4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A07DB3-63EC-C00F-193B-A31A505ACDE7}"/>
              </a:ext>
            </a:extLst>
          </p:cNvPr>
          <p:cNvSpPr txBox="1"/>
          <p:nvPr/>
        </p:nvSpPr>
        <p:spPr>
          <a:xfrm>
            <a:off x="4572000" y="3793358"/>
            <a:ext cx="1003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chemeClr val="accent5"/>
                </a:solidFill>
              </a:rPr>
              <a:t>Water 1e3</a:t>
            </a:r>
            <a:endParaRPr lang="en-US" sz="1400">
              <a:solidFill>
                <a:schemeClr val="accent5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B0EEA6-7455-F53B-C1A7-4ACDCCC05B78}"/>
              </a:ext>
            </a:extLst>
          </p:cNvPr>
          <p:cNvSpPr txBox="1"/>
          <p:nvPr/>
        </p:nvSpPr>
        <p:spPr>
          <a:xfrm>
            <a:off x="6273305" y="4781906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Doesn’t quite get there, mainly because of longitudinal plane</a:t>
            </a:r>
            <a:endParaRPr lang="en-US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164FEC-F412-DA98-EA81-664939187B8D}"/>
              </a:ext>
            </a:extLst>
          </p:cNvPr>
          <p:cNvSpPr txBox="1"/>
          <p:nvPr/>
        </p:nvSpPr>
        <p:spPr>
          <a:xfrm>
            <a:off x="2411760" y="5011432"/>
            <a:ext cx="18966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>
                    <a:lumMod val="65000"/>
                  </a:schemeClr>
                </a:solidFill>
              </a:rPr>
              <a:t>Switch to using fully-stripped ion charge when orbitals touch</a:t>
            </a:r>
            <a:endParaRPr lang="en-US" sz="14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106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57D6B34-4E9C-FD82-7415-B21422CB4D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786" y="1133856"/>
            <a:ext cx="7198192" cy="52212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5AF0B4-06E0-EF43-B5C7-90B90E021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Energy Scaling Graph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57418-8425-8E11-1C10-DAD258742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10,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E9827-C019-2A89-C0DD-A94A1F272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HB2023 Workshop, CERN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12381-87C2-3AFE-322E-479089F50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283878-D182-D748-8984-30FC7EBE6122}"/>
              </a:ext>
            </a:extLst>
          </p:cNvPr>
          <p:cNvSpPr txBox="1"/>
          <p:nvPr/>
        </p:nvSpPr>
        <p:spPr>
          <a:xfrm>
            <a:off x="6273305" y="1884086"/>
            <a:ext cx="18966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For N = 500 ions</a:t>
            </a:r>
          </a:p>
          <a:p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-25000"/>
              <a:t>p</a:t>
            </a:r>
            <a:r>
              <a:rPr lang="en-GB"/>
              <a:t>/p = </a:t>
            </a:r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30000"/>
              <a:t>*</a:t>
            </a:r>
            <a:r>
              <a:rPr lang="en-GB" baseline="-25000">
                <a:latin typeface="Symbol" panose="05050102010706020507" pitchFamily="18" charset="2"/>
              </a:rPr>
              <a:t>q</a:t>
            </a:r>
            <a:r>
              <a:rPr lang="en-GB"/>
              <a:t> = 0.02</a:t>
            </a:r>
          </a:p>
          <a:p>
            <a:r>
              <a:rPr lang="en-GB">
                <a:latin typeface="Symbol" panose="05050102010706020507" pitchFamily="18" charset="2"/>
              </a:rPr>
              <a:t>e</a:t>
            </a:r>
            <a:r>
              <a:rPr lang="en-GB" baseline="-25000"/>
              <a:t>L</a:t>
            </a:r>
            <a:r>
              <a:rPr lang="en-GB"/>
              <a:t> = 1.9</a:t>
            </a:r>
            <a:r>
              <a:rPr lang="en-GB">
                <a:latin typeface="Symbol" panose="05050102010706020507" pitchFamily="18" charset="2"/>
              </a:rPr>
              <a:t>e</a:t>
            </a:r>
            <a:r>
              <a:rPr lang="en-GB" baseline="-25000"/>
              <a:t>T</a:t>
            </a:r>
            <a:endParaRPr lang="en-US" baseline="-25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B0EEA6-7455-F53B-C1A7-4ACDCCC05B78}"/>
              </a:ext>
            </a:extLst>
          </p:cNvPr>
          <p:cNvSpPr txBox="1"/>
          <p:nvPr/>
        </p:nvSpPr>
        <p:spPr>
          <a:xfrm>
            <a:off x="6273305" y="4781906"/>
            <a:ext cx="266429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Can fix by using a tighter ion trap with ~20× smaller emittance (not too hard) and 2× larger dp/p (helps a lot).</a:t>
            </a:r>
          </a:p>
          <a:p>
            <a:r>
              <a:rPr lang="en-GB" sz="1400"/>
              <a:t>Colliding bunches could also work, as might an FFA channel supporting a wider dp/p.</a:t>
            </a:r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8EA059B0-561A-EF4F-88AA-C3D37D1AB12E}"/>
              </a:ext>
            </a:extLst>
          </p:cNvPr>
          <p:cNvSpPr/>
          <p:nvPr/>
        </p:nvSpPr>
        <p:spPr>
          <a:xfrm>
            <a:off x="5415344" y="1575462"/>
            <a:ext cx="182880" cy="18288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906C55-DB5C-A4F2-E754-BE29F8545C65}"/>
              </a:ext>
            </a:extLst>
          </p:cNvPr>
          <p:cNvSpPr txBox="1"/>
          <p:nvPr/>
        </p:nvSpPr>
        <p:spPr>
          <a:xfrm>
            <a:off x="6019800" y="1552874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chemeClr val="accent4"/>
                </a:solidFill>
              </a:rPr>
              <a:t>Nuclear density 2.5e17</a:t>
            </a:r>
            <a:endParaRPr lang="en-US" sz="1400">
              <a:solidFill>
                <a:schemeClr val="accent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75772F-C57A-D6B8-C40D-3017AAD816B4}"/>
              </a:ext>
            </a:extLst>
          </p:cNvPr>
          <p:cNvSpPr txBox="1"/>
          <p:nvPr/>
        </p:nvSpPr>
        <p:spPr>
          <a:xfrm>
            <a:off x="4572000" y="3793358"/>
            <a:ext cx="1003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chemeClr val="accent5"/>
                </a:solidFill>
              </a:rPr>
              <a:t>Water 1e3</a:t>
            </a:r>
            <a:endParaRPr lang="en-US" sz="140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163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5D381-B7C2-00B4-4950-461096CC9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Potential Future Applications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50F65-2269-3595-FD61-F49F91AFA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We can already accurately position objects close to the nuclear size (e.g. LIGO mirrors)</a:t>
            </a:r>
          </a:p>
          <a:p>
            <a:r>
              <a:rPr lang="en-GB"/>
              <a:t>The low emittance (entropy) of the ion trap initial state allows nuclei to be placed in particular locations deliberately, e.g.:</a:t>
            </a:r>
          </a:p>
          <a:p>
            <a:pPr lvl="1"/>
            <a:r>
              <a:rPr lang="en-GB"/>
              <a:t>Make white dwarf, neutron star matter</a:t>
            </a:r>
          </a:p>
          <a:p>
            <a:pPr lvl="1"/>
            <a:r>
              <a:rPr lang="en-GB"/>
              <a:t>3-way and multi-way particle collisions</a:t>
            </a:r>
          </a:p>
          <a:p>
            <a:pPr lvl="1"/>
            <a:r>
              <a:rPr lang="en-GB"/>
              <a:t>Synthesise custom shapes of nuclear matter</a:t>
            </a:r>
          </a:p>
          <a:p>
            <a:pPr lvl="1"/>
            <a:r>
              <a:rPr lang="en-GB"/>
              <a:t>Possible neutron-rich superheavy elements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DC495-3038-2549-1661-DBBA58C4E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10,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6943A-F43D-8983-1D58-7FCBA29C5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HB2023 Workshop, CERN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14962-7964-6162-79E9-2C6A8E733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66146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6D7BA-1DD5-445B-052C-A0D86EDDC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can stop 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186FF-FE14-715D-FCC2-0B30F8E50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/>
              <a:t>Space charge, emittance and energy spread considerations as mentioned previously</a:t>
            </a:r>
            <a:endParaRPr lang="en-GB"/>
          </a:p>
          <a:p>
            <a:r>
              <a:rPr lang="en-GB"/>
              <a:t>Optical </a:t>
            </a:r>
            <a:r>
              <a:rPr lang="fr-FR"/>
              <a:t>aberrations!</a:t>
            </a:r>
          </a:p>
          <a:p>
            <a:pPr lvl="1"/>
            <a:r>
              <a:rPr lang="fr-FR"/>
              <a:t>Lenses are not linear, spherical aberration, chromaticity etc.</a:t>
            </a:r>
          </a:p>
          <a:p>
            <a:r>
              <a:rPr lang="fr-FR"/>
              <a:t>Can focussing in all three planes be done?</a:t>
            </a:r>
          </a:p>
          <a:p>
            <a:r>
              <a:rPr lang="fr-FR"/>
              <a:t>Experimental noise, jitter etc.</a:t>
            </a:r>
          </a:p>
          <a:p>
            <a:pPr lvl="1"/>
            <a:r>
              <a:rPr lang="fr-FR"/>
              <a:t>Ideas for feedback using scattered pattern from interaction point</a:t>
            </a:r>
          </a:p>
          <a:p>
            <a:pPr lvl="2"/>
            <a:r>
              <a:rPr lang="fr-FR"/>
              <a:t>Coulomb scattering has very good resolution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D9926-33D6-C1E7-28BD-5D35638EB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10,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69FB8-E56D-2D25-D939-043E2CAB8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HB2023 Workshop, CERN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F987C-BF61-CC0C-64FB-BF1C6FC87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422E33AF-44E8-D9E7-C392-90340E96BB70}"/>
              </a:ext>
            </a:extLst>
          </p:cNvPr>
          <p:cNvSpPr/>
          <p:nvPr/>
        </p:nvSpPr>
        <p:spPr>
          <a:xfrm>
            <a:off x="4139952" y="2564904"/>
            <a:ext cx="274320" cy="27432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A0AC8995-0EFB-C1EA-B7B7-9F5279FD980D}"/>
              </a:ext>
            </a:extLst>
          </p:cNvPr>
          <p:cNvSpPr/>
          <p:nvPr/>
        </p:nvSpPr>
        <p:spPr>
          <a:xfrm>
            <a:off x="7482840" y="3863181"/>
            <a:ext cx="274320" cy="27432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461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5B33A-CC2D-8ABE-7260-208D45A39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Focussing Beamline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4C3FC-90BF-4C15-1478-0C490B317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Test of three-plane focusing and optical aberration correction (at lower energy)</a:t>
            </a:r>
          </a:p>
          <a:p>
            <a:pPr lvl="1"/>
            <a:r>
              <a:rPr lang="en-US"/>
              <a:t>Input N=20000, T=2mK ion trap bunch parameters</a:t>
            </a:r>
          </a:p>
          <a:p>
            <a:pPr lvl="1"/>
            <a:r>
              <a:rPr lang="en-US"/>
              <a:t>Given energy chirp</a:t>
            </a:r>
          </a:p>
          <a:p>
            <a:r>
              <a:rPr lang="en-US"/>
              <a:t>Curved electrostatic beamline</a:t>
            </a:r>
          </a:p>
          <a:p>
            <a:pPr lvl="1"/>
            <a:r>
              <a:rPr lang="en-US"/>
              <a:t>Point-source ‘electrodes’</a:t>
            </a:r>
          </a:p>
          <a:p>
            <a:pPr lvl="2"/>
            <a:r>
              <a:rPr lang="en-US"/>
              <a:t>Arranged in rings of 12</a:t>
            </a:r>
          </a:p>
          <a:p>
            <a:pPr lvl="2"/>
            <a:r>
              <a:rPr lang="en-US"/>
              <a:t>Generalised multipole lenses</a:t>
            </a:r>
          </a:p>
          <a:p>
            <a:r>
              <a:rPr lang="en-US"/>
              <a:t>Goal: minimise 3D focal size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EAA27-8AA7-23AA-2349-4D02B9752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10,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28062-4F21-E264-2EAD-0FBA4B296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HB2023 Workshop, CERN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D156E-B696-67CC-7295-B14EF42F3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43069C-45EC-C6BC-404F-352A2DD51C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21"/>
          <a:stretch/>
        </p:blipFill>
        <p:spPr>
          <a:xfrm>
            <a:off x="6012605" y="3140968"/>
            <a:ext cx="3131395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02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ovie_1keV_T2mK_1_20fps">
            <a:hlinkClick r:id="" action="ppaction://media"/>
            <a:extLst>
              <a:ext uri="{FF2B5EF4-FFF2-40B4-BE49-F238E27FC236}">
                <a16:creationId xmlns:a16="http://schemas.microsoft.com/office/drawing/2014/main" id="{577C3872-5930-2115-B0C0-F54DC9C3E81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679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25D2B0-3007-DAA4-F8DC-19BDD6579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Focussing Beamline Simulation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8F397-50DE-B6E3-2979-398AD2EF4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10,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DADD3-8C31-401C-298F-49CA63BD7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HB2023 Workshop, CERN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F3225-F345-2AC1-DC1E-0E5C4D3B8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5214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62F5C-4676-66D2-4D69-7E6D9855D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Optimisation of Electrode Voltages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3F5CA-0F20-617C-58B0-D501F2AD5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11 electrode charges were optimised per electrode ring (12 minus one monopole)</a:t>
            </a:r>
          </a:p>
          <a:p>
            <a:r>
              <a:rPr lang="en-GB"/>
              <a:t>The bunch initial chirp was also optimised</a:t>
            </a:r>
          </a:p>
          <a:p>
            <a:r>
              <a:rPr lang="en-GB"/>
              <a:t>So 15 electrode rings </a:t>
            </a:r>
            <a:r>
              <a:rPr lang="en-GB">
                <a:sym typeface="Wingdings" panose="05000000000000000000" pitchFamily="2" charset="2"/>
              </a:rPr>
              <a:t> 166 parameters</a:t>
            </a:r>
          </a:p>
          <a:p>
            <a:r>
              <a:rPr lang="en-GB">
                <a:sym typeface="Wingdings" panose="05000000000000000000" pitchFamily="2" charset="2"/>
              </a:rPr>
              <a:t>Used modified Levenburg-Marquardt method with nonlinearity correction</a:t>
            </a:r>
          </a:p>
          <a:p>
            <a:pPr lvl="1"/>
            <a:r>
              <a:rPr lang="en-GB">
                <a:sym typeface="Wingdings" panose="05000000000000000000" pitchFamily="2" charset="2"/>
              </a:rPr>
              <a:t>See </a:t>
            </a:r>
            <a:r>
              <a:rPr lang="en-GB">
                <a:sym typeface="Wingdings" panose="05000000000000000000" pitchFamily="2" charset="2"/>
                <a:hlinkClick r:id="rId2"/>
              </a:rPr>
              <a:t>https://arxiv.org/abs/2307.03820</a:t>
            </a:r>
          </a:p>
          <a:p>
            <a:pPr lvl="2"/>
            <a:r>
              <a:rPr lang="en-GB"/>
              <a:t>Response matrix </a:t>
            </a:r>
            <a:r>
              <a:rPr lang="en-GB">
                <a:sym typeface="Wingdings" panose="05000000000000000000" pitchFamily="2" charset="2"/>
              </a:rPr>
              <a:t> SVD  try various damped inverses</a:t>
            </a:r>
          </a:p>
          <a:p>
            <a:pPr lvl="2"/>
            <a:r>
              <a:rPr lang="en-GB">
                <a:sym typeface="Wingdings" panose="05000000000000000000" pitchFamily="2" charset="2"/>
              </a:rPr>
              <a:t>Sample additional points to infer nonlinear behaviour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01429-2AE1-F117-04FA-A6A464103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10,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47D1C-979D-E9DE-894F-A4B9DAFBE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HB2023 Workshop, CERN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C91C9-FC4A-E84C-F59C-6D4A2FA71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92467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F6869-53B6-D5D4-E77B-3477B6B6C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Ion Traps &amp; Laser Doppler Cooling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8369F-79FD-6A24-A4F4-ACE073F72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Paul trap configuration has four AC transverse electrodes (like alternating gradient focussing) and DC longitudinal end caps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r>
              <a:rPr lang="en-GB"/>
              <a:t>Temperature limit T</a:t>
            </a:r>
            <a:r>
              <a:rPr lang="en-GB" baseline="-25000"/>
              <a:t>D</a:t>
            </a:r>
            <a:r>
              <a:rPr lang="en-GB"/>
              <a:t> = 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ℏ</a:t>
            </a:r>
            <a:r>
              <a:rPr lang="en-GB">
                <a:latin typeface="Symbol" panose="05050102010706020507" pitchFamily="18" charset="2"/>
              </a:rPr>
              <a:t>G</a:t>
            </a:r>
            <a:r>
              <a:rPr lang="en-GB"/>
              <a:t>/2k</a:t>
            </a:r>
            <a:r>
              <a:rPr lang="en-GB" baseline="-25000"/>
              <a:t>B</a:t>
            </a:r>
            <a:r>
              <a:rPr lang="en-GB"/>
              <a:t> = 0.552mK</a:t>
            </a:r>
            <a:endParaRPr lang="en-GB" baseline="-250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EA63B-F4D5-F1AD-A041-B02F977A5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10,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59D2E-BEAA-5BAE-845A-02ED90FA2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HB2023 Workshop, CERN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3CC7C-EC4A-DE92-FF02-C9A709461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  <p:sp>
        <p:nvSpPr>
          <p:cNvPr id="69" name="Cylinder 68">
            <a:extLst>
              <a:ext uri="{FF2B5EF4-FFF2-40B4-BE49-F238E27FC236}">
                <a16:creationId xmlns:a16="http://schemas.microsoft.com/office/drawing/2014/main" id="{E6F1EEDF-5D3D-6E17-B721-03F5945F2FD2}"/>
              </a:ext>
            </a:extLst>
          </p:cNvPr>
          <p:cNvSpPr/>
          <p:nvPr/>
        </p:nvSpPr>
        <p:spPr>
          <a:xfrm rot="5400000">
            <a:off x="2147044" y="3680170"/>
            <a:ext cx="193555" cy="1483937"/>
          </a:xfrm>
          <a:prstGeom prst="can">
            <a:avLst/>
          </a:prstGeom>
          <a:solidFill>
            <a:srgbClr val="4BACC6">
              <a:alpha val="50196"/>
            </a:srgbClr>
          </a:solidFill>
          <a:ln w="12700">
            <a:solidFill>
              <a:srgbClr val="000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FFD03A1-4309-05E4-BA15-A0F01C5D349A}"/>
              </a:ext>
            </a:extLst>
          </p:cNvPr>
          <p:cNvGrpSpPr/>
          <p:nvPr/>
        </p:nvGrpSpPr>
        <p:grpSpPr>
          <a:xfrm>
            <a:off x="762597" y="3278582"/>
            <a:ext cx="3521371" cy="2094634"/>
            <a:chOff x="762597" y="3155708"/>
            <a:chExt cx="2729283" cy="1623473"/>
          </a:xfrm>
        </p:grpSpPr>
        <p:sp>
          <p:nvSpPr>
            <p:cNvPr id="8" name="Cylinder 7">
              <a:extLst>
                <a:ext uri="{FF2B5EF4-FFF2-40B4-BE49-F238E27FC236}">
                  <a16:creationId xmlns:a16="http://schemas.microsoft.com/office/drawing/2014/main" id="{FBE7F0DE-1962-CBE1-5129-62936BFB98D7}"/>
                </a:ext>
              </a:extLst>
            </p:cNvPr>
            <p:cNvSpPr/>
            <p:nvPr/>
          </p:nvSpPr>
          <p:spPr>
            <a:xfrm rot="5400000">
              <a:off x="1781011" y="3280762"/>
              <a:ext cx="150017" cy="1150144"/>
            </a:xfrm>
            <a:prstGeom prst="can">
              <a:avLst/>
            </a:prstGeom>
            <a:solidFill>
              <a:schemeClr val="accent5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97EB7D8-69EF-AD18-87AE-0E4BD70CD2A0}"/>
                </a:ext>
              </a:extLst>
            </p:cNvPr>
            <p:cNvCxnSpPr>
              <a:cxnSpLocks/>
            </p:cNvCxnSpPr>
            <p:nvPr/>
          </p:nvCxnSpPr>
          <p:spPr>
            <a:xfrm>
              <a:off x="933356" y="3348407"/>
              <a:ext cx="1730170" cy="143077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ylinder 8">
              <a:extLst>
                <a:ext uri="{FF2B5EF4-FFF2-40B4-BE49-F238E27FC236}">
                  <a16:creationId xmlns:a16="http://schemas.microsoft.com/office/drawing/2014/main" id="{2D10B238-5A04-374B-A48F-25454C82FCE9}"/>
                </a:ext>
              </a:extLst>
            </p:cNvPr>
            <p:cNvSpPr/>
            <p:nvPr/>
          </p:nvSpPr>
          <p:spPr>
            <a:xfrm rot="5400000">
              <a:off x="760132" y="3847121"/>
              <a:ext cx="435769" cy="430839"/>
            </a:xfrm>
            <a:prstGeom prst="can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" name="Cylinder 9">
              <a:extLst>
                <a:ext uri="{FF2B5EF4-FFF2-40B4-BE49-F238E27FC236}">
                  <a16:creationId xmlns:a16="http://schemas.microsoft.com/office/drawing/2014/main" id="{FA3B7EE3-F19A-DCEA-9879-AB3EA1699784}"/>
                </a:ext>
              </a:extLst>
            </p:cNvPr>
            <p:cNvSpPr/>
            <p:nvPr/>
          </p:nvSpPr>
          <p:spPr>
            <a:xfrm rot="5400000">
              <a:off x="2537603" y="3838011"/>
              <a:ext cx="435769" cy="449059"/>
            </a:xfrm>
            <a:prstGeom prst="can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F76A77D-5384-25F3-8BE2-BE9EB77F5D56}"/>
                </a:ext>
              </a:extLst>
            </p:cNvPr>
            <p:cNvSpPr/>
            <p:nvPr/>
          </p:nvSpPr>
          <p:spPr>
            <a:xfrm>
              <a:off x="1598131" y="4059682"/>
              <a:ext cx="50006" cy="50007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0FB7D15-DF8B-55AB-C954-53D63C608AE3}"/>
                </a:ext>
              </a:extLst>
            </p:cNvPr>
            <p:cNvSpPr/>
            <p:nvPr/>
          </p:nvSpPr>
          <p:spPr>
            <a:xfrm>
              <a:off x="1750827" y="4059682"/>
              <a:ext cx="50006" cy="50007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7F4D6AA-2596-7441-83D6-5B7DE0E3C1F7}"/>
                </a:ext>
              </a:extLst>
            </p:cNvPr>
            <p:cNvSpPr/>
            <p:nvPr/>
          </p:nvSpPr>
          <p:spPr>
            <a:xfrm>
              <a:off x="1903523" y="4059682"/>
              <a:ext cx="50006" cy="50007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1B62FEC-4BAC-174D-5AC7-DAAA6C5EF116}"/>
                </a:ext>
              </a:extLst>
            </p:cNvPr>
            <p:cNvSpPr/>
            <p:nvPr/>
          </p:nvSpPr>
          <p:spPr>
            <a:xfrm>
              <a:off x="2057663" y="4059682"/>
              <a:ext cx="50006" cy="50007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4D2E295-4273-BA1C-4585-B92D163194F6}"/>
                </a:ext>
              </a:extLst>
            </p:cNvPr>
            <p:cNvSpPr/>
            <p:nvPr/>
          </p:nvSpPr>
          <p:spPr>
            <a:xfrm>
              <a:off x="1104223" y="3952366"/>
              <a:ext cx="72398" cy="22801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D0C9473-B2A6-4ADC-CAEF-77A341B40205}"/>
                </a:ext>
              </a:extLst>
            </p:cNvPr>
            <p:cNvSpPr/>
            <p:nvPr/>
          </p:nvSpPr>
          <p:spPr>
            <a:xfrm>
              <a:off x="2893537" y="3952366"/>
              <a:ext cx="72398" cy="22801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E118C1D-3653-6FC8-D51E-45EE0C85DBEF}"/>
                </a:ext>
              </a:extLst>
            </p:cNvPr>
            <p:cNvSpPr txBox="1"/>
            <p:nvPr/>
          </p:nvSpPr>
          <p:spPr>
            <a:xfrm>
              <a:off x="1196936" y="3360610"/>
              <a:ext cx="1318163" cy="357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Transverse trap electrodes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AC4F628-52CE-9C40-A4F5-B983E8FE709E}"/>
                </a:ext>
              </a:extLst>
            </p:cNvPr>
            <p:cNvSpPr txBox="1"/>
            <p:nvPr/>
          </p:nvSpPr>
          <p:spPr>
            <a:xfrm>
              <a:off x="2324103" y="3155708"/>
              <a:ext cx="1167777" cy="644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Longitudinal trap electrodes with injection / extraction hole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C77B88C-479F-7138-E29E-38F8BA705B87}"/>
                </a:ext>
              </a:extLst>
            </p:cNvPr>
            <p:cNvSpPr txBox="1"/>
            <p:nvPr/>
          </p:nvSpPr>
          <p:spPr>
            <a:xfrm>
              <a:off x="1228163" y="3936717"/>
              <a:ext cx="463892" cy="21469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Ions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9E34B3E-9940-F4BF-0AD1-E4EE1A2EF5E1}"/>
                </a:ext>
              </a:extLst>
            </p:cNvPr>
            <p:cNvSpPr/>
            <p:nvPr/>
          </p:nvSpPr>
          <p:spPr>
            <a:xfrm>
              <a:off x="1675640" y="4023282"/>
              <a:ext cx="50007" cy="45719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C35A60D-AD45-6F71-2ABF-BFEAA7A822DB}"/>
                </a:ext>
              </a:extLst>
            </p:cNvPr>
            <p:cNvSpPr/>
            <p:nvPr/>
          </p:nvSpPr>
          <p:spPr>
            <a:xfrm>
              <a:off x="1828336" y="4023282"/>
              <a:ext cx="50007" cy="45719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BE04C83-9DEB-E916-5FDB-765900217EB8}"/>
                </a:ext>
              </a:extLst>
            </p:cNvPr>
            <p:cNvSpPr/>
            <p:nvPr/>
          </p:nvSpPr>
          <p:spPr>
            <a:xfrm>
              <a:off x="1982476" y="4023282"/>
              <a:ext cx="50007" cy="45719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E5F3C8F-559F-B7B5-ED41-AFB41665F3FE}"/>
                </a:ext>
              </a:extLst>
            </p:cNvPr>
            <p:cNvSpPr/>
            <p:nvPr/>
          </p:nvSpPr>
          <p:spPr>
            <a:xfrm>
              <a:off x="1674573" y="4101021"/>
              <a:ext cx="50006" cy="50007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69EF44DF-5208-18D3-D1A9-FC15B132600E}"/>
                </a:ext>
              </a:extLst>
            </p:cNvPr>
            <p:cNvSpPr/>
            <p:nvPr/>
          </p:nvSpPr>
          <p:spPr>
            <a:xfrm>
              <a:off x="1827269" y="4101021"/>
              <a:ext cx="50006" cy="50007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026B754-F2AB-CEC7-4779-207FD7866DCA}"/>
                </a:ext>
              </a:extLst>
            </p:cNvPr>
            <p:cNvSpPr/>
            <p:nvPr/>
          </p:nvSpPr>
          <p:spPr>
            <a:xfrm>
              <a:off x="1981409" y="4101021"/>
              <a:ext cx="50006" cy="50007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7" name="Cylinder 36">
              <a:extLst>
                <a:ext uri="{FF2B5EF4-FFF2-40B4-BE49-F238E27FC236}">
                  <a16:creationId xmlns:a16="http://schemas.microsoft.com/office/drawing/2014/main" id="{E9254130-D8F8-9560-4DEC-111DCB22DF4D}"/>
                </a:ext>
              </a:extLst>
            </p:cNvPr>
            <p:cNvSpPr/>
            <p:nvPr/>
          </p:nvSpPr>
          <p:spPr>
            <a:xfrm rot="5400000">
              <a:off x="1781011" y="3723673"/>
              <a:ext cx="150017" cy="1150144"/>
            </a:xfrm>
            <a:prstGeom prst="can">
              <a:avLst/>
            </a:prstGeom>
            <a:solidFill>
              <a:schemeClr val="accent5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08C26B8-0A52-BAC3-857F-BF74EA69C6C9}"/>
                </a:ext>
              </a:extLst>
            </p:cNvPr>
            <p:cNvSpPr txBox="1"/>
            <p:nvPr/>
          </p:nvSpPr>
          <p:spPr>
            <a:xfrm>
              <a:off x="1945522" y="4543236"/>
              <a:ext cx="971139" cy="214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Laser</a:t>
              </a:r>
            </a:p>
          </p:txBody>
        </p:sp>
      </p:grpSp>
      <p:sp>
        <p:nvSpPr>
          <p:cNvPr id="57" name="Oval 56">
            <a:extLst>
              <a:ext uri="{FF2B5EF4-FFF2-40B4-BE49-F238E27FC236}">
                <a16:creationId xmlns:a16="http://schemas.microsoft.com/office/drawing/2014/main" id="{DD2EACB9-666D-7C64-21E6-68C18D66BDCE}"/>
              </a:ext>
            </a:extLst>
          </p:cNvPr>
          <p:cNvSpPr/>
          <p:nvPr/>
        </p:nvSpPr>
        <p:spPr>
          <a:xfrm>
            <a:off x="6472204" y="4098102"/>
            <a:ext cx="634167" cy="63416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200" baseline="30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GB" sz="1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GB" sz="1200" baseline="30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83D602B-3722-1029-ADEC-3B5585DEB7D1}"/>
              </a:ext>
            </a:extLst>
          </p:cNvPr>
          <p:cNvGrpSpPr/>
          <p:nvPr/>
        </p:nvGrpSpPr>
        <p:grpSpPr>
          <a:xfrm rot="13212662">
            <a:off x="5331650" y="3615219"/>
            <a:ext cx="1255683" cy="182960"/>
            <a:chOff x="4531895" y="4339379"/>
            <a:chExt cx="1255683" cy="182960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88CBAB1-0B67-EDA5-171E-B6D982373B26}"/>
                </a:ext>
              </a:extLst>
            </p:cNvPr>
            <p:cNvSpPr/>
            <p:nvPr/>
          </p:nvSpPr>
          <p:spPr>
            <a:xfrm>
              <a:off x="4531895" y="4339379"/>
              <a:ext cx="1098483" cy="152419"/>
            </a:xfrm>
            <a:custGeom>
              <a:avLst/>
              <a:gdLst>
                <a:gd name="connsiteX0" fmla="*/ 0 w 1090863"/>
                <a:gd name="connsiteY0" fmla="*/ 153044 h 177141"/>
                <a:gd name="connsiteX1" fmla="*/ 144379 w 1090863"/>
                <a:gd name="connsiteY1" fmla="*/ 16687 h 177141"/>
                <a:gd name="connsiteX2" fmla="*/ 272716 w 1090863"/>
                <a:gd name="connsiteY2" fmla="*/ 153044 h 177141"/>
                <a:gd name="connsiteX3" fmla="*/ 425116 w 1090863"/>
                <a:gd name="connsiteY3" fmla="*/ 8665 h 177141"/>
                <a:gd name="connsiteX4" fmla="*/ 553452 w 1090863"/>
                <a:gd name="connsiteY4" fmla="*/ 161065 h 177141"/>
                <a:gd name="connsiteX5" fmla="*/ 713873 w 1090863"/>
                <a:gd name="connsiteY5" fmla="*/ 16687 h 177141"/>
                <a:gd name="connsiteX6" fmla="*/ 834189 w 1090863"/>
                <a:gd name="connsiteY6" fmla="*/ 177108 h 177141"/>
                <a:gd name="connsiteX7" fmla="*/ 986589 w 1090863"/>
                <a:gd name="connsiteY7" fmla="*/ 644 h 177141"/>
                <a:gd name="connsiteX8" fmla="*/ 1090863 w 1090863"/>
                <a:gd name="connsiteY8" fmla="*/ 128981 h 177141"/>
                <a:gd name="connsiteX0" fmla="*/ 0 w 1090863"/>
                <a:gd name="connsiteY0" fmla="*/ 144389 h 168465"/>
                <a:gd name="connsiteX1" fmla="*/ 144379 w 1090863"/>
                <a:gd name="connsiteY1" fmla="*/ 8032 h 168465"/>
                <a:gd name="connsiteX2" fmla="*/ 272716 w 1090863"/>
                <a:gd name="connsiteY2" fmla="*/ 144389 h 168465"/>
                <a:gd name="connsiteX3" fmla="*/ 425116 w 1090863"/>
                <a:gd name="connsiteY3" fmla="*/ 10 h 168465"/>
                <a:gd name="connsiteX4" fmla="*/ 553452 w 1090863"/>
                <a:gd name="connsiteY4" fmla="*/ 152410 h 168465"/>
                <a:gd name="connsiteX5" fmla="*/ 713873 w 1090863"/>
                <a:gd name="connsiteY5" fmla="*/ 8032 h 168465"/>
                <a:gd name="connsiteX6" fmla="*/ 834189 w 1090863"/>
                <a:gd name="connsiteY6" fmla="*/ 168453 h 168465"/>
                <a:gd name="connsiteX7" fmla="*/ 994209 w 1090863"/>
                <a:gd name="connsiteY7" fmla="*/ 17389 h 168465"/>
                <a:gd name="connsiteX8" fmla="*/ 1090863 w 1090863"/>
                <a:gd name="connsiteY8" fmla="*/ 120326 h 168465"/>
                <a:gd name="connsiteX0" fmla="*/ 0 w 1090863"/>
                <a:gd name="connsiteY0" fmla="*/ 144389 h 152419"/>
                <a:gd name="connsiteX1" fmla="*/ 144379 w 1090863"/>
                <a:gd name="connsiteY1" fmla="*/ 8032 h 152419"/>
                <a:gd name="connsiteX2" fmla="*/ 272716 w 1090863"/>
                <a:gd name="connsiteY2" fmla="*/ 144389 h 152419"/>
                <a:gd name="connsiteX3" fmla="*/ 425116 w 1090863"/>
                <a:gd name="connsiteY3" fmla="*/ 10 h 152419"/>
                <a:gd name="connsiteX4" fmla="*/ 553452 w 1090863"/>
                <a:gd name="connsiteY4" fmla="*/ 152410 h 152419"/>
                <a:gd name="connsiteX5" fmla="*/ 713873 w 1090863"/>
                <a:gd name="connsiteY5" fmla="*/ 8032 h 152419"/>
                <a:gd name="connsiteX6" fmla="*/ 849429 w 1090863"/>
                <a:gd name="connsiteY6" fmla="*/ 145593 h 152419"/>
                <a:gd name="connsiteX7" fmla="*/ 994209 w 1090863"/>
                <a:gd name="connsiteY7" fmla="*/ 17389 h 152419"/>
                <a:gd name="connsiteX8" fmla="*/ 1090863 w 1090863"/>
                <a:gd name="connsiteY8" fmla="*/ 120326 h 152419"/>
                <a:gd name="connsiteX0" fmla="*/ 0 w 1098483"/>
                <a:gd name="connsiteY0" fmla="*/ 144389 h 152419"/>
                <a:gd name="connsiteX1" fmla="*/ 144379 w 1098483"/>
                <a:gd name="connsiteY1" fmla="*/ 8032 h 152419"/>
                <a:gd name="connsiteX2" fmla="*/ 272716 w 1098483"/>
                <a:gd name="connsiteY2" fmla="*/ 144389 h 152419"/>
                <a:gd name="connsiteX3" fmla="*/ 425116 w 1098483"/>
                <a:gd name="connsiteY3" fmla="*/ 10 h 152419"/>
                <a:gd name="connsiteX4" fmla="*/ 553452 w 1098483"/>
                <a:gd name="connsiteY4" fmla="*/ 152410 h 152419"/>
                <a:gd name="connsiteX5" fmla="*/ 713873 w 1098483"/>
                <a:gd name="connsiteY5" fmla="*/ 8032 h 152419"/>
                <a:gd name="connsiteX6" fmla="*/ 849429 w 1098483"/>
                <a:gd name="connsiteY6" fmla="*/ 145593 h 152419"/>
                <a:gd name="connsiteX7" fmla="*/ 994209 w 1098483"/>
                <a:gd name="connsiteY7" fmla="*/ 17389 h 152419"/>
                <a:gd name="connsiteX8" fmla="*/ 1098483 w 1098483"/>
                <a:gd name="connsiteY8" fmla="*/ 102546 h 152419"/>
                <a:gd name="connsiteX0" fmla="*/ 0 w 1098483"/>
                <a:gd name="connsiteY0" fmla="*/ 144389 h 152419"/>
                <a:gd name="connsiteX1" fmla="*/ 144379 w 1098483"/>
                <a:gd name="connsiteY1" fmla="*/ 8032 h 152419"/>
                <a:gd name="connsiteX2" fmla="*/ 272716 w 1098483"/>
                <a:gd name="connsiteY2" fmla="*/ 144389 h 152419"/>
                <a:gd name="connsiteX3" fmla="*/ 425116 w 1098483"/>
                <a:gd name="connsiteY3" fmla="*/ 10 h 152419"/>
                <a:gd name="connsiteX4" fmla="*/ 553452 w 1098483"/>
                <a:gd name="connsiteY4" fmla="*/ 152410 h 152419"/>
                <a:gd name="connsiteX5" fmla="*/ 713873 w 1098483"/>
                <a:gd name="connsiteY5" fmla="*/ 8032 h 152419"/>
                <a:gd name="connsiteX6" fmla="*/ 849429 w 1098483"/>
                <a:gd name="connsiteY6" fmla="*/ 145593 h 152419"/>
                <a:gd name="connsiteX7" fmla="*/ 994209 w 1098483"/>
                <a:gd name="connsiteY7" fmla="*/ 17389 h 152419"/>
                <a:gd name="connsiteX8" fmla="*/ 1098483 w 1098483"/>
                <a:gd name="connsiteY8" fmla="*/ 133026 h 152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8483" h="152419">
                  <a:moveTo>
                    <a:pt x="0" y="144389"/>
                  </a:moveTo>
                  <a:cubicBezTo>
                    <a:pt x="49463" y="76210"/>
                    <a:pt x="98926" y="8032"/>
                    <a:pt x="144379" y="8032"/>
                  </a:cubicBezTo>
                  <a:cubicBezTo>
                    <a:pt x="189832" y="8032"/>
                    <a:pt x="225927" y="145726"/>
                    <a:pt x="272716" y="144389"/>
                  </a:cubicBezTo>
                  <a:cubicBezTo>
                    <a:pt x="319505" y="143052"/>
                    <a:pt x="378327" y="-1327"/>
                    <a:pt x="425116" y="10"/>
                  </a:cubicBezTo>
                  <a:cubicBezTo>
                    <a:pt x="471905" y="1347"/>
                    <a:pt x="505326" y="151073"/>
                    <a:pt x="553452" y="152410"/>
                  </a:cubicBezTo>
                  <a:cubicBezTo>
                    <a:pt x="601578" y="153747"/>
                    <a:pt x="664544" y="9168"/>
                    <a:pt x="713873" y="8032"/>
                  </a:cubicBezTo>
                  <a:cubicBezTo>
                    <a:pt x="763202" y="6896"/>
                    <a:pt x="802706" y="144034"/>
                    <a:pt x="849429" y="145593"/>
                  </a:cubicBezTo>
                  <a:cubicBezTo>
                    <a:pt x="896152" y="147153"/>
                    <a:pt x="951430" y="25410"/>
                    <a:pt x="994209" y="17389"/>
                  </a:cubicBezTo>
                  <a:cubicBezTo>
                    <a:pt x="1036988" y="9368"/>
                    <a:pt x="1067735" y="64847"/>
                    <a:pt x="1098483" y="13302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Isosceles Triangle 59">
              <a:extLst>
                <a:ext uri="{FF2B5EF4-FFF2-40B4-BE49-F238E27FC236}">
                  <a16:creationId xmlns:a16="http://schemas.microsoft.com/office/drawing/2014/main" id="{894B5C56-4C90-2B5B-DB93-13E4FF7E46E9}"/>
                </a:ext>
              </a:extLst>
            </p:cNvPr>
            <p:cNvSpPr/>
            <p:nvPr/>
          </p:nvSpPr>
          <p:spPr>
            <a:xfrm rot="5400000">
              <a:off x="5625333" y="4360095"/>
              <a:ext cx="159669" cy="16482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D9D760D-0AB1-6380-8A04-3296D2259BA1}"/>
              </a:ext>
            </a:extLst>
          </p:cNvPr>
          <p:cNvGrpSpPr/>
          <p:nvPr/>
        </p:nvGrpSpPr>
        <p:grpSpPr>
          <a:xfrm rot="10800000">
            <a:off x="7270701" y="4335955"/>
            <a:ext cx="1255683" cy="182960"/>
            <a:chOff x="4531895" y="4339379"/>
            <a:chExt cx="1255683" cy="182960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D9282696-BD9E-F0FA-C338-38CB72D7BF12}"/>
                </a:ext>
              </a:extLst>
            </p:cNvPr>
            <p:cNvSpPr/>
            <p:nvPr/>
          </p:nvSpPr>
          <p:spPr>
            <a:xfrm>
              <a:off x="4531895" y="4339379"/>
              <a:ext cx="1098483" cy="152419"/>
            </a:xfrm>
            <a:custGeom>
              <a:avLst/>
              <a:gdLst>
                <a:gd name="connsiteX0" fmla="*/ 0 w 1090863"/>
                <a:gd name="connsiteY0" fmla="*/ 153044 h 177141"/>
                <a:gd name="connsiteX1" fmla="*/ 144379 w 1090863"/>
                <a:gd name="connsiteY1" fmla="*/ 16687 h 177141"/>
                <a:gd name="connsiteX2" fmla="*/ 272716 w 1090863"/>
                <a:gd name="connsiteY2" fmla="*/ 153044 h 177141"/>
                <a:gd name="connsiteX3" fmla="*/ 425116 w 1090863"/>
                <a:gd name="connsiteY3" fmla="*/ 8665 h 177141"/>
                <a:gd name="connsiteX4" fmla="*/ 553452 w 1090863"/>
                <a:gd name="connsiteY4" fmla="*/ 161065 h 177141"/>
                <a:gd name="connsiteX5" fmla="*/ 713873 w 1090863"/>
                <a:gd name="connsiteY5" fmla="*/ 16687 h 177141"/>
                <a:gd name="connsiteX6" fmla="*/ 834189 w 1090863"/>
                <a:gd name="connsiteY6" fmla="*/ 177108 h 177141"/>
                <a:gd name="connsiteX7" fmla="*/ 986589 w 1090863"/>
                <a:gd name="connsiteY7" fmla="*/ 644 h 177141"/>
                <a:gd name="connsiteX8" fmla="*/ 1090863 w 1090863"/>
                <a:gd name="connsiteY8" fmla="*/ 128981 h 177141"/>
                <a:gd name="connsiteX0" fmla="*/ 0 w 1090863"/>
                <a:gd name="connsiteY0" fmla="*/ 144389 h 168465"/>
                <a:gd name="connsiteX1" fmla="*/ 144379 w 1090863"/>
                <a:gd name="connsiteY1" fmla="*/ 8032 h 168465"/>
                <a:gd name="connsiteX2" fmla="*/ 272716 w 1090863"/>
                <a:gd name="connsiteY2" fmla="*/ 144389 h 168465"/>
                <a:gd name="connsiteX3" fmla="*/ 425116 w 1090863"/>
                <a:gd name="connsiteY3" fmla="*/ 10 h 168465"/>
                <a:gd name="connsiteX4" fmla="*/ 553452 w 1090863"/>
                <a:gd name="connsiteY4" fmla="*/ 152410 h 168465"/>
                <a:gd name="connsiteX5" fmla="*/ 713873 w 1090863"/>
                <a:gd name="connsiteY5" fmla="*/ 8032 h 168465"/>
                <a:gd name="connsiteX6" fmla="*/ 834189 w 1090863"/>
                <a:gd name="connsiteY6" fmla="*/ 168453 h 168465"/>
                <a:gd name="connsiteX7" fmla="*/ 994209 w 1090863"/>
                <a:gd name="connsiteY7" fmla="*/ 17389 h 168465"/>
                <a:gd name="connsiteX8" fmla="*/ 1090863 w 1090863"/>
                <a:gd name="connsiteY8" fmla="*/ 120326 h 168465"/>
                <a:gd name="connsiteX0" fmla="*/ 0 w 1090863"/>
                <a:gd name="connsiteY0" fmla="*/ 144389 h 152419"/>
                <a:gd name="connsiteX1" fmla="*/ 144379 w 1090863"/>
                <a:gd name="connsiteY1" fmla="*/ 8032 h 152419"/>
                <a:gd name="connsiteX2" fmla="*/ 272716 w 1090863"/>
                <a:gd name="connsiteY2" fmla="*/ 144389 h 152419"/>
                <a:gd name="connsiteX3" fmla="*/ 425116 w 1090863"/>
                <a:gd name="connsiteY3" fmla="*/ 10 h 152419"/>
                <a:gd name="connsiteX4" fmla="*/ 553452 w 1090863"/>
                <a:gd name="connsiteY4" fmla="*/ 152410 h 152419"/>
                <a:gd name="connsiteX5" fmla="*/ 713873 w 1090863"/>
                <a:gd name="connsiteY5" fmla="*/ 8032 h 152419"/>
                <a:gd name="connsiteX6" fmla="*/ 849429 w 1090863"/>
                <a:gd name="connsiteY6" fmla="*/ 145593 h 152419"/>
                <a:gd name="connsiteX7" fmla="*/ 994209 w 1090863"/>
                <a:gd name="connsiteY7" fmla="*/ 17389 h 152419"/>
                <a:gd name="connsiteX8" fmla="*/ 1090863 w 1090863"/>
                <a:gd name="connsiteY8" fmla="*/ 120326 h 152419"/>
                <a:gd name="connsiteX0" fmla="*/ 0 w 1098483"/>
                <a:gd name="connsiteY0" fmla="*/ 144389 h 152419"/>
                <a:gd name="connsiteX1" fmla="*/ 144379 w 1098483"/>
                <a:gd name="connsiteY1" fmla="*/ 8032 h 152419"/>
                <a:gd name="connsiteX2" fmla="*/ 272716 w 1098483"/>
                <a:gd name="connsiteY2" fmla="*/ 144389 h 152419"/>
                <a:gd name="connsiteX3" fmla="*/ 425116 w 1098483"/>
                <a:gd name="connsiteY3" fmla="*/ 10 h 152419"/>
                <a:gd name="connsiteX4" fmla="*/ 553452 w 1098483"/>
                <a:gd name="connsiteY4" fmla="*/ 152410 h 152419"/>
                <a:gd name="connsiteX5" fmla="*/ 713873 w 1098483"/>
                <a:gd name="connsiteY5" fmla="*/ 8032 h 152419"/>
                <a:gd name="connsiteX6" fmla="*/ 849429 w 1098483"/>
                <a:gd name="connsiteY6" fmla="*/ 145593 h 152419"/>
                <a:gd name="connsiteX7" fmla="*/ 994209 w 1098483"/>
                <a:gd name="connsiteY7" fmla="*/ 17389 h 152419"/>
                <a:gd name="connsiteX8" fmla="*/ 1098483 w 1098483"/>
                <a:gd name="connsiteY8" fmla="*/ 102546 h 152419"/>
                <a:gd name="connsiteX0" fmla="*/ 0 w 1098483"/>
                <a:gd name="connsiteY0" fmla="*/ 144389 h 152419"/>
                <a:gd name="connsiteX1" fmla="*/ 144379 w 1098483"/>
                <a:gd name="connsiteY1" fmla="*/ 8032 h 152419"/>
                <a:gd name="connsiteX2" fmla="*/ 272716 w 1098483"/>
                <a:gd name="connsiteY2" fmla="*/ 144389 h 152419"/>
                <a:gd name="connsiteX3" fmla="*/ 425116 w 1098483"/>
                <a:gd name="connsiteY3" fmla="*/ 10 h 152419"/>
                <a:gd name="connsiteX4" fmla="*/ 553452 w 1098483"/>
                <a:gd name="connsiteY4" fmla="*/ 152410 h 152419"/>
                <a:gd name="connsiteX5" fmla="*/ 713873 w 1098483"/>
                <a:gd name="connsiteY5" fmla="*/ 8032 h 152419"/>
                <a:gd name="connsiteX6" fmla="*/ 849429 w 1098483"/>
                <a:gd name="connsiteY6" fmla="*/ 145593 h 152419"/>
                <a:gd name="connsiteX7" fmla="*/ 994209 w 1098483"/>
                <a:gd name="connsiteY7" fmla="*/ 17389 h 152419"/>
                <a:gd name="connsiteX8" fmla="*/ 1098483 w 1098483"/>
                <a:gd name="connsiteY8" fmla="*/ 133026 h 152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8483" h="152419">
                  <a:moveTo>
                    <a:pt x="0" y="144389"/>
                  </a:moveTo>
                  <a:cubicBezTo>
                    <a:pt x="49463" y="76210"/>
                    <a:pt x="98926" y="8032"/>
                    <a:pt x="144379" y="8032"/>
                  </a:cubicBezTo>
                  <a:cubicBezTo>
                    <a:pt x="189832" y="8032"/>
                    <a:pt x="225927" y="145726"/>
                    <a:pt x="272716" y="144389"/>
                  </a:cubicBezTo>
                  <a:cubicBezTo>
                    <a:pt x="319505" y="143052"/>
                    <a:pt x="378327" y="-1327"/>
                    <a:pt x="425116" y="10"/>
                  </a:cubicBezTo>
                  <a:cubicBezTo>
                    <a:pt x="471905" y="1347"/>
                    <a:pt x="505326" y="151073"/>
                    <a:pt x="553452" y="152410"/>
                  </a:cubicBezTo>
                  <a:cubicBezTo>
                    <a:pt x="601578" y="153747"/>
                    <a:pt x="664544" y="9168"/>
                    <a:pt x="713873" y="8032"/>
                  </a:cubicBezTo>
                  <a:cubicBezTo>
                    <a:pt x="763202" y="6896"/>
                    <a:pt x="802706" y="144034"/>
                    <a:pt x="849429" y="145593"/>
                  </a:cubicBezTo>
                  <a:cubicBezTo>
                    <a:pt x="896152" y="147153"/>
                    <a:pt x="951430" y="25410"/>
                    <a:pt x="994209" y="17389"/>
                  </a:cubicBezTo>
                  <a:cubicBezTo>
                    <a:pt x="1036988" y="9368"/>
                    <a:pt x="1067735" y="64847"/>
                    <a:pt x="1098483" y="13302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Isosceles Triangle 63">
              <a:extLst>
                <a:ext uri="{FF2B5EF4-FFF2-40B4-BE49-F238E27FC236}">
                  <a16:creationId xmlns:a16="http://schemas.microsoft.com/office/drawing/2014/main" id="{D126E095-D51D-F244-92C5-04EA30DC406F}"/>
                </a:ext>
              </a:extLst>
            </p:cNvPr>
            <p:cNvSpPr/>
            <p:nvPr/>
          </p:nvSpPr>
          <p:spPr>
            <a:xfrm rot="5400000">
              <a:off x="5625333" y="4360095"/>
              <a:ext cx="159669" cy="16482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67A11C0B-A493-95C4-07AE-C73A7B3AD881}"/>
              </a:ext>
            </a:extLst>
          </p:cNvPr>
          <p:cNvSpPr txBox="1"/>
          <p:nvPr/>
        </p:nvSpPr>
        <p:spPr>
          <a:xfrm>
            <a:off x="7046227" y="4025703"/>
            <a:ext cx="17007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397nm photon</a:t>
            </a:r>
            <a:endParaRPr lang="en-US" sz="12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A2F8296-1432-3284-F928-5F7F14201440}"/>
              </a:ext>
            </a:extLst>
          </p:cNvPr>
          <p:cNvSpPr txBox="1"/>
          <p:nvPr/>
        </p:nvSpPr>
        <p:spPr>
          <a:xfrm>
            <a:off x="5702841" y="3345672"/>
            <a:ext cx="1700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Emitted in random direction</a:t>
            </a:r>
            <a:endParaRPr lang="en-US" sz="12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2112AF6-C9DC-2095-50FE-FC63CFB98BE5}"/>
              </a:ext>
            </a:extLst>
          </p:cNvPr>
          <p:cNvSpPr txBox="1"/>
          <p:nvPr/>
        </p:nvSpPr>
        <p:spPr>
          <a:xfrm>
            <a:off x="4326306" y="4782826"/>
            <a:ext cx="4473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Linewidth </a:t>
            </a:r>
            <a:r>
              <a:rPr lang="en-US" sz="1200">
                <a:latin typeface="Symbol" panose="05050102010706020507" pitchFamily="18" charset="2"/>
              </a:rPr>
              <a:t>G </a:t>
            </a:r>
            <a:r>
              <a:rPr lang="en-US" sz="1200"/>
              <a:t>= 2</a:t>
            </a:r>
            <a:r>
              <a:rPr lang="en-US" sz="1200">
                <a:latin typeface="Symbol" panose="05050102010706020507" pitchFamily="18" charset="2"/>
              </a:rPr>
              <a:t>p</a:t>
            </a:r>
            <a:r>
              <a:rPr lang="en-US" sz="1200"/>
              <a:t>*23MHz, frequency f = c/397e-9 = 755THz</a:t>
            </a:r>
          </a:p>
          <a:p>
            <a:r>
              <a:rPr lang="en-US" sz="1200"/>
              <a:t>Active over velocity range ~ c(23MHz/755THz) = 9.1m/s</a:t>
            </a:r>
          </a:p>
          <a:p>
            <a:r>
              <a:rPr lang="en-US" sz="1200"/>
              <a:t>Tune so that force pushes more on ions moving towards laser</a:t>
            </a:r>
            <a:endParaRPr lang="en-US" sz="1200" dirty="0"/>
          </a:p>
        </p:txBody>
      </p:sp>
      <p:sp>
        <p:nvSpPr>
          <p:cNvPr id="68" name="Cylinder 67">
            <a:extLst>
              <a:ext uri="{FF2B5EF4-FFF2-40B4-BE49-F238E27FC236}">
                <a16:creationId xmlns:a16="http://schemas.microsoft.com/office/drawing/2014/main" id="{8B3C6844-445F-F4C5-4C3F-D3EBA892760E}"/>
              </a:ext>
            </a:extLst>
          </p:cNvPr>
          <p:cNvSpPr/>
          <p:nvPr/>
        </p:nvSpPr>
        <p:spPr>
          <a:xfrm rot="5400000">
            <a:off x="2003720" y="3769994"/>
            <a:ext cx="193555" cy="1483937"/>
          </a:xfrm>
          <a:prstGeom prst="can">
            <a:avLst/>
          </a:prstGeom>
          <a:solidFill>
            <a:srgbClr val="4BACC6">
              <a:alpha val="10196"/>
            </a:srgbClr>
          </a:solidFill>
          <a:ln w="12700">
            <a:solidFill>
              <a:srgbClr val="000000">
                <a:alpha val="1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855647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E2DCB-0715-42E8-0802-0AACF25FB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Improved L-M Optimiser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D555A-F8E9-0B4C-7E99-244799954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10,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D3206-7B6F-1ECA-EACE-D5BCCA755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HB2023 Workshop, CERN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51F34-EE9A-8C4B-913A-A726E5068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20</a:t>
            </a:fld>
            <a:endParaRPr lang="en-GB" alt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72845B6-765E-5398-4A59-E18BF7EB81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904" y="1280160"/>
            <a:ext cx="7198192" cy="52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50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ptmovie_bentchannel135deg_chirp-1e-2_nocompfix_T2mK_2023-Jul-24_20fps">
            <a:hlinkClick r:id="" action="ppaction://media"/>
            <a:extLst>
              <a:ext uri="{FF2B5EF4-FFF2-40B4-BE49-F238E27FC236}">
                <a16:creationId xmlns:a16="http://schemas.microsoft.com/office/drawing/2014/main" id="{EBF445BA-1FF8-D7B5-EE34-47A4BA6EE9E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679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EBD0A4-76B2-C763-FB1E-EE2C0BC44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Focal Point Optimisation (T=2mK)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4EB4D-4629-EF99-C40D-26C38F1B7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10,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42EB6-7E14-79C9-556B-F6E4FE159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HB2023 Workshop, CERN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456D5-299E-B0D9-A8E9-18B510EF5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2112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ptmovie_bentchannel135deg_chirp-1e-2_nocompfix_2023-Jul-24_20fps">
            <a:hlinkClick r:id="" action="ppaction://media"/>
            <a:extLst>
              <a:ext uri="{FF2B5EF4-FFF2-40B4-BE49-F238E27FC236}">
                <a16:creationId xmlns:a16="http://schemas.microsoft.com/office/drawing/2014/main" id="{1C8A6F38-85E3-29E5-9608-483130CA929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679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EBD0A4-76B2-C763-FB1E-EE2C0BC44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Focal Point Optimisation (T=0)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4EB4D-4629-EF99-C40D-26C38F1B7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10,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42EB6-7E14-79C9-556B-F6E4FE159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HB2023 Workshop, CERN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456D5-299E-B0D9-A8E9-18B510EF5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2938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C260A36-8BD6-95B8-FD80-5D0EDB2AD8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904" y="1280160"/>
            <a:ext cx="7198192" cy="52212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AC2F5D-21A3-4A7B-C990-9F6B4ADD5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Focal Size vs. Electrodes Used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F748E-B5CD-9318-DFFD-D48B9E011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10,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2A7B6-8EDB-6EA9-DE01-EC82FDB17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HB2023 Workshop, CERN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B6B69-F8E3-B7FE-5292-3C7BCDABA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23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956E82-A6CE-E40D-B0EC-061B702C4343}"/>
              </a:ext>
            </a:extLst>
          </p:cNvPr>
          <p:cNvSpPr txBox="1"/>
          <p:nvPr/>
        </p:nvSpPr>
        <p:spPr>
          <a:xfrm>
            <a:off x="251520" y="4419109"/>
            <a:ext cx="1296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T=0 line shows limit from pure aberrations</a:t>
            </a:r>
            <a:endParaRPr lang="en-US" sz="1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DA7DC0-12B0-8483-4F38-0E9D221C6AA2}"/>
              </a:ext>
            </a:extLst>
          </p:cNvPr>
          <p:cNvSpPr txBox="1"/>
          <p:nvPr/>
        </p:nvSpPr>
        <p:spPr>
          <a:xfrm>
            <a:off x="6948264" y="1208179"/>
            <a:ext cx="19442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Lines are limited by normalised emittance (const.) and chosen dp/p chirp (generally increasing)</a:t>
            </a:r>
            <a:endParaRPr lang="en-US" sz="1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01B128-880B-AC6E-3D7C-A9961533EB1B}"/>
              </a:ext>
            </a:extLst>
          </p:cNvPr>
          <p:cNvSpPr txBox="1"/>
          <p:nvPr/>
        </p:nvSpPr>
        <p:spPr>
          <a:xfrm>
            <a:off x="3209182" y="5612743"/>
            <a:ext cx="2307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Numerical accuracy floor?</a:t>
            </a:r>
            <a:endParaRPr lang="en-US" sz="1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63EFF1-8BDA-B272-E083-85CF67FA759F}"/>
              </a:ext>
            </a:extLst>
          </p:cNvPr>
          <p:cNvSpPr txBox="1"/>
          <p:nvPr/>
        </p:nvSpPr>
        <p:spPr>
          <a:xfrm>
            <a:off x="6948264" y="5366252"/>
            <a:ext cx="1944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“Theory” is the minimum allowed size taking account the emittance and chirp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163735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3A2AB08-49D5-C2DE-8F06-8679DE2BF2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904" y="1280160"/>
            <a:ext cx="7198192" cy="52212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9C985B-E84E-9F9F-7D0C-063D32A44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Focal Size vs. Energy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20C2D-66A8-9B2D-6197-6CD1E131F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10,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B4F15-D16B-5530-0CBE-25FAC136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HB2023 Workshop, CERN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71B9D-B483-7D31-F7DC-AFC237431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24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CFB04E-95DB-3FBB-D588-EA66FEE4D988}"/>
              </a:ext>
            </a:extLst>
          </p:cNvPr>
          <p:cNvSpPr txBox="1"/>
          <p:nvPr/>
        </p:nvSpPr>
        <p:spPr>
          <a:xfrm>
            <a:off x="3540006" y="2553723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>
                    <a:lumMod val="65000"/>
                  </a:schemeClr>
                </a:solidFill>
              </a:rPr>
              <a:t>Beamlines with only one electrode ring stop here</a:t>
            </a:r>
            <a:endParaRPr lang="en-US" sz="14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68565B-54EB-DC36-9502-60177A1B89FB}"/>
              </a:ext>
            </a:extLst>
          </p:cNvPr>
          <p:cNvSpPr txBox="1"/>
          <p:nvPr/>
        </p:nvSpPr>
        <p:spPr>
          <a:xfrm>
            <a:off x="6709140" y="1736681"/>
            <a:ext cx="17198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Focal sizes plotted for all numbers of electrode rings</a:t>
            </a:r>
            <a:endParaRPr lang="en-US" sz="1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5D9D35-8F2E-2889-C9E8-C78929F66BFC}"/>
              </a:ext>
            </a:extLst>
          </p:cNvPr>
          <p:cNvSpPr txBox="1"/>
          <p:nvPr/>
        </p:nvSpPr>
        <p:spPr>
          <a:xfrm>
            <a:off x="4437803" y="3611788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>
                    <a:lumMod val="65000"/>
                  </a:schemeClr>
                </a:solidFill>
              </a:rPr>
              <a:t>Two rings here</a:t>
            </a:r>
            <a:endParaRPr lang="en-US" sz="14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A451A0-D126-D5A3-CD4A-15CC38A56BD0}"/>
              </a:ext>
            </a:extLst>
          </p:cNvPr>
          <p:cNvSpPr txBox="1"/>
          <p:nvPr/>
        </p:nvSpPr>
        <p:spPr>
          <a:xfrm>
            <a:off x="6709140" y="4995753"/>
            <a:ext cx="20393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Higher energies don’t use 1% dp/p, could need more electrode rings or just be hitting numerical noise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1057045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12E891B-4A7A-0F46-8E33-2EE50A5F53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904" y="1197864"/>
            <a:ext cx="7198192" cy="52212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63F3C6-FBAF-0C65-36ED-F4031D92E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Optimal Chirp vs. Electrodes Used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32A38-7700-D171-7585-78CB3C311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10,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E51B2-A952-974F-0B7E-44EB93FE0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HB2023 Workshop, CERN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2E8F5-7BCC-510E-45B2-B52C0E06C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25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186223-7D7F-0F02-345B-8A31D7395160}"/>
              </a:ext>
            </a:extLst>
          </p:cNvPr>
          <p:cNvSpPr txBox="1"/>
          <p:nvPr/>
        </p:nvSpPr>
        <p:spPr>
          <a:xfrm>
            <a:off x="1835696" y="1340774"/>
            <a:ext cx="4334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As more beamline elements are allowed, optimiser can cancel aberrations for a larger momentum range</a:t>
            </a:r>
            <a:endParaRPr lang="en-US" sz="1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0C1920-F4DC-CCBD-FD41-0AE5F46C82F9}"/>
              </a:ext>
            </a:extLst>
          </p:cNvPr>
          <p:cNvSpPr txBox="1"/>
          <p:nvPr/>
        </p:nvSpPr>
        <p:spPr>
          <a:xfrm>
            <a:off x="7409286" y="4807952"/>
            <a:ext cx="16272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Higher energies have smaller geometrical emittance already, less incentive to increase dp/p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2983298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663B720-F630-D730-93BC-009B55825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904" y="1280160"/>
            <a:ext cx="7198192" cy="52212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9C985B-E84E-9F9F-7D0C-063D32A44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Focal Size vs. Initial Chirp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20C2D-66A8-9B2D-6197-6CD1E131F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10,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B4F15-D16B-5530-0CBE-25FAC136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HB2023 Workshop, CERN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71B9D-B483-7D31-F7DC-AFC237431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26</a:t>
            </a:fld>
            <a:endParaRPr lang="en-GB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72E942-0E35-B519-4A82-055202AB1AB3}"/>
              </a:ext>
            </a:extLst>
          </p:cNvPr>
          <p:cNvSpPr txBox="1"/>
          <p:nvPr/>
        </p:nvSpPr>
        <p:spPr>
          <a:xfrm>
            <a:off x="6610633" y="1196752"/>
            <a:ext cx="20187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Scalings as expected, ignoring 1TV that has a bit of trouble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6083025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E7C2A-0004-F560-898D-B7512FF1A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Cooling at High Energy?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DE74B-ED5C-7D78-B0EB-6D8BE2A05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/>
              <a:t>Doppler cooling also works in a boosted frame</a:t>
            </a:r>
          </a:p>
          <a:p>
            <a:r>
              <a:rPr lang="en-GB"/>
              <a:t>Pros:</a:t>
            </a:r>
          </a:p>
          <a:p>
            <a:pPr lvl="1"/>
            <a:r>
              <a:rPr lang="en-GB"/>
              <a:t>Can create cold beams at or near final energy</a:t>
            </a:r>
          </a:p>
          <a:p>
            <a:pPr lvl="2"/>
            <a:r>
              <a:rPr lang="en-GB"/>
              <a:t>Bypass jitter from RF and acceleration process</a:t>
            </a:r>
          </a:p>
          <a:p>
            <a:pPr lvl="1"/>
            <a:r>
              <a:rPr lang="en-GB"/>
              <a:t>Use blue-shift to cool using harder transitions(?)</a:t>
            </a:r>
          </a:p>
          <a:p>
            <a:r>
              <a:rPr lang="en-GB"/>
              <a:t>Cons:</a:t>
            </a:r>
          </a:p>
          <a:p>
            <a:pPr lvl="1"/>
            <a:r>
              <a:rPr lang="en-GB"/>
              <a:t>Needs a low-intra-beam-scattering (IBS) ring lattice</a:t>
            </a:r>
          </a:p>
          <a:p>
            <a:pPr lvl="2"/>
            <a:r>
              <a:rPr lang="en-GB"/>
              <a:t>Very low phase advance per cell</a:t>
            </a:r>
          </a:p>
          <a:p>
            <a:pPr lvl="2"/>
            <a:r>
              <a:rPr lang="en-GB"/>
              <a:t>Bunch velocity distribution near-Maxwellian</a:t>
            </a:r>
          </a:p>
          <a:p>
            <a:pPr lvl="1"/>
            <a:r>
              <a:rPr lang="en-GB"/>
              <a:t>Too much energy or field could strip ions</a:t>
            </a:r>
          </a:p>
          <a:p>
            <a:pPr lvl="1"/>
            <a:r>
              <a:rPr lang="en-GB"/>
              <a:t>Ring is more expensive than an at-rest ion trap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BD087-F660-2EB2-B6EB-9F014B431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10,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AD043-9AC6-0250-A418-08B4B794A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HB2023 Workshop, CERN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57EB9-E04D-B0E9-4C28-69E2C23EE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27</a:t>
            </a:fld>
            <a:endParaRPr lang="en-GB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C43111-25C4-F9AF-FFC3-2F15D8B588B8}"/>
              </a:ext>
            </a:extLst>
          </p:cNvPr>
          <p:cNvSpPr txBox="1"/>
          <p:nvPr/>
        </p:nvSpPr>
        <p:spPr>
          <a:xfrm>
            <a:off x="4385282" y="1988840"/>
            <a:ext cx="4363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PALLAS ring did this, but beam velocity only 2.8km/s</a:t>
            </a:r>
          </a:p>
          <a:p>
            <a:endParaRPr lang="en-US" sz="400"/>
          </a:p>
          <a:p>
            <a:r>
              <a:rPr lang="en-US" sz="1000"/>
              <a:t>Schramm </a:t>
            </a:r>
            <a:r>
              <a:rPr lang="en-US" sz="1000" i="1"/>
              <a:t>et al.</a:t>
            </a:r>
            <a:r>
              <a:rPr lang="en-US" sz="1000"/>
              <a:t>, Plasma Phys. Control. Fusion 44 (2002) B375–B387</a:t>
            </a:r>
            <a:endParaRPr lang="en-GB" sz="1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7528FF-1CFD-C406-D5A7-887F14D40818}"/>
              </a:ext>
            </a:extLst>
          </p:cNvPr>
          <p:cNvSpPr txBox="1"/>
          <p:nvPr/>
        </p:nvSpPr>
        <p:spPr>
          <a:xfrm>
            <a:off x="4385282" y="3555404"/>
            <a:ext cx="4679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Improves cooling rate, but increases limiting temperature</a:t>
            </a:r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3220792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1C6B8-CB21-BD4E-ED8A-78CC8D560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Increasing Current Throughput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86D95-0770-3005-719F-A589536B4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Throughput of basic trap isn’t great</a:t>
            </a:r>
          </a:p>
          <a:p>
            <a:pPr lvl="1"/>
            <a:r>
              <a:rPr lang="en-GB"/>
              <a:t>10</a:t>
            </a:r>
            <a:r>
              <a:rPr lang="en-GB" baseline="30000"/>
              <a:t>7</a:t>
            </a:r>
            <a:r>
              <a:rPr lang="en-GB"/>
              <a:t> ions every 16ms (62.5Hz) is 100pA average</a:t>
            </a:r>
          </a:p>
          <a:p>
            <a:r>
              <a:rPr lang="en-GB"/>
              <a:t>But trap is small enough and 10ms is short enough that could make a CW cooling channel at a PALLAS-like speed of 50km/s</a:t>
            </a:r>
          </a:p>
          <a:p>
            <a:pPr lvl="1"/>
            <a:r>
              <a:rPr lang="en-GB"/>
              <a:t>Bunches every 100ns (10MHz), spaced by 5mm</a:t>
            </a:r>
          </a:p>
          <a:p>
            <a:pPr lvl="2"/>
            <a:r>
              <a:rPr lang="en-GB"/>
              <a:t>Average current could go as high as 16uA</a:t>
            </a:r>
          </a:p>
          <a:p>
            <a:pPr lvl="1"/>
            <a:r>
              <a:rPr lang="en-GB"/>
              <a:t>Length of channel 16ms*50km/s = 800m</a:t>
            </a:r>
          </a:p>
          <a:p>
            <a:pPr lvl="2"/>
            <a:r>
              <a:rPr lang="en-GB"/>
              <a:t>Could coil it up, trap can be narrow, rods few mm apart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373D3-C7D9-15B5-617A-E424BB241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10,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63ABEA-285B-283B-F94E-3E6A6AAA9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HB2023 Workshop, CERN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9D774-BBE9-1880-72BA-1B7A3E3EC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81720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701D6-ED7E-D7A0-534C-12D55D315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Recent Funding at BNL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06C94-213A-9518-DBAC-E8479F054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108721"/>
          </a:xfrm>
        </p:spPr>
        <p:txBody>
          <a:bodyPr/>
          <a:lstStyle/>
          <a:p>
            <a:r>
              <a:rPr lang="en-GB"/>
              <a:t>Received</a:t>
            </a:r>
            <a:r>
              <a:rPr lang="da-DK"/>
              <a:t> Lab-Directed R&amp;D (LDRD) funding at BNL, total $400k over 2 years, Oct ‘23-Sep ’25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997B9-D4CE-B489-CF87-79D01503B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10,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5CEF2-555C-E93B-949A-42BC775CE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HB2023 Workshop, CERN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354FA-F6B1-C59D-0DAB-D6998211E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29</a:t>
            </a:fld>
            <a:endParaRPr lang="en-GB" altLang="en-US"/>
          </a:p>
        </p:txBody>
      </p:sp>
      <p:pic>
        <p:nvPicPr>
          <p:cNvPr id="299" name="Picture 298">
            <a:extLst>
              <a:ext uri="{FF2B5EF4-FFF2-40B4-BE49-F238E27FC236}">
                <a16:creationId xmlns:a16="http://schemas.microsoft.com/office/drawing/2014/main" id="{CDA8BF11-3FCF-E6DD-701D-5FD8341C3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009" y="2708921"/>
            <a:ext cx="5493471" cy="3711662"/>
          </a:xfrm>
          <a:prstGeom prst="rect">
            <a:avLst/>
          </a:prstGeom>
        </p:spPr>
      </p:pic>
      <p:sp>
        <p:nvSpPr>
          <p:cNvPr id="300" name="Content Placeholder 2">
            <a:extLst>
              <a:ext uri="{FF2B5EF4-FFF2-40B4-BE49-F238E27FC236}">
                <a16:creationId xmlns:a16="http://schemas.microsoft.com/office/drawing/2014/main" id="{E4D0DC83-D094-D157-80B1-CCD7AA45726E}"/>
              </a:ext>
            </a:extLst>
          </p:cNvPr>
          <p:cNvSpPr txBox="1">
            <a:spLocks/>
          </p:cNvSpPr>
          <p:nvPr/>
        </p:nvSpPr>
        <p:spPr bwMode="auto">
          <a:xfrm>
            <a:off x="457200" y="2780928"/>
            <a:ext cx="3034680" cy="37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Proposed to “</a:t>
            </a:r>
            <a:r>
              <a:rPr lang="en-US"/>
              <a:t>construct a basic foundational system”</a:t>
            </a:r>
          </a:p>
          <a:p>
            <a:r>
              <a:rPr lang="en-US"/>
              <a:t>Probably without laser cooling to start with 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801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ADB45-D769-FAA6-E369-E18EB3063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S-POD, IBEX experiments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F083C-4BF0-87AC-71F3-738EF3987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10,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CA7BE-DBA7-B7EF-665B-9997EC602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HB2023 Workshop, CERN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05BA7-9BB5-6B20-5322-9E407AD55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A71C85-F2A6-3692-96C0-DDFC1D247D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2427"/>
          <a:stretch/>
        </p:blipFill>
        <p:spPr>
          <a:xfrm>
            <a:off x="323528" y="1418954"/>
            <a:ext cx="4276478" cy="35823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39ABA0-3851-B4C3-8A83-B7C5D6A5898A}"/>
              </a:ext>
            </a:extLst>
          </p:cNvPr>
          <p:cNvSpPr txBox="1"/>
          <p:nvPr/>
        </p:nvSpPr>
        <p:spPr>
          <a:xfrm>
            <a:off x="628240" y="5126800"/>
            <a:ext cx="3573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Fluorescence </a:t>
            </a:r>
            <a:r>
              <a:rPr lang="en-GB" dirty="0"/>
              <a:t>of Coulomb crystal in S-POD trap</a:t>
            </a:r>
            <a:r>
              <a:rPr lang="en-GB"/>
              <a:t>, from K. Izawa et al., </a:t>
            </a:r>
            <a:r>
              <a:rPr lang="en-US"/>
              <a:t>J. Phys</a:t>
            </a:r>
            <a:r>
              <a:rPr lang="en-US" dirty="0"/>
              <a:t>. Soc. Jpn., Vol. 79, No</a:t>
            </a:r>
            <a:r>
              <a:rPr lang="en-US"/>
              <a:t>. 12 (U.Hiroshima)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262A56-18DE-A075-5BCD-EE26B7771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36074"/>
            <a:ext cx="2881952" cy="384260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4B6854-71AD-53D1-8F54-EAFCD7E8DB8B}"/>
              </a:ext>
            </a:extLst>
          </p:cNvPr>
          <p:cNvSpPr txBox="1"/>
          <p:nvPr/>
        </p:nvSpPr>
        <p:spPr>
          <a:xfrm>
            <a:off x="4916738" y="5126800"/>
            <a:ext cx="39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IBEX Paul trap (RAL) with vacuum chamber opened.  The four rods in the center of the image are the transverse trap electrodes.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8765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D5509-75C2-4F28-2C59-BB8E562AE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48645-AFEE-66B9-B5CD-13190C21B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fontScale="92500" lnSpcReduction="10000"/>
          </a:bodyPr>
          <a:lstStyle/>
          <a:p>
            <a:r>
              <a:rPr lang="en-GB"/>
              <a:t>Ultra-low emittance bunches provide some interesting unexplored regimes</a:t>
            </a:r>
          </a:p>
          <a:p>
            <a:pPr lvl="1"/>
            <a:r>
              <a:rPr lang="en-GB"/>
              <a:t>10</a:t>
            </a:r>
            <a:r>
              <a:rPr lang="en-GB" baseline="30000"/>
              <a:t>6</a:t>
            </a:r>
            <a:r>
              <a:rPr lang="en-GB"/>
              <a:t> times smaller emittance vs. conventional bunches</a:t>
            </a:r>
          </a:p>
          <a:p>
            <a:pPr lvl="1"/>
            <a:r>
              <a:rPr lang="en-GB"/>
              <a:t>Extraction into an accelerator would be new</a:t>
            </a:r>
          </a:p>
          <a:p>
            <a:r>
              <a:rPr lang="en-GB"/>
              <a:t>Lower entropy initial states are going to be the long term trend as experiments improve</a:t>
            </a:r>
          </a:p>
          <a:p>
            <a:r>
              <a:rPr lang="en-GB"/>
              <a:t>Can even achieve the quantum ground state</a:t>
            </a:r>
          </a:p>
          <a:p>
            <a:pPr lvl="1"/>
            <a:r>
              <a:rPr lang="en-GB"/>
              <a:t>Produce e.g. entangled spin states in a beam!</a:t>
            </a:r>
          </a:p>
          <a:p>
            <a:r>
              <a:rPr lang="en-GB"/>
              <a:t>Ultimately, appears capable of custom synthesis of nuclear density matter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FD260-5536-28C0-8D57-456978ADB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10,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DD5C0-4415-B31C-1CE8-98384CF2C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HB2023 Workshop, CERN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8F789-E69B-B7B1-E7FB-030C8309A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042133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16CF8-97B9-A61A-11B9-2929D8A6D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Beam sizes in focussing channel</a:t>
            </a:r>
          </a:p>
        </p:txBody>
      </p:sp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789D149F-280C-B90D-F40B-DA922F1623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486132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719DF-6E35-AD87-D249-9A9995DDB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10,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2FEE3-8959-9EA9-A519-6728F19D0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HB2023 Workshop, CERN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5FD42-8BF4-27E7-31C3-CFDFBA08C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407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F261A-DC5F-26B2-E7D6-4AC27296B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Doppler-cooled rings as of 2014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CE42E33-A905-F359-725A-CD140C9A40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1776136"/>
            <a:ext cx="8229600" cy="417409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B3BFC-BB0F-B028-37AD-BD0C989E3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10,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3BBB3-478D-089B-280B-4BB8ACB14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HB2023 Workshop, CERN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6B6B9-57A6-FD39-C085-232152B73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32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DE56B8-8A9D-473C-D0D1-83507EB25DAC}"/>
              </a:ext>
            </a:extLst>
          </p:cNvPr>
          <p:cNvSpPr txBox="1"/>
          <p:nvPr/>
        </p:nvSpPr>
        <p:spPr>
          <a:xfrm>
            <a:off x="1403648" y="1370013"/>
            <a:ext cx="14510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Noda </a:t>
            </a:r>
            <a:r>
              <a:rPr lang="en-US" sz="1000" i="1"/>
              <a:t>et al.</a:t>
            </a:r>
            <a:r>
              <a:rPr lang="en-US" sz="1000"/>
              <a:t>, IPAC2014</a:t>
            </a:r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4164877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ovie_lasercool9_cigar_20fps">
            <a:hlinkClick r:id="" action="ppaction://media"/>
            <a:extLst>
              <a:ext uri="{FF2B5EF4-FFF2-40B4-BE49-F238E27FC236}">
                <a16:creationId xmlns:a16="http://schemas.microsoft.com/office/drawing/2014/main" id="{7779702A-DE25-046D-F955-BA0280C4149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679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AF1263-A402-A367-8FD7-2CC58AD30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Laser Doppler Cooling Simulation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5A306-A030-2AE6-94F6-29C5600F2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10,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89F43-CD24-9290-58BB-0719859D0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HB2023 Workshop, CERN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74985-B33E-013E-1B37-4A224460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4996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0B185-6001-7021-7CC5-1E9FA14B6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Laser Doppler Cooling Simulation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60A2C6E-3D55-91EF-7A31-569C6FB5AD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7044" y="1170147"/>
            <a:ext cx="7149911" cy="518620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97B0C-F61B-5EB6-E3A5-7A274A64E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10,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25667-66BE-C69B-5C02-397A67A95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HB2023 Workshop, CERN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1E7E5-D28B-FE66-B836-5A2C9706D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91ADCA-F0B6-363A-2E8D-9282FD35B9E5}"/>
              </a:ext>
            </a:extLst>
          </p:cNvPr>
          <p:cNvSpPr txBox="1"/>
          <p:nvPr/>
        </p:nvSpPr>
        <p:spPr>
          <a:xfrm>
            <a:off x="5508104" y="162880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N = 500 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6406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19839-2B9C-EF71-4752-C27F0976A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Ion Trap Flexibility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11FD2-DD1C-206D-E7A9-55650E962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/>
              <a:t>Flexible source with variable parameters over wide range:</a:t>
            </a:r>
          </a:p>
          <a:p>
            <a:pPr lvl="1"/>
            <a:r>
              <a:rPr lang="en-GB"/>
              <a:t>Bunch charge (1 to 10</a:t>
            </a:r>
            <a:r>
              <a:rPr lang="en-GB" baseline="30000"/>
              <a:t>7</a:t>
            </a:r>
            <a:r>
              <a:rPr lang="en-GB"/>
              <a:t> ions)</a:t>
            </a:r>
          </a:p>
          <a:p>
            <a:pPr lvl="2"/>
            <a:r>
              <a:rPr lang="en-GB"/>
              <a:t>Via gas pressure, trap voltage</a:t>
            </a:r>
          </a:p>
          <a:p>
            <a:pPr lvl="1"/>
            <a:r>
              <a:rPr lang="en-GB"/>
              <a:t>Bunch size, aspect ratio, shape</a:t>
            </a:r>
          </a:p>
          <a:p>
            <a:pPr lvl="2"/>
            <a:r>
              <a:rPr lang="en-GB"/>
              <a:t>Via trap voltages, trap geometry, collimation</a:t>
            </a:r>
          </a:p>
          <a:p>
            <a:pPr lvl="1"/>
            <a:r>
              <a:rPr lang="en-GB"/>
              <a:t>Emittance/temperature</a:t>
            </a:r>
          </a:p>
          <a:p>
            <a:pPr lvl="2"/>
            <a:r>
              <a:rPr lang="en-GB"/>
              <a:t>Stop cooling part way, or tighten trap (</a:t>
            </a:r>
            <a:r>
              <a:rPr lang="en-GB">
                <a:sym typeface="Wingdings" panose="05000000000000000000" pitchFamily="2" charset="2"/>
              </a:rPr>
              <a:t> </a:t>
            </a:r>
            <a:r>
              <a:rPr lang="en-GB"/>
              <a:t>quantum limit!)</a:t>
            </a:r>
          </a:p>
          <a:p>
            <a:pPr lvl="1"/>
            <a:r>
              <a:rPr lang="en-GB"/>
              <a:t>Ion species</a:t>
            </a:r>
          </a:p>
          <a:p>
            <a:pPr lvl="2"/>
            <a:r>
              <a:rPr lang="en-GB"/>
              <a:t>Use sympathetic cooling - mix coolable ion e.g. </a:t>
            </a:r>
            <a:r>
              <a:rPr lang="en-GB" baseline="30000"/>
              <a:t>40</a:t>
            </a:r>
            <a:r>
              <a:rPr lang="en-GB"/>
              <a:t>Ca</a:t>
            </a:r>
            <a:r>
              <a:rPr lang="en-GB" baseline="30000"/>
              <a:t>+</a:t>
            </a:r>
            <a:r>
              <a:rPr lang="en-GB"/>
              <a:t> ion in contact with desired species</a:t>
            </a:r>
          </a:p>
          <a:p>
            <a:pPr lvl="1"/>
            <a:r>
              <a:rPr lang="en-GB"/>
              <a:t>Easily exchangeable electrode configurations</a:t>
            </a:r>
          </a:p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8C94D-96E7-1D3A-99AB-308371CBA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10,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3A1A6-3FCC-9014-9C75-C2759FC02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HB2023 Workshop, CERN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138B1-5A07-CD6F-BBBD-804B80B94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8E95E1-45FA-DE88-7493-256D6D663A40}"/>
              </a:ext>
            </a:extLst>
          </p:cNvPr>
          <p:cNvSpPr txBox="1"/>
          <p:nvPr/>
        </p:nvSpPr>
        <p:spPr>
          <a:xfrm>
            <a:off x="7266563" y="4509120"/>
            <a:ext cx="180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Symbol" panose="05050102010706020507" pitchFamily="18" charset="2"/>
              </a:rPr>
              <a:t>e</a:t>
            </a:r>
            <a:r>
              <a:rPr lang="en-GB" baseline="-25000"/>
              <a:t>norm,rms</a:t>
            </a:r>
            <a:r>
              <a:rPr lang="en-GB"/>
              <a:t> ≥ </a:t>
            </a:r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ℏ</a:t>
            </a:r>
            <a:r>
              <a:rPr lang="en-GB"/>
              <a:t>/2mc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F3C3E0-292C-3557-C384-68C480C2F8A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0112" y="3729953"/>
            <a:ext cx="3563888" cy="5631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DFBC34-48ED-E829-FA6D-A52EC8DF69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9404"/>
          <a:stretch/>
        </p:blipFill>
        <p:spPr>
          <a:xfrm>
            <a:off x="7398695" y="5229200"/>
            <a:ext cx="1709809" cy="11988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25F83-E31C-6966-F232-5380B490DF47}"/>
              </a:ext>
            </a:extLst>
          </p:cNvPr>
          <p:cNvSpPr txBox="1"/>
          <p:nvPr/>
        </p:nvSpPr>
        <p:spPr>
          <a:xfrm>
            <a:off x="5537537" y="5367704"/>
            <a:ext cx="20313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Muroo </a:t>
            </a:r>
            <a:r>
              <a:rPr lang="en-US" sz="1000" i="1"/>
              <a:t>et al.</a:t>
            </a:r>
            <a:r>
              <a:rPr lang="en-US" sz="1000"/>
              <a:t>, PTEP2023 063G01</a:t>
            </a:r>
            <a:endParaRPr lang="en-GB" sz="10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F20121-5B67-B60A-ACD6-E066401AF22B}"/>
              </a:ext>
            </a:extLst>
          </p:cNvPr>
          <p:cNvSpPr txBox="1"/>
          <p:nvPr/>
        </p:nvSpPr>
        <p:spPr>
          <a:xfrm>
            <a:off x="5292080" y="2282384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IBEX 10</a:t>
            </a:r>
            <a:r>
              <a:rPr lang="en-GB" baseline="30000"/>
              <a:t>6</a:t>
            </a:r>
            <a:r>
              <a:rPr lang="en-GB"/>
              <a:t>-10</a:t>
            </a:r>
            <a:r>
              <a:rPr lang="en-GB" baseline="30000"/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C9176E-8BE1-3A4E-ED73-865D952BB42A}"/>
              </a:ext>
            </a:extLst>
          </p:cNvPr>
          <p:cNvSpPr txBox="1"/>
          <p:nvPr/>
        </p:nvSpPr>
        <p:spPr>
          <a:xfrm>
            <a:off x="5292080" y="2115864"/>
            <a:ext cx="27061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Martin </a:t>
            </a:r>
            <a:r>
              <a:rPr lang="en-US" sz="1000" i="1"/>
              <a:t>et al.</a:t>
            </a:r>
            <a:r>
              <a:rPr lang="en-US" sz="1000"/>
              <a:t>, New J. Phys. 21 (2019) 053023</a:t>
            </a:r>
            <a:endParaRPr lang="en-GB" sz="10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F4449B-08E9-58A9-E06E-BEDC5C7EA61D}"/>
              </a:ext>
            </a:extLst>
          </p:cNvPr>
          <p:cNvSpPr txBox="1"/>
          <p:nvPr/>
        </p:nvSpPr>
        <p:spPr>
          <a:xfrm>
            <a:off x="5292080" y="2613661"/>
            <a:ext cx="3857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Takai </a:t>
            </a:r>
            <a:r>
              <a:rPr lang="en-US" sz="1000" i="1"/>
              <a:t>et al.</a:t>
            </a:r>
            <a:r>
              <a:rPr lang="en-US" sz="1000"/>
              <a:t>, Japan. J. Appl. Phys. 45, No. 6A (2006) 5332-5343</a:t>
            </a:r>
            <a:endParaRPr lang="en-GB" sz="1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84F2B6-1195-7EB3-42DC-23AD335C0931}"/>
              </a:ext>
            </a:extLst>
          </p:cNvPr>
          <p:cNvSpPr txBox="1"/>
          <p:nvPr/>
        </p:nvSpPr>
        <p:spPr>
          <a:xfrm>
            <a:off x="5296087" y="2771636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S-POD 1-10</a:t>
            </a:r>
            <a:r>
              <a:rPr lang="en-GB" baseline="3000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02660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green and blue dots&#10;&#10;Description automatically generated">
            <a:extLst>
              <a:ext uri="{FF2B5EF4-FFF2-40B4-BE49-F238E27FC236}">
                <a16:creationId xmlns:a16="http://schemas.microsoft.com/office/drawing/2014/main" id="{7CCB1BA2-748E-3021-5D7A-E4D3E7E298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7" r="14557"/>
          <a:stretch/>
        </p:blipFill>
        <p:spPr>
          <a:xfrm>
            <a:off x="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F071DF-654E-7621-EA5E-323CCBCC6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Flexibility e.g.: 2D Coulomb Crystal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41CEB-C6DA-3C74-99CA-2098680D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10,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E48C4-BF39-36FC-4630-C253CF0D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HB2023 Workshop, CERN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23ACC-A98F-9175-CA22-889B6D253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E5D751-8925-3140-07B9-87E91E254259}"/>
              </a:ext>
            </a:extLst>
          </p:cNvPr>
          <p:cNvSpPr txBox="1"/>
          <p:nvPr/>
        </p:nvSpPr>
        <p:spPr>
          <a:xfrm>
            <a:off x="735052" y="5840857"/>
            <a:ext cx="767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Made the transverse trapping voltages much smaller than the longitudinal</a:t>
            </a:r>
          </a:p>
        </p:txBody>
      </p:sp>
    </p:spTree>
    <p:extLst>
      <p:ext uri="{BB962C8B-B14F-4D97-AF65-F5344CB8AC3E}">
        <p14:creationId xmlns:p14="http://schemas.microsoft.com/office/powerpoint/2010/main" val="267855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>
            <a:extLst>
              <a:ext uri="{FF2B5EF4-FFF2-40B4-BE49-F238E27FC236}">
                <a16:creationId xmlns:a16="http://schemas.microsoft.com/office/drawing/2014/main" id="{6E2EFFA5-DA63-955B-8FF8-68E5435C6EDE}"/>
              </a:ext>
            </a:extLst>
          </p:cNvPr>
          <p:cNvSpPr/>
          <p:nvPr/>
        </p:nvSpPr>
        <p:spPr>
          <a:xfrm>
            <a:off x="5904669" y="1640009"/>
            <a:ext cx="1828800" cy="18288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922E7D7-D150-07E9-9360-84FE6AA55689}"/>
              </a:ext>
            </a:extLst>
          </p:cNvPr>
          <p:cNvSpPr/>
          <p:nvPr/>
        </p:nvSpPr>
        <p:spPr>
          <a:xfrm>
            <a:off x="1281336" y="1632444"/>
            <a:ext cx="1828800" cy="18288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9214E11-63B9-A7BC-2F54-06FAE934DF14}"/>
              </a:ext>
            </a:extLst>
          </p:cNvPr>
          <p:cNvSpPr/>
          <p:nvPr/>
        </p:nvSpPr>
        <p:spPr>
          <a:xfrm>
            <a:off x="1546383" y="2487556"/>
            <a:ext cx="1298706" cy="11857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FB59CC-D7D8-F53B-9CE1-9F0C52906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/>
              <a:t>What do we do with this beam?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1A1AB-2131-13CE-C16C-28CA95026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10,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6FDC2-DEEB-6B87-CD4E-EC0D28EAF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HB2023 Workshop, CERN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0041D-461F-61CA-AF30-EA1EE9AA5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4F95700-E751-00E0-426B-5A68C3AF6860}"/>
              </a:ext>
            </a:extLst>
          </p:cNvPr>
          <p:cNvCxnSpPr>
            <a:cxnSpLocks/>
          </p:cNvCxnSpPr>
          <p:nvPr/>
        </p:nvCxnSpPr>
        <p:spPr>
          <a:xfrm>
            <a:off x="887772" y="2546845"/>
            <a:ext cx="2743200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AB4B941-3E58-D255-034F-D9E7A9EA6CF9}"/>
              </a:ext>
            </a:extLst>
          </p:cNvPr>
          <p:cNvCxnSpPr>
            <a:cxnSpLocks/>
          </p:cNvCxnSpPr>
          <p:nvPr/>
        </p:nvCxnSpPr>
        <p:spPr>
          <a:xfrm flipV="1">
            <a:off x="2195736" y="1140433"/>
            <a:ext cx="0" cy="2743200"/>
          </a:xfrm>
          <a:prstGeom prst="straightConnector1">
            <a:avLst/>
          </a:prstGeom>
          <a:ln w="28575">
            <a:solidFill>
              <a:srgbClr val="0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D2B8A04-A680-746C-29C8-FCD38412B8D0}"/>
              </a:ext>
            </a:extLst>
          </p:cNvPr>
          <p:cNvSpPr txBox="1"/>
          <p:nvPr/>
        </p:nvSpPr>
        <p:spPr>
          <a:xfrm>
            <a:off x="3409446" y="213167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CF576C-B7DC-2E64-B3EF-701129CAAFF7}"/>
              </a:ext>
            </a:extLst>
          </p:cNvPr>
          <p:cNvSpPr txBox="1"/>
          <p:nvPr/>
        </p:nvSpPr>
        <p:spPr>
          <a:xfrm>
            <a:off x="2259372" y="980728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p or </a:t>
            </a:r>
            <a:r>
              <a:rPr lang="en-GB">
                <a:latin typeface="Symbol" panose="05050102010706020507" pitchFamily="18" charset="2"/>
              </a:rPr>
              <a:t>g</a:t>
            </a:r>
            <a:r>
              <a:rPr lang="en-GB"/>
              <a:t>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1F2B24-ECF1-E3EC-78A8-BABB796ECD23}"/>
              </a:ext>
            </a:extLst>
          </p:cNvPr>
          <p:cNvSpPr txBox="1"/>
          <p:nvPr/>
        </p:nvSpPr>
        <p:spPr>
          <a:xfrm>
            <a:off x="303808" y="3127141"/>
            <a:ext cx="1740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ion source beam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9BCA020-F733-2443-0BFA-ABAAF1BB56A5}"/>
              </a:ext>
            </a:extLst>
          </p:cNvPr>
          <p:cNvSpPr/>
          <p:nvPr/>
        </p:nvSpPr>
        <p:spPr>
          <a:xfrm rot="5400000">
            <a:off x="5905371" y="2510590"/>
            <a:ext cx="1828800" cy="87639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38F6F89-EB19-55D8-DDF5-AA56C9ABE7A4}"/>
              </a:ext>
            </a:extLst>
          </p:cNvPr>
          <p:cNvCxnSpPr>
            <a:cxnSpLocks/>
          </p:cNvCxnSpPr>
          <p:nvPr/>
        </p:nvCxnSpPr>
        <p:spPr>
          <a:xfrm>
            <a:off x="5491991" y="2551309"/>
            <a:ext cx="2743200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789AB3E-0B85-46EA-AC30-FC98E4E3AD00}"/>
              </a:ext>
            </a:extLst>
          </p:cNvPr>
          <p:cNvCxnSpPr>
            <a:cxnSpLocks/>
          </p:cNvCxnSpPr>
          <p:nvPr/>
        </p:nvCxnSpPr>
        <p:spPr>
          <a:xfrm flipV="1">
            <a:off x="6819069" y="1143000"/>
            <a:ext cx="0" cy="2743200"/>
          </a:xfrm>
          <a:prstGeom prst="straightConnector1">
            <a:avLst/>
          </a:prstGeom>
          <a:ln w="28575">
            <a:solidFill>
              <a:srgbClr val="0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08F6736-E699-773F-74EC-0C921D5443DB}"/>
              </a:ext>
            </a:extLst>
          </p:cNvPr>
          <p:cNvSpPr txBox="1"/>
          <p:nvPr/>
        </p:nvSpPr>
        <p:spPr>
          <a:xfrm>
            <a:off x="7988448" y="214610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0F3B3A-9E18-95B2-C964-BC904FC578D0}"/>
              </a:ext>
            </a:extLst>
          </p:cNvPr>
          <p:cNvSpPr txBox="1"/>
          <p:nvPr/>
        </p:nvSpPr>
        <p:spPr>
          <a:xfrm>
            <a:off x="6882705" y="958143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p or </a:t>
            </a:r>
            <a:r>
              <a:rPr lang="en-GB">
                <a:latin typeface="Symbol" panose="05050102010706020507" pitchFamily="18" charset="2"/>
              </a:rPr>
              <a:t>g</a:t>
            </a:r>
            <a:r>
              <a:rPr lang="en-GB"/>
              <a:t>v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9C4647FE-C2E7-4909-BA4B-03BA1C717875}"/>
              </a:ext>
            </a:extLst>
          </p:cNvPr>
          <p:cNvSpPr/>
          <p:nvPr/>
        </p:nvSpPr>
        <p:spPr>
          <a:xfrm>
            <a:off x="3880282" y="2364281"/>
            <a:ext cx="1339790" cy="365125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3" name="Table 33">
            <a:extLst>
              <a:ext uri="{FF2B5EF4-FFF2-40B4-BE49-F238E27FC236}">
                <a16:creationId xmlns:a16="http://schemas.microsoft.com/office/drawing/2014/main" id="{8178982C-5448-05BD-FD51-2CA1DFEC6D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671110"/>
              </p:ext>
            </p:extLst>
          </p:nvPr>
        </p:nvGraphicFramePr>
        <p:xfrm>
          <a:off x="608583" y="4012272"/>
          <a:ext cx="3594282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8094">
                  <a:extLst>
                    <a:ext uri="{9D8B030D-6E8A-4147-A177-3AD203B41FA5}">
                      <a16:colId xmlns:a16="http://schemas.microsoft.com/office/drawing/2014/main" val="3106670035"/>
                    </a:ext>
                  </a:extLst>
                </a:gridCol>
                <a:gridCol w="1198094">
                  <a:extLst>
                    <a:ext uri="{9D8B030D-6E8A-4147-A177-3AD203B41FA5}">
                      <a16:colId xmlns:a16="http://schemas.microsoft.com/office/drawing/2014/main" val="950649823"/>
                    </a:ext>
                  </a:extLst>
                </a:gridCol>
                <a:gridCol w="1198094">
                  <a:extLst>
                    <a:ext uri="{9D8B030D-6E8A-4147-A177-3AD203B41FA5}">
                      <a16:colId xmlns:a16="http://schemas.microsoft.com/office/drawing/2014/main" val="22570291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Ion source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Ion trap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263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10</a:t>
                      </a:r>
                      <a:r>
                        <a:rPr lang="en-GB" baseline="30000"/>
                        <a:t>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500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723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GB" baseline="-25000"/>
                        <a:t>norm,rms</a:t>
                      </a:r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10</a:t>
                      </a:r>
                      <a:r>
                        <a:rPr lang="en-GB" baseline="30000"/>
                        <a:t>-7</a:t>
                      </a:r>
                      <a:r>
                        <a:rPr lang="en-GB"/>
                        <a:t>m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2×10</a:t>
                      </a:r>
                      <a:r>
                        <a:rPr lang="en-GB" baseline="30000"/>
                        <a:t>-13</a:t>
                      </a:r>
                      <a:r>
                        <a:rPr lang="en-GB"/>
                        <a:t>m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925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GB" baseline="-25000"/>
                        <a:t>x</a:t>
                      </a:r>
                      <a:endParaRPr lang="en-GB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1mm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90</a:t>
                      </a:r>
                      <a:r>
                        <a:rPr lang="en-GB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GB"/>
                        <a:t>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219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GB" baseline="-25000"/>
                        <a:t>v</a:t>
                      </a:r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30km/s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0.65m/s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164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4.3MK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2mK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718507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F0E3C922-AB94-020F-25DB-1149551084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05772"/>
              </p:ext>
            </p:extLst>
          </p:nvPr>
        </p:nvGraphicFramePr>
        <p:xfrm>
          <a:off x="4945841" y="4012272"/>
          <a:ext cx="366021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0073">
                  <a:extLst>
                    <a:ext uri="{9D8B030D-6E8A-4147-A177-3AD203B41FA5}">
                      <a16:colId xmlns:a16="http://schemas.microsoft.com/office/drawing/2014/main" val="3106670035"/>
                    </a:ext>
                  </a:extLst>
                </a:gridCol>
                <a:gridCol w="1220073">
                  <a:extLst>
                    <a:ext uri="{9D8B030D-6E8A-4147-A177-3AD203B41FA5}">
                      <a16:colId xmlns:a16="http://schemas.microsoft.com/office/drawing/2014/main" val="950649823"/>
                    </a:ext>
                  </a:extLst>
                </a:gridCol>
                <a:gridCol w="1220073">
                  <a:extLst>
                    <a:ext uri="{9D8B030D-6E8A-4147-A177-3AD203B41FA5}">
                      <a16:colId xmlns:a16="http://schemas.microsoft.com/office/drawing/2014/main" val="22570291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Parameter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Ion source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Ion trap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263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10</a:t>
                      </a:r>
                      <a:r>
                        <a:rPr lang="en-GB" baseline="30000"/>
                        <a:t>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500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281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GB" baseline="-25000"/>
                        <a:t>norm,rms</a:t>
                      </a:r>
                      <a:endParaRPr lang="en-GB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10</a:t>
                      </a:r>
                      <a:r>
                        <a:rPr lang="en-GB" baseline="30000"/>
                        <a:t>-7</a:t>
                      </a:r>
                      <a:r>
                        <a:rPr lang="en-GB"/>
                        <a:t>m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2×10</a:t>
                      </a:r>
                      <a:r>
                        <a:rPr lang="en-GB" baseline="30000"/>
                        <a:t>-13</a:t>
                      </a:r>
                      <a:r>
                        <a:rPr lang="en-GB"/>
                        <a:t>m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925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GB" baseline="30000"/>
                        <a:t>*</a:t>
                      </a:r>
                      <a:r>
                        <a:rPr lang="en-GB" baseline="-25000"/>
                        <a:t>x</a:t>
                      </a:r>
                      <a:endParaRPr lang="en-GB" baseline="300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9.4nm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18fm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219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GB" baseline="30000"/>
                        <a:t>*</a:t>
                      </a:r>
                      <a:r>
                        <a:rPr lang="en-GB" baseline="-25000">
                          <a:latin typeface="Symbol" panose="05050102010706020507" pitchFamily="18" charset="2"/>
                        </a:rPr>
                        <a:t>q</a:t>
                      </a:r>
                      <a:endParaRPr lang="en-GB">
                        <a:latin typeface="Symbol" panose="05050102010706020507" pitchFamily="18" charset="2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10mrad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10mrad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164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>
                          <a:latin typeface="+mn-lt"/>
                        </a:rPr>
                        <a:t>L/bunch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9×10</a:t>
                      </a:r>
                      <a:r>
                        <a:rPr lang="en-GB" baseline="30000"/>
                        <a:t>28</a:t>
                      </a:r>
                      <a:r>
                        <a:rPr lang="en-GB" baseline="0"/>
                        <a:t>cm</a:t>
                      </a:r>
                      <a:r>
                        <a:rPr lang="en-GB" baseline="30000"/>
                        <a:t>-2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6×10</a:t>
                      </a:r>
                      <a:r>
                        <a:rPr lang="en-GB" baseline="30000"/>
                        <a:t>27</a:t>
                      </a:r>
                      <a:r>
                        <a:rPr lang="en-GB" baseline="0"/>
                        <a:t>cm</a:t>
                      </a:r>
                      <a:r>
                        <a:rPr lang="en-GB" baseline="30000"/>
                        <a:t>-2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718507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829BBA5F-24CE-CF26-2816-FD1ADD837844}"/>
              </a:ext>
            </a:extLst>
          </p:cNvPr>
          <p:cNvSpPr txBox="1"/>
          <p:nvPr/>
        </p:nvSpPr>
        <p:spPr>
          <a:xfrm>
            <a:off x="3624228" y="1654807"/>
            <a:ext cx="185499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/>
              <a:t>Accelerate to</a:t>
            </a:r>
          </a:p>
          <a:p>
            <a:pPr algn="ctr"/>
            <a:r>
              <a:rPr lang="en-GB"/>
              <a:t>1000GeV/u</a:t>
            </a:r>
          </a:p>
          <a:p>
            <a:pPr algn="ctr"/>
            <a:endParaRPr lang="en-GB"/>
          </a:p>
          <a:p>
            <a:pPr algn="ctr"/>
            <a:endParaRPr lang="en-GB"/>
          </a:p>
          <a:p>
            <a:pPr algn="ctr"/>
            <a:r>
              <a:rPr lang="en-GB"/>
              <a:t>Focus with</a:t>
            </a:r>
          </a:p>
          <a:p>
            <a:pPr algn="ctr"/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-25000"/>
              <a:t>p</a:t>
            </a:r>
            <a:r>
              <a:rPr lang="en-GB"/>
              <a:t>/p = </a:t>
            </a:r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30000"/>
              <a:t>*</a:t>
            </a:r>
            <a:r>
              <a:rPr lang="en-GB" baseline="-25000">
                <a:latin typeface="Symbol" panose="05050102010706020507" pitchFamily="18" charset="2"/>
              </a:rPr>
              <a:t>q</a:t>
            </a:r>
            <a:r>
              <a:rPr lang="en-GB"/>
              <a:t> = 0.01</a:t>
            </a:r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A1F58D2-F0D6-E15C-F10F-74031904387E}"/>
              </a:ext>
            </a:extLst>
          </p:cNvPr>
          <p:cNvSpPr txBox="1"/>
          <p:nvPr/>
        </p:nvSpPr>
        <p:spPr>
          <a:xfrm>
            <a:off x="2162826" y="2606133"/>
            <a:ext cx="1074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trap beam</a:t>
            </a:r>
          </a:p>
        </p:txBody>
      </p:sp>
    </p:spTree>
    <p:extLst>
      <p:ext uri="{BB962C8B-B14F-4D97-AF65-F5344CB8AC3E}">
        <p14:creationId xmlns:p14="http://schemas.microsoft.com/office/powerpoint/2010/main" val="3773792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D7558-121A-FEEB-F3FA-2C7E47259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High Specific Luminosity Scaling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A4E90-B381-23EE-F15C-554CEEB06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Luminosity is held constant if N ∝ </a:t>
            </a:r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30000">
                <a:latin typeface="Symbol" panose="05050102010706020507" pitchFamily="18" charset="2"/>
              </a:rPr>
              <a:t>*</a:t>
            </a:r>
          </a:p>
          <a:p>
            <a:pPr lvl="1"/>
            <a:r>
              <a:rPr lang="en-GB"/>
              <a:t>If </a:t>
            </a:r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30000"/>
              <a:t>*</a:t>
            </a:r>
            <a:r>
              <a:rPr lang="en-GB" baseline="-25000">
                <a:latin typeface="Symbol" panose="05050102010706020507" pitchFamily="18" charset="2"/>
              </a:rPr>
              <a:t>q</a:t>
            </a:r>
            <a:r>
              <a:rPr lang="en-GB"/>
              <a:t> is also held constant, that’s N ∝ </a:t>
            </a:r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30000">
                <a:latin typeface="Symbol" panose="05050102010706020507" pitchFamily="18" charset="2"/>
              </a:rPr>
              <a:t>*</a:t>
            </a:r>
            <a:r>
              <a:rPr lang="en-GB"/>
              <a:t> ∝ </a:t>
            </a:r>
            <a:r>
              <a:rPr lang="en-GB">
                <a:latin typeface="Symbol" panose="05050102010706020507" pitchFamily="18" charset="2"/>
              </a:rPr>
              <a:t>e</a:t>
            </a:r>
          </a:p>
          <a:p>
            <a:r>
              <a:rPr lang="en-GB"/>
              <a:t>But luminosity per ion increases at smaller N</a:t>
            </a:r>
          </a:p>
          <a:p>
            <a:pPr lvl="1"/>
            <a:r>
              <a:rPr lang="en-GB"/>
              <a:t>6×10</a:t>
            </a:r>
            <a:r>
              <a:rPr lang="en-GB" baseline="30000"/>
              <a:t>27</a:t>
            </a:r>
            <a:r>
              <a:rPr lang="en-GB" baseline="0"/>
              <a:t>cm</a:t>
            </a:r>
            <a:r>
              <a:rPr lang="en-GB" baseline="30000"/>
              <a:t>-2</a:t>
            </a:r>
            <a:r>
              <a:rPr lang="en-GB"/>
              <a:t> from 2×500 ions is 130,000 times more efficient than 9×10</a:t>
            </a:r>
            <a:r>
              <a:rPr lang="en-GB" baseline="30000"/>
              <a:t>28</a:t>
            </a:r>
            <a:r>
              <a:rPr lang="en-GB" baseline="0"/>
              <a:t>cm</a:t>
            </a:r>
            <a:r>
              <a:rPr lang="en-GB" baseline="30000"/>
              <a:t>-2</a:t>
            </a:r>
            <a:r>
              <a:rPr lang="en-GB"/>
              <a:t> from 2×10</a:t>
            </a:r>
            <a:r>
              <a:rPr lang="en-GB" baseline="30000"/>
              <a:t>9</a:t>
            </a:r>
            <a:r>
              <a:rPr lang="en-GB"/>
              <a:t> ions</a:t>
            </a:r>
          </a:p>
          <a:p>
            <a:r>
              <a:rPr lang="en-GB"/>
              <a:t>In fact the ion trap saturated the cross section</a:t>
            </a:r>
          </a:p>
          <a:p>
            <a:pPr lvl="1"/>
            <a:r>
              <a:rPr lang="en-GB"/>
              <a:t>If </a:t>
            </a:r>
            <a:r>
              <a:rPr lang="en-GB">
                <a:latin typeface="Symbol" panose="05050102010706020507" pitchFamily="18" charset="2"/>
              </a:rPr>
              <a:t>s</a:t>
            </a:r>
            <a:r>
              <a:rPr lang="en-GB" baseline="-25000"/>
              <a:t>tot</a:t>
            </a:r>
            <a:r>
              <a:rPr lang="en-GB"/>
              <a:t> &gt; 84mbarn, then &gt;500 collisions expected</a:t>
            </a:r>
          </a:p>
          <a:p>
            <a:pPr lvl="1"/>
            <a:r>
              <a:rPr lang="en-GB"/>
              <a:t>One pass and it’s gone!</a:t>
            </a:r>
          </a:p>
          <a:p>
            <a:pPr lvl="1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6EBF6-CAEA-B592-DAE3-C911F38D6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10, 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4590F-F876-92DE-BEC7-F8CF1BCB5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HB2023 Workshop, CERN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BD4F8-1093-7706-6E11-E0297C738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9F2ADEB5-015C-166D-9D73-99559E79DBD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36296" y="1594036"/>
            <a:ext cx="1673648" cy="73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36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89772</TotalTime>
  <Words>2001</Words>
  <Application>Microsoft Office PowerPoint</Application>
  <PresentationFormat>On-screen Show (4:3)</PresentationFormat>
  <Paragraphs>324</Paragraphs>
  <Slides>32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Symbol</vt:lpstr>
      <vt:lpstr>Times New Roman</vt:lpstr>
      <vt:lpstr>Office Theme</vt:lpstr>
      <vt:lpstr>1_Office Theme</vt:lpstr>
      <vt:lpstr>Ultra-low Emittance Bunches from Laser Cooled Ion Traps for Intense Focal Points</vt:lpstr>
      <vt:lpstr>Ion Traps &amp; Laser Doppler Cooling</vt:lpstr>
      <vt:lpstr>S-POD, IBEX experiments</vt:lpstr>
      <vt:lpstr>Laser Doppler Cooling Simulation</vt:lpstr>
      <vt:lpstr>Laser Doppler Cooling Simulation</vt:lpstr>
      <vt:lpstr>Ion Trap Flexibility</vt:lpstr>
      <vt:lpstr>Flexibility e.g.: 2D Coulomb Crystal</vt:lpstr>
      <vt:lpstr>What do we do with this beam?</vt:lpstr>
      <vt:lpstr>High Specific Luminosity Scaling</vt:lpstr>
      <vt:lpstr>What’s going on in the longitudinal plane?  and Other Questions</vt:lpstr>
      <vt:lpstr>Bunch Implosion Radius Limits</vt:lpstr>
      <vt:lpstr>Minor Complexities</vt:lpstr>
      <vt:lpstr>Energy Scaling Graph</vt:lpstr>
      <vt:lpstr>Energy Scaling Graph</vt:lpstr>
      <vt:lpstr>Potential Future Applications </vt:lpstr>
      <vt:lpstr>What can stop us?</vt:lpstr>
      <vt:lpstr>Focussing Beamline Simulation</vt:lpstr>
      <vt:lpstr>Focussing Beamline Simulation</vt:lpstr>
      <vt:lpstr>Optimisation of Electrode Voltages</vt:lpstr>
      <vt:lpstr>Improved L-M Optimiser</vt:lpstr>
      <vt:lpstr>Focal Point Optimisation (T=2mK)</vt:lpstr>
      <vt:lpstr>Focal Point Optimisation (T=0)</vt:lpstr>
      <vt:lpstr>Focal Size vs. Electrodes Used</vt:lpstr>
      <vt:lpstr>Focal Size vs. Energy</vt:lpstr>
      <vt:lpstr>Optimal Chirp vs. Electrodes Used</vt:lpstr>
      <vt:lpstr>Focal Size vs. Initial Chirp</vt:lpstr>
      <vt:lpstr>Cooling at High Energy?</vt:lpstr>
      <vt:lpstr>Increasing Current Throughput</vt:lpstr>
      <vt:lpstr>Recent Funding at BNL</vt:lpstr>
      <vt:lpstr>Conclusion</vt:lpstr>
      <vt:lpstr>Beam sizes in focussing channel</vt:lpstr>
      <vt:lpstr>Doppler-cooled rings as of 2014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Magnet?</dc:title>
  <dc:creator>Stephen Brooks</dc:creator>
  <cp:lastModifiedBy>Brooks, Stephen</cp:lastModifiedBy>
  <cp:revision>1647</cp:revision>
  <dcterms:created xsi:type="dcterms:W3CDTF">2012-11-14T19:21:06Z</dcterms:created>
  <dcterms:modified xsi:type="dcterms:W3CDTF">2023-09-22T18:38:57Z</dcterms:modified>
</cp:coreProperties>
</file>