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
  </p:notesMasterIdLst>
  <p:sldIdLst>
    <p:sldId id="257" r:id="rId2"/>
  </p:sldIdLst>
  <p:sldSz cx="32918400" cy="438912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1" autoAdjust="0"/>
    <p:restoredTop sz="94694"/>
  </p:normalViewPr>
  <p:slideViewPr>
    <p:cSldViewPr snapToGrid="0" snapToObjects="1">
      <p:cViewPr varScale="1">
        <p:scale>
          <a:sx n="19" d="100"/>
          <a:sy n="19" d="100"/>
        </p:scale>
        <p:origin x="2323"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2024-May-03</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13824" userDrawn="1">
          <p15:clr>
            <a:srgbClr val="FBAE40"/>
          </p15:clr>
        </p15:guide>
        <p15:guide id="8" pos="10368" userDrawn="1">
          <p15:clr>
            <a:srgbClr val="FBAE40"/>
          </p15:clr>
        </p15:guide>
        <p15:guide id="9" orient="horz" pos="24883" userDrawn="1">
          <p15:clr>
            <a:srgbClr val="FBAE40"/>
          </p15:clr>
        </p15:guide>
        <p15:guide id="10" pos="972" userDrawn="1">
          <p15:clr>
            <a:srgbClr val="FBAE40"/>
          </p15:clr>
        </p15:guide>
        <p15:guide id="11" pos="19764" userDrawn="1">
          <p15:clr>
            <a:srgbClr val="FBAE40"/>
          </p15:clr>
        </p15:guide>
        <p15:guide id="12" orient="horz" pos="2549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23557230" y="2336800"/>
            <a:ext cx="7098030" cy="371957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2263140" y="2336800"/>
            <a:ext cx="20882610" cy="3719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30207638" y="40426211"/>
            <a:ext cx="1167712" cy="2336800"/>
          </a:xfrm>
          <a:prstGeom prst="rect">
            <a:avLst/>
          </a:prstGeom>
        </p:spPr>
        <p:txBody>
          <a:bodyPr lIns="0" tIns="0" rIns="45720" bIns="0" anchor="ctr"/>
          <a:lstStyle>
            <a:lvl1pPr algn="r">
              <a:defRPr sz="2700"/>
            </a:lvl1pPr>
          </a:lstStyle>
          <a:p>
            <a:fld id="{933A556B-7C63-244D-9B7C-B0EA8042B330}" type="slidenum">
              <a:rPr lang="en-US" smtClean="0"/>
              <a:pPr/>
              <a:t>‹#›</a:t>
            </a:fld>
            <a:endParaRPr lang="en-US" sz="270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normAutofit/>
          </a:bodyPr>
          <a:lstStyle>
            <a:lvl1pPr>
              <a:defRPr sz="9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sz="6000"/>
            </a:lvl1pPr>
          </a:lstStyle>
          <a:p>
            <a:pPr lvl="0"/>
            <a:r>
              <a:rPr lang="en-US"/>
              <a:t>Click to edit Master text styles</a:t>
            </a:r>
          </a:p>
        </p:txBody>
      </p:sp>
    </p:spTree>
    <p:extLst>
      <p:ext uri="{BB962C8B-B14F-4D97-AF65-F5344CB8AC3E}">
        <p14:creationId xmlns:p14="http://schemas.microsoft.com/office/powerpoint/2010/main" val="2794568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1543050" y="6893170"/>
            <a:ext cx="13990320" cy="32639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16459200" y="11684000"/>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30207638" y="40426211"/>
            <a:ext cx="1167712" cy="2336800"/>
          </a:xfrm>
          <a:prstGeom prst="rect">
            <a:avLst/>
          </a:prstGeom>
        </p:spPr>
        <p:txBody>
          <a:bodyPr lIns="0" tIns="0" rIns="45720" bIns="0" anchor="ctr"/>
          <a:lstStyle>
            <a:lvl1pPr algn="r">
              <a:defRPr sz="2700"/>
            </a:lvl1pPr>
          </a:lstStyle>
          <a:p>
            <a:fld id="{933A556B-7C63-244D-9B7C-B0EA8042B330}" type="slidenum">
              <a:rPr lang="en-US" smtClean="0"/>
              <a:pPr/>
              <a:t>‹#›</a:t>
            </a:fld>
            <a:endParaRPr lang="en-US" sz="2700" dirty="0"/>
          </a:p>
        </p:txBody>
      </p:sp>
    </p:spTree>
    <p:extLst>
      <p:ext uri="{BB962C8B-B14F-4D97-AF65-F5344CB8AC3E}">
        <p14:creationId xmlns:p14="http://schemas.microsoft.com/office/powerpoint/2010/main" val="363061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1543050" y="2336803"/>
            <a:ext cx="28392120" cy="848360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1543051" y="10759443"/>
            <a:ext cx="13926025" cy="5273037"/>
          </a:xfrm>
        </p:spPr>
        <p:txBody>
          <a:bodyPr anchor="b"/>
          <a:lstStyle>
            <a:lvl1pPr marL="0" indent="0">
              <a:buNone/>
              <a:defRPr sz="6480" b="1"/>
            </a:lvl1pPr>
            <a:lvl2pPr marL="1234440" indent="0">
              <a:buNone/>
              <a:defRPr sz="5400" b="1"/>
            </a:lvl2pPr>
            <a:lvl3pPr marL="2468880" indent="0">
              <a:buNone/>
              <a:defRPr sz="4860" b="1"/>
            </a:lvl3pPr>
            <a:lvl4pPr marL="3703320" indent="0">
              <a:buNone/>
              <a:defRPr sz="4320" b="1"/>
            </a:lvl4pPr>
            <a:lvl5pPr marL="4937760" indent="0">
              <a:buNone/>
              <a:defRPr sz="4320" b="1"/>
            </a:lvl5pPr>
            <a:lvl6pPr marL="6172200" indent="0">
              <a:buNone/>
              <a:defRPr sz="4320" b="1"/>
            </a:lvl6pPr>
            <a:lvl7pPr marL="7406640" indent="0">
              <a:buNone/>
              <a:defRPr sz="4320" b="1"/>
            </a:lvl7pPr>
            <a:lvl8pPr marL="8641080" indent="0">
              <a:buNone/>
              <a:defRPr sz="4320" b="1"/>
            </a:lvl8pPr>
            <a:lvl9pPr marL="9875520" indent="0">
              <a:buNone/>
              <a:defRPr sz="432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1543051" y="16032480"/>
            <a:ext cx="13926025"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16459200" y="10759443"/>
            <a:ext cx="13994608" cy="5273037"/>
          </a:xfrm>
        </p:spPr>
        <p:txBody>
          <a:bodyPr anchor="b"/>
          <a:lstStyle>
            <a:lvl1pPr marL="0" indent="0">
              <a:buNone/>
              <a:defRPr sz="6480" b="1"/>
            </a:lvl1pPr>
            <a:lvl2pPr marL="1234440" indent="0">
              <a:buNone/>
              <a:defRPr sz="5400" b="1"/>
            </a:lvl2pPr>
            <a:lvl3pPr marL="2468880" indent="0">
              <a:buNone/>
              <a:defRPr sz="4860" b="1"/>
            </a:lvl3pPr>
            <a:lvl4pPr marL="3703320" indent="0">
              <a:buNone/>
              <a:defRPr sz="4320" b="1"/>
            </a:lvl4pPr>
            <a:lvl5pPr marL="4937760" indent="0">
              <a:buNone/>
              <a:defRPr sz="4320" b="1"/>
            </a:lvl5pPr>
            <a:lvl6pPr marL="6172200" indent="0">
              <a:buNone/>
              <a:defRPr sz="4320" b="1"/>
            </a:lvl6pPr>
            <a:lvl7pPr marL="7406640" indent="0">
              <a:buNone/>
              <a:defRPr sz="4320" b="1"/>
            </a:lvl7pPr>
            <a:lvl8pPr marL="8641080" indent="0">
              <a:buNone/>
              <a:defRPr sz="4320" b="1"/>
            </a:lvl8pPr>
            <a:lvl9pPr marL="9875520" indent="0">
              <a:buNone/>
              <a:defRPr sz="432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16459200" y="16032480"/>
            <a:ext cx="13994608"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30207638" y="40426211"/>
            <a:ext cx="1167712" cy="2336800"/>
          </a:xfrm>
          <a:prstGeom prst="rect">
            <a:avLst/>
          </a:prstGeom>
        </p:spPr>
        <p:txBody>
          <a:bodyPr lIns="0" tIns="0" rIns="45720" bIns="0" anchor="ctr"/>
          <a:lstStyle>
            <a:lvl1pPr algn="r">
              <a:defRPr sz="2700"/>
            </a:lvl1pPr>
          </a:lstStyle>
          <a:p>
            <a:fld id="{933A556B-7C63-244D-9B7C-B0EA8042B330}" type="slidenum">
              <a:rPr lang="en-US" smtClean="0"/>
              <a:pPr/>
              <a:t>‹#›</a:t>
            </a:fld>
            <a:endParaRPr lang="en-US" sz="2700" dirty="0"/>
          </a:p>
        </p:txBody>
      </p:sp>
    </p:spTree>
    <p:extLst>
      <p:ext uri="{BB962C8B-B14F-4D97-AF65-F5344CB8AC3E}">
        <p14:creationId xmlns:p14="http://schemas.microsoft.com/office/powerpoint/2010/main" val="3573931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30207638" y="40426211"/>
            <a:ext cx="1167712" cy="2336800"/>
          </a:xfrm>
          <a:prstGeom prst="rect">
            <a:avLst/>
          </a:prstGeom>
        </p:spPr>
        <p:txBody>
          <a:bodyPr lIns="0" tIns="0" rIns="45720" bIns="0" anchor="ctr"/>
          <a:lstStyle>
            <a:lvl1pPr algn="r">
              <a:defRPr sz="2700"/>
            </a:lvl1pPr>
          </a:lstStyle>
          <a:p>
            <a:fld id="{933A556B-7C63-244D-9B7C-B0EA8042B330}" type="slidenum">
              <a:rPr lang="en-US" smtClean="0"/>
              <a:pPr/>
              <a:t>‹#›</a:t>
            </a:fld>
            <a:endParaRPr lang="en-US" sz="2700" dirty="0"/>
          </a:p>
        </p:txBody>
      </p:sp>
    </p:spTree>
    <p:extLst>
      <p:ext uri="{BB962C8B-B14F-4D97-AF65-F5344CB8AC3E}">
        <p14:creationId xmlns:p14="http://schemas.microsoft.com/office/powerpoint/2010/main" val="4133593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30207638" y="40426211"/>
            <a:ext cx="1167712" cy="2336800"/>
          </a:xfrm>
          <a:prstGeom prst="rect">
            <a:avLst/>
          </a:prstGeom>
        </p:spPr>
        <p:txBody>
          <a:bodyPr lIns="0" tIns="0" rIns="45720" bIns="0" anchor="ctr"/>
          <a:lstStyle>
            <a:lvl1pPr algn="r">
              <a:defRPr sz="2700"/>
            </a:lvl1pPr>
          </a:lstStyle>
          <a:p>
            <a:fld id="{933A556B-7C63-244D-9B7C-B0EA8042B330}" type="slidenum">
              <a:rPr lang="en-US" smtClean="0"/>
              <a:pPr/>
              <a:t>‹#›</a:t>
            </a:fld>
            <a:endParaRPr lang="en-US" sz="2700" dirty="0"/>
          </a:p>
        </p:txBody>
      </p:sp>
    </p:spTree>
    <p:extLst>
      <p:ext uri="{BB962C8B-B14F-4D97-AF65-F5344CB8AC3E}">
        <p14:creationId xmlns:p14="http://schemas.microsoft.com/office/powerpoint/2010/main" val="2391252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2267429" y="2926080"/>
            <a:ext cx="10617040" cy="10241280"/>
          </a:xfrm>
        </p:spPr>
        <p:txBody>
          <a:bodyPr anchor="b"/>
          <a:lstStyle>
            <a:lvl1pPr>
              <a:defRPr sz="864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13994608" y="6319523"/>
            <a:ext cx="16664940" cy="31191200"/>
          </a:xfrm>
        </p:spPr>
        <p:txBody>
          <a:bodyPr/>
          <a:lstStyle>
            <a:lvl1pPr>
              <a:defRPr sz="8640"/>
            </a:lvl1pPr>
            <a:lvl2pPr>
              <a:defRPr sz="7560"/>
            </a:lvl2pPr>
            <a:lvl3pPr>
              <a:defRPr sz="6480"/>
            </a:lvl3pPr>
            <a:lvl4pPr>
              <a:defRPr sz="5400"/>
            </a:lvl4pPr>
            <a:lvl5pPr>
              <a:defRPr sz="5400"/>
            </a:lvl5pPr>
            <a:lvl6pPr>
              <a:defRPr sz="5400"/>
            </a:lvl6pPr>
            <a:lvl7pPr>
              <a:defRPr sz="5400"/>
            </a:lvl7pPr>
            <a:lvl8pPr>
              <a:defRPr sz="5400"/>
            </a:lvl8pPr>
            <a:lvl9pPr>
              <a:defRPr sz="5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2267429" y="13167360"/>
            <a:ext cx="10617040" cy="24394163"/>
          </a:xfrm>
        </p:spPr>
        <p:txBody>
          <a:bodyPr/>
          <a:lstStyle>
            <a:lvl1pPr marL="0" indent="0">
              <a:buNone/>
              <a:defRPr sz="4320"/>
            </a:lvl1pPr>
            <a:lvl2pPr marL="1234440" indent="0">
              <a:buNone/>
              <a:defRPr sz="3780"/>
            </a:lvl2pPr>
            <a:lvl3pPr marL="2468880" indent="0">
              <a:buNone/>
              <a:defRPr sz="3240"/>
            </a:lvl3pPr>
            <a:lvl4pPr marL="3703320" indent="0">
              <a:buNone/>
              <a:defRPr sz="2700"/>
            </a:lvl4pPr>
            <a:lvl5pPr marL="4937760" indent="0">
              <a:buNone/>
              <a:defRPr sz="2700"/>
            </a:lvl5pPr>
            <a:lvl6pPr marL="6172200" indent="0">
              <a:buNone/>
              <a:defRPr sz="2700"/>
            </a:lvl6pPr>
            <a:lvl7pPr marL="7406640" indent="0">
              <a:buNone/>
              <a:defRPr sz="2700"/>
            </a:lvl7pPr>
            <a:lvl8pPr marL="8641080" indent="0">
              <a:buNone/>
              <a:defRPr sz="2700"/>
            </a:lvl8pPr>
            <a:lvl9pPr marL="9875520" indent="0">
              <a:buNone/>
              <a:defRPr sz="270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30207638" y="40426211"/>
            <a:ext cx="1167712" cy="2336800"/>
          </a:xfrm>
          <a:prstGeom prst="rect">
            <a:avLst/>
          </a:prstGeom>
        </p:spPr>
        <p:txBody>
          <a:bodyPr lIns="0" tIns="0" rIns="45720" bIns="0" anchor="ctr"/>
          <a:lstStyle>
            <a:lvl1pPr algn="r">
              <a:defRPr sz="2700"/>
            </a:lvl1pPr>
          </a:lstStyle>
          <a:p>
            <a:fld id="{933A556B-7C63-244D-9B7C-B0EA8042B330}" type="slidenum">
              <a:rPr lang="en-US" smtClean="0"/>
              <a:pPr/>
              <a:t>‹#›</a:t>
            </a:fld>
            <a:endParaRPr lang="en-US" sz="2700" dirty="0"/>
          </a:p>
        </p:txBody>
      </p:sp>
    </p:spTree>
    <p:extLst>
      <p:ext uri="{BB962C8B-B14F-4D97-AF65-F5344CB8AC3E}">
        <p14:creationId xmlns:p14="http://schemas.microsoft.com/office/powerpoint/2010/main" val="4160339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2267429" y="2926080"/>
            <a:ext cx="10617040" cy="10241280"/>
          </a:xfrm>
        </p:spPr>
        <p:txBody>
          <a:bodyPr anchor="b"/>
          <a:lstStyle>
            <a:lvl1pPr>
              <a:defRPr sz="864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13994608" y="6319523"/>
            <a:ext cx="16664940" cy="31191200"/>
          </a:xfrm>
        </p:spPr>
        <p:txBody>
          <a:bodyPr/>
          <a:lstStyle>
            <a:lvl1pPr marL="0" indent="0">
              <a:buNone/>
              <a:defRPr sz="8640"/>
            </a:lvl1pPr>
            <a:lvl2pPr marL="1234440" indent="0">
              <a:buNone/>
              <a:defRPr sz="7560"/>
            </a:lvl2pPr>
            <a:lvl3pPr marL="2468880" indent="0">
              <a:buNone/>
              <a:defRPr sz="6480"/>
            </a:lvl3pPr>
            <a:lvl4pPr marL="3703320" indent="0">
              <a:buNone/>
              <a:defRPr sz="5400"/>
            </a:lvl4pPr>
            <a:lvl5pPr marL="4937760" indent="0">
              <a:buNone/>
              <a:defRPr sz="5400"/>
            </a:lvl5pPr>
            <a:lvl6pPr marL="6172200" indent="0">
              <a:buNone/>
              <a:defRPr sz="5400"/>
            </a:lvl6pPr>
            <a:lvl7pPr marL="7406640" indent="0">
              <a:buNone/>
              <a:defRPr sz="5400"/>
            </a:lvl7pPr>
            <a:lvl8pPr marL="8641080" indent="0">
              <a:buNone/>
              <a:defRPr sz="5400"/>
            </a:lvl8pPr>
            <a:lvl9pPr marL="9875520" indent="0">
              <a:buNone/>
              <a:defRPr sz="54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2267429" y="13167360"/>
            <a:ext cx="10617040" cy="24394163"/>
          </a:xfrm>
        </p:spPr>
        <p:txBody>
          <a:bodyPr/>
          <a:lstStyle>
            <a:lvl1pPr marL="0" indent="0">
              <a:buNone/>
              <a:defRPr sz="4320"/>
            </a:lvl1pPr>
            <a:lvl2pPr marL="1234440" indent="0">
              <a:buNone/>
              <a:defRPr sz="3780"/>
            </a:lvl2pPr>
            <a:lvl3pPr marL="2468880" indent="0">
              <a:buNone/>
              <a:defRPr sz="3240"/>
            </a:lvl3pPr>
            <a:lvl4pPr marL="3703320" indent="0">
              <a:buNone/>
              <a:defRPr sz="2700"/>
            </a:lvl4pPr>
            <a:lvl5pPr marL="4937760" indent="0">
              <a:buNone/>
              <a:defRPr sz="2700"/>
            </a:lvl5pPr>
            <a:lvl6pPr marL="6172200" indent="0">
              <a:buNone/>
              <a:defRPr sz="2700"/>
            </a:lvl6pPr>
            <a:lvl7pPr marL="7406640" indent="0">
              <a:buNone/>
              <a:defRPr sz="2700"/>
            </a:lvl7pPr>
            <a:lvl8pPr marL="8641080" indent="0">
              <a:buNone/>
              <a:defRPr sz="2700"/>
            </a:lvl8pPr>
            <a:lvl9pPr marL="9875520" indent="0">
              <a:buNone/>
              <a:defRPr sz="270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30207638" y="40426211"/>
            <a:ext cx="1167712" cy="2336800"/>
          </a:xfrm>
          <a:prstGeom prst="rect">
            <a:avLst/>
          </a:prstGeom>
        </p:spPr>
        <p:txBody>
          <a:bodyPr lIns="0" tIns="0" rIns="45720" bIns="0" anchor="ctr"/>
          <a:lstStyle>
            <a:lvl1pPr algn="r">
              <a:defRPr sz="2700"/>
            </a:lvl1pPr>
          </a:lstStyle>
          <a:p>
            <a:fld id="{933A556B-7C63-244D-9B7C-B0EA8042B330}" type="slidenum">
              <a:rPr lang="en-US" smtClean="0"/>
              <a:pPr/>
              <a:t>‹#›</a:t>
            </a:fld>
            <a:endParaRPr lang="en-US" sz="2700" dirty="0"/>
          </a:p>
        </p:txBody>
      </p:sp>
    </p:spTree>
    <p:extLst>
      <p:ext uri="{BB962C8B-B14F-4D97-AF65-F5344CB8AC3E}">
        <p14:creationId xmlns:p14="http://schemas.microsoft.com/office/powerpoint/2010/main" val="1811919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30207638" y="40426211"/>
            <a:ext cx="1167712" cy="2336800"/>
          </a:xfrm>
          <a:prstGeom prst="rect">
            <a:avLst/>
          </a:prstGeom>
        </p:spPr>
        <p:txBody>
          <a:bodyPr lIns="0" tIns="0" rIns="45720" bIns="0" anchor="ctr"/>
          <a:lstStyle>
            <a:lvl1pPr algn="r">
              <a:defRPr sz="2700"/>
            </a:lvl1pPr>
          </a:lstStyle>
          <a:p>
            <a:fld id="{933A556B-7C63-244D-9B7C-B0EA8042B330}" type="slidenum">
              <a:rPr lang="en-US" smtClean="0"/>
              <a:pPr/>
              <a:t>‹#›</a:t>
            </a:fld>
            <a:endParaRPr lang="en-US" sz="2700" dirty="0"/>
          </a:p>
        </p:txBody>
      </p:sp>
    </p:spTree>
    <p:extLst>
      <p:ext uri="{BB962C8B-B14F-4D97-AF65-F5344CB8AC3E}">
        <p14:creationId xmlns:p14="http://schemas.microsoft.com/office/powerpoint/2010/main" val="2381660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1953490" y="1128190"/>
            <a:ext cx="29891484" cy="4147195"/>
          </a:xfrm>
          <a:prstGeom prst="rect">
            <a:avLst/>
          </a:prstGeom>
        </p:spPr>
        <p:txBody>
          <a:bodyPr vert="horz" lIns="91440" tIns="45720" rIns="91440" bIns="45720" rtlCol="0" anchor="t" anchorCtr="0">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1953490" y="6611814"/>
            <a:ext cx="29891484" cy="32707385"/>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ftr="0" dt="0"/>
  <p:txStyles>
    <p:titleStyle>
      <a:lvl1pPr algn="l" defTabSz="2468880" rtl="0" eaLnBrk="1" latinLnBrk="0" hangingPunct="1">
        <a:lnSpc>
          <a:spcPct val="90000"/>
        </a:lnSpc>
        <a:spcBef>
          <a:spcPct val="0"/>
        </a:spcBef>
        <a:buNone/>
        <a:defRPr sz="9600" b="1" kern="1200">
          <a:solidFill>
            <a:schemeClr val="tx1"/>
          </a:solidFill>
          <a:latin typeface="+mn-lt"/>
          <a:ea typeface="+mj-ea"/>
          <a:cs typeface="+mj-cs"/>
        </a:defRPr>
      </a:lvl1pPr>
    </p:titleStyle>
    <p:bodyStyle>
      <a:lvl1pPr marL="0" indent="0" algn="l" defTabSz="2468880" rtl="0" eaLnBrk="1" latinLnBrk="0" hangingPunct="1">
        <a:lnSpc>
          <a:spcPct val="90000"/>
        </a:lnSpc>
        <a:spcBef>
          <a:spcPts val="2700"/>
        </a:spcBef>
        <a:buFontTx/>
        <a:buNone/>
        <a:defRPr sz="6000" kern="1200">
          <a:solidFill>
            <a:schemeClr val="tx1"/>
          </a:solidFill>
          <a:latin typeface="+mn-lt"/>
          <a:ea typeface="+mn-ea"/>
          <a:cs typeface="+mn-cs"/>
        </a:defRPr>
      </a:lvl1pPr>
      <a:lvl2pPr marL="1234440" indent="0" algn="l" defTabSz="2468880" rtl="0" eaLnBrk="1" latinLnBrk="0" hangingPunct="1">
        <a:lnSpc>
          <a:spcPct val="90000"/>
        </a:lnSpc>
        <a:spcBef>
          <a:spcPts val="1350"/>
        </a:spcBef>
        <a:buFontTx/>
        <a:buNone/>
        <a:defRPr sz="6480" kern="1200">
          <a:solidFill>
            <a:schemeClr val="tx1"/>
          </a:solidFill>
          <a:latin typeface="+mn-lt"/>
          <a:ea typeface="+mn-ea"/>
          <a:cs typeface="+mn-cs"/>
        </a:defRPr>
      </a:lvl2pPr>
      <a:lvl3pPr marL="2468880" indent="0" algn="l" defTabSz="2468880" rtl="0" eaLnBrk="1" latinLnBrk="0" hangingPunct="1">
        <a:lnSpc>
          <a:spcPct val="90000"/>
        </a:lnSpc>
        <a:spcBef>
          <a:spcPts val="1350"/>
        </a:spcBef>
        <a:buFontTx/>
        <a:buNone/>
        <a:defRPr sz="5400" kern="1200">
          <a:solidFill>
            <a:schemeClr val="tx1"/>
          </a:solidFill>
          <a:latin typeface="+mn-lt"/>
          <a:ea typeface="+mn-ea"/>
          <a:cs typeface="+mn-cs"/>
        </a:defRPr>
      </a:lvl3pPr>
      <a:lvl4pPr marL="3703320" indent="0" algn="l" defTabSz="2468880" rtl="0" eaLnBrk="1" latinLnBrk="0" hangingPunct="1">
        <a:lnSpc>
          <a:spcPct val="90000"/>
        </a:lnSpc>
        <a:spcBef>
          <a:spcPts val="1350"/>
        </a:spcBef>
        <a:buFontTx/>
        <a:buNone/>
        <a:defRPr sz="4860" kern="1200">
          <a:solidFill>
            <a:schemeClr val="tx1"/>
          </a:solidFill>
          <a:latin typeface="+mn-lt"/>
          <a:ea typeface="+mn-ea"/>
          <a:cs typeface="+mn-cs"/>
        </a:defRPr>
      </a:lvl4pPr>
      <a:lvl5pPr marL="4937760" indent="0" algn="l" defTabSz="2468880" rtl="0" eaLnBrk="1" latinLnBrk="0" hangingPunct="1">
        <a:lnSpc>
          <a:spcPct val="90000"/>
        </a:lnSpc>
        <a:spcBef>
          <a:spcPts val="1350"/>
        </a:spcBef>
        <a:buFontTx/>
        <a:buNone/>
        <a:defRPr sz="4860" kern="1200">
          <a:solidFill>
            <a:schemeClr val="tx1"/>
          </a:solidFill>
          <a:latin typeface="+mn-lt"/>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p:bodyStyle>
    <p:otherStyle>
      <a:defPPr>
        <a:defRPr lang="en-US"/>
      </a:defPPr>
      <a:lvl1pPr marL="0" algn="l" defTabSz="2468880" rtl="0" eaLnBrk="1" latinLnBrk="0" hangingPunct="1">
        <a:defRPr sz="4860" kern="1200">
          <a:solidFill>
            <a:schemeClr val="tx1"/>
          </a:solidFill>
          <a:latin typeface="+mn-lt"/>
          <a:ea typeface="+mn-ea"/>
          <a:cs typeface="+mn-cs"/>
        </a:defRPr>
      </a:lvl1pPr>
      <a:lvl2pPr marL="1234440" algn="l" defTabSz="2468880" rtl="0" eaLnBrk="1" latinLnBrk="0" hangingPunct="1">
        <a:defRPr sz="4860" kern="1200">
          <a:solidFill>
            <a:schemeClr val="tx1"/>
          </a:solidFill>
          <a:latin typeface="+mn-lt"/>
          <a:ea typeface="+mn-ea"/>
          <a:cs typeface="+mn-cs"/>
        </a:defRPr>
      </a:lvl2pPr>
      <a:lvl3pPr marL="2468880" algn="l" defTabSz="2468880" rtl="0" eaLnBrk="1" latinLnBrk="0" hangingPunct="1">
        <a:defRPr sz="4860" kern="1200">
          <a:solidFill>
            <a:schemeClr val="tx1"/>
          </a:solidFill>
          <a:latin typeface="+mn-lt"/>
          <a:ea typeface="+mn-ea"/>
          <a:cs typeface="+mn-cs"/>
        </a:defRPr>
      </a:lvl3pPr>
      <a:lvl4pPr marL="3703320" algn="l" defTabSz="2468880" rtl="0" eaLnBrk="1" latinLnBrk="0" hangingPunct="1">
        <a:defRPr sz="4860" kern="1200">
          <a:solidFill>
            <a:schemeClr val="tx1"/>
          </a:solidFill>
          <a:latin typeface="+mn-lt"/>
          <a:ea typeface="+mn-ea"/>
          <a:cs typeface="+mn-cs"/>
        </a:defRPr>
      </a:lvl4pPr>
      <a:lvl5pPr marL="4937760" algn="l" defTabSz="2468880" rtl="0" eaLnBrk="1" latinLnBrk="0" hangingPunct="1">
        <a:defRPr sz="4860" kern="1200">
          <a:solidFill>
            <a:schemeClr val="tx1"/>
          </a:solidFill>
          <a:latin typeface="+mn-lt"/>
          <a:ea typeface="+mn-ea"/>
          <a:cs typeface="+mn-cs"/>
        </a:defRPr>
      </a:lvl5pPr>
      <a:lvl6pPr marL="6172200" algn="l" defTabSz="2468880" rtl="0" eaLnBrk="1" latinLnBrk="0" hangingPunct="1">
        <a:defRPr sz="4860" kern="1200">
          <a:solidFill>
            <a:schemeClr val="tx1"/>
          </a:solidFill>
          <a:latin typeface="+mn-lt"/>
          <a:ea typeface="+mn-ea"/>
          <a:cs typeface="+mn-cs"/>
        </a:defRPr>
      </a:lvl6pPr>
      <a:lvl7pPr marL="7406640" algn="l" defTabSz="2468880" rtl="0" eaLnBrk="1" latinLnBrk="0" hangingPunct="1">
        <a:defRPr sz="4860" kern="1200">
          <a:solidFill>
            <a:schemeClr val="tx1"/>
          </a:solidFill>
          <a:latin typeface="+mn-lt"/>
          <a:ea typeface="+mn-ea"/>
          <a:cs typeface="+mn-cs"/>
        </a:defRPr>
      </a:lvl7pPr>
      <a:lvl8pPr marL="8641080" algn="l" defTabSz="2468880" rtl="0" eaLnBrk="1" latinLnBrk="0" hangingPunct="1">
        <a:defRPr sz="4860" kern="1200">
          <a:solidFill>
            <a:schemeClr val="tx1"/>
          </a:solidFill>
          <a:latin typeface="+mn-lt"/>
          <a:ea typeface="+mn-ea"/>
          <a:cs typeface="+mn-cs"/>
        </a:defRPr>
      </a:lvl8pPr>
      <a:lvl9pPr marL="9875520" algn="l" defTabSz="2468880" rtl="0" eaLnBrk="1" latinLnBrk="0" hangingPunct="1">
        <a:defRPr sz="486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13824" userDrawn="1">
          <p15:clr>
            <a:srgbClr val="F26B43"/>
          </p15:clr>
        </p15:guide>
        <p15:guide id="8" pos="10368" userDrawn="1">
          <p15:clr>
            <a:srgbClr val="F26B43"/>
          </p15:clr>
        </p15:guide>
        <p15:guide id="9" pos="972" userDrawn="1">
          <p15:clr>
            <a:srgbClr val="F26B43"/>
          </p15:clr>
        </p15:guide>
        <p15:guide id="10" orient="horz" pos="24883" userDrawn="1">
          <p15:clr>
            <a:srgbClr val="F26B43"/>
          </p15:clr>
        </p15:guide>
        <p15:guide id="11" pos="19764" userDrawn="1">
          <p15:clr>
            <a:srgbClr val="F26B43"/>
          </p15:clr>
        </p15:guide>
        <p15:guide id="12" orient="horz" pos="26419"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a:xfrm>
            <a:off x="1953490" y="1128190"/>
            <a:ext cx="29421859" cy="2615838"/>
          </a:xfrm>
        </p:spPr>
        <p:txBody>
          <a:bodyPr>
            <a:normAutofit fontScale="90000"/>
          </a:bodyPr>
          <a:lstStyle/>
          <a:p>
            <a:r>
              <a:rPr lang="en-US">
                <a:effectLst/>
              </a:rPr>
              <a:t>Extraction of Coulomb Crystals with Limited Emittance Growth</a:t>
            </a:r>
            <a:endParaRPr lang="en-US" sz="4800" b="0" dirty="0"/>
          </a:p>
        </p:txBody>
      </p:sp>
      <p:sp>
        <p:nvSpPr>
          <p:cNvPr id="3" name="Rectangle 2">
            <a:extLst>
              <a:ext uri="{FF2B5EF4-FFF2-40B4-BE49-F238E27FC236}">
                <a16:creationId xmlns:a16="http://schemas.microsoft.com/office/drawing/2014/main" id="{26CF4DD3-8338-B148-B3E0-62642A9AF5E5}"/>
              </a:ext>
            </a:extLst>
          </p:cNvPr>
          <p:cNvSpPr/>
          <p:nvPr/>
        </p:nvSpPr>
        <p:spPr>
          <a:xfrm>
            <a:off x="1953489" y="3744028"/>
            <a:ext cx="29421859" cy="830997"/>
          </a:xfrm>
          <a:prstGeom prst="rect">
            <a:avLst/>
          </a:prstGeom>
        </p:spPr>
        <p:txBody>
          <a:bodyPr wrap="square">
            <a:spAutoFit/>
          </a:bodyPr>
          <a:lstStyle/>
          <a:p>
            <a:r>
              <a:rPr lang="en-US" sz="4800"/>
              <a:t>S.J. Brooks {sbrooks@bnl.gov}, Brookhaven National Laboratory, Upton, NY, USA</a:t>
            </a:r>
            <a:endParaRPr lang="en-US" sz="4800" dirty="0"/>
          </a:p>
        </p:txBody>
      </p:sp>
      <p:sp>
        <p:nvSpPr>
          <p:cNvPr id="6" name="Content Placeholder 5">
            <a:extLst>
              <a:ext uri="{FF2B5EF4-FFF2-40B4-BE49-F238E27FC236}">
                <a16:creationId xmlns:a16="http://schemas.microsoft.com/office/drawing/2014/main" id="{5C84CD15-F94D-7843-994C-D0C2DFEDC9E9}"/>
              </a:ext>
            </a:extLst>
          </p:cNvPr>
          <p:cNvSpPr>
            <a:spLocks noGrp="1"/>
          </p:cNvSpPr>
          <p:nvPr>
            <p:ph idx="1"/>
          </p:nvPr>
        </p:nvSpPr>
        <p:spPr/>
        <p:txBody>
          <a:bodyPr numCol="3" spcCol="914400">
            <a:noAutofit/>
          </a:bodyPr>
          <a:lstStyle/>
          <a:p>
            <a:pPr algn="just"/>
            <a:r>
              <a:rPr lang="en-US" b="1"/>
              <a:t>Abstract</a:t>
            </a:r>
          </a:p>
          <a:p>
            <a:pPr algn="just"/>
            <a:r>
              <a:rPr lang="en-US" sz="3600"/>
              <a:t>Laser Doppler cooled ion traps can produce stationary bunches of ions with extremely low velocity spread (0.6m/s RMS) and emittance (10</a:t>
            </a:r>
            <a:r>
              <a:rPr lang="en-US" sz="3600" baseline="30000"/>
              <a:t>-13</a:t>
            </a:r>
            <a:r>
              <a:rPr lang="en-US" sz="3600"/>
              <a:t>m normalised).  This corresponds to temperatures of a few milli-Kelvin and allows the ions to settle into a fixed lattice analogous to a solid crystal, but with the Coulomb repulsion balanced by the trapping force, rather than a chemical bond.  Extraction of such a bunch into a beamline could provide a new regime of ultra-low emittance beams if the emittance is preserved through the extraction operation.  This paper shows that extraction from the ion trap and initial acceleration does not cause drastic growth, thus preserving the ultra-low emittance nature of the bunch.  Techniques for compensating coherent `emittance growth' effects such as nonlinear bunch distortion are also investigated.</a:t>
            </a:r>
          </a:p>
          <a:p>
            <a:pPr algn="just"/>
            <a:r>
              <a:rPr lang="en-US" b="1"/>
              <a:t>Paul Trap Field Model</a:t>
            </a:r>
            <a:endParaRPr lang="en-US" sz="3600"/>
          </a:p>
          <a:p>
            <a:pPr algn="just"/>
            <a:r>
              <a:rPr lang="en-US" sz="3600"/>
              <a:t>Simple six point electrode model, f=2MHz.</a:t>
            </a:r>
          </a:p>
          <a:p>
            <a:pPr algn="just"/>
            <a:endParaRPr lang="en-US" sz="1000"/>
          </a:p>
          <a:p>
            <a:pPr algn="just"/>
            <a:endParaRPr lang="en-US" sz="3600"/>
          </a:p>
          <a:p>
            <a:pPr algn="just"/>
            <a:endParaRPr lang="en-US" sz="3600"/>
          </a:p>
          <a:p>
            <a:pPr algn="just"/>
            <a:endParaRPr lang="en-US" sz="3600"/>
          </a:p>
          <a:p>
            <a:pPr algn="just"/>
            <a:endParaRPr lang="en-US" sz="3600"/>
          </a:p>
          <a:p>
            <a:pPr algn="just"/>
            <a:endParaRPr lang="en-US" sz="3600"/>
          </a:p>
          <a:p>
            <a:pPr marL="0" marR="0" lvl="0" indent="0" algn="just" defTabSz="2468880" rtl="0" eaLnBrk="1" fontAlgn="auto" latinLnBrk="0" hangingPunct="1">
              <a:lnSpc>
                <a:spcPct val="90000"/>
              </a:lnSpc>
              <a:spcBef>
                <a:spcPts val="2700"/>
              </a:spcBef>
              <a:spcAft>
                <a:spcPts val="0"/>
              </a:spcAft>
              <a:buClrTx/>
              <a:buSzTx/>
              <a:buFont typeface="Arial" panose="020B0604020202020204" pitchFamily="34" charset="0"/>
              <a:buNone/>
              <a:tabLst/>
              <a:defRPr/>
            </a:pPr>
            <a:r>
              <a:rPr kumimoji="0" lang="en-US" sz="6000" b="1" i="0" u="none" strike="noStrike" kern="1200" cap="none" spc="0" normalizeH="0" baseline="0" noProof="0">
                <a:ln>
                  <a:noFill/>
                </a:ln>
                <a:solidFill>
                  <a:srgbClr val="000000"/>
                </a:solidFill>
                <a:effectLst/>
                <a:uLnTx/>
                <a:uFillTx/>
                <a:latin typeface="Arial" panose="020B0604020202020204"/>
                <a:ea typeface="+mn-ea"/>
                <a:cs typeface="+mn-cs"/>
              </a:rPr>
              <a:t>Extraction Methods</a:t>
            </a:r>
            <a:endParaRPr kumimoji="0" lang="en-US" sz="3600" b="0" i="0" u="none" strike="noStrike" kern="1200" cap="none" spc="0" normalizeH="0" baseline="0" noProof="0">
              <a:ln>
                <a:noFill/>
              </a:ln>
              <a:solidFill>
                <a:srgbClr val="000000"/>
              </a:solidFill>
              <a:effectLst/>
              <a:uLnTx/>
              <a:uFillTx/>
              <a:latin typeface="Arial" panose="020B0604020202020204"/>
              <a:ea typeface="+mn-ea"/>
              <a:cs typeface="+mn-cs"/>
            </a:endParaRPr>
          </a:p>
          <a:p>
            <a:pPr algn="just"/>
            <a:r>
              <a:rPr lang="en-US" sz="3600"/>
              <a:t>The simplest method is </a:t>
            </a:r>
            <a:r>
              <a:rPr lang="en-US" sz="3600" b="1"/>
              <a:t>uncontrolled extraction</a:t>
            </a:r>
            <a:r>
              <a:rPr lang="en-US" sz="3600"/>
              <a:t> where U</a:t>
            </a:r>
            <a:r>
              <a:rPr lang="en-US" sz="3600" baseline="-25000"/>
              <a:t>+z</a:t>
            </a:r>
            <a:r>
              <a:rPr lang="en-US" sz="3600"/>
              <a:t> is set to zero for t ≥  t</a:t>
            </a:r>
            <a:r>
              <a:rPr lang="en-US" sz="3600" baseline="-25000"/>
              <a:t>extract</a:t>
            </a:r>
            <a:r>
              <a:rPr lang="en-US" sz="3600"/>
              <a:t>.  The beam will pass through </a:t>
            </a:r>
            <a:r>
              <a:rPr lang="en-US" sz="3600" b="1"/>
              <a:t>e</a:t>
            </a:r>
            <a:r>
              <a:rPr lang="en-US" sz="3600" baseline="-25000"/>
              <a:t>+z</a:t>
            </a:r>
            <a:r>
              <a:rPr lang="en-US" sz="3600"/>
              <a:t> but not encounter a field singularity.</a:t>
            </a:r>
          </a:p>
          <a:p>
            <a:pPr algn="just"/>
            <a:r>
              <a:rPr lang="en-US" sz="3600" b="1"/>
              <a:t>Balanced extraction</a:t>
            </a:r>
            <a:r>
              <a:rPr lang="en-US" sz="3600"/>
              <a:t> is also considered, which sets U</a:t>
            </a:r>
            <a:r>
              <a:rPr lang="en-US" sz="3600" baseline="-25000"/>
              <a:t>+z</a:t>
            </a:r>
            <a:r>
              <a:rPr lang="en-US" sz="3600"/>
              <a:t> to zero while simultaneously doubling U</a:t>
            </a:r>
            <a:r>
              <a:rPr lang="en-US" sz="3600" baseline="-25000"/>
              <a:t>-z</a:t>
            </a:r>
            <a:r>
              <a:rPr lang="en-US" sz="3600"/>
              <a:t>.  This has the advantage of keeping d</a:t>
            </a:r>
            <a:r>
              <a:rPr lang="en-US" sz="3600" baseline="30000"/>
              <a:t>2</a:t>
            </a:r>
            <a:r>
              <a:rPr lang="en-US" sz="3600"/>
              <a:t>V/dz</a:t>
            </a:r>
            <a:r>
              <a:rPr lang="en-US" sz="3600" baseline="30000"/>
              <a:t>2</a:t>
            </a:r>
            <a:r>
              <a:rPr lang="en-US" sz="3600"/>
              <a:t> the same before and after t</a:t>
            </a:r>
            <a:r>
              <a:rPr lang="en-US" sz="3600" baseline="-25000"/>
              <a:t>extract</a:t>
            </a:r>
            <a:r>
              <a:rPr lang="en-US" sz="3600"/>
              <a:t>. </a:t>
            </a:r>
            <a:endParaRPr lang="en-US" sz="3600" b="1">
              <a:solidFill>
                <a:srgbClr val="000000"/>
              </a:solidFill>
              <a:latin typeface="Arial" panose="020B0604020202020204"/>
            </a:endParaRPr>
          </a:p>
          <a:p>
            <a:pPr algn="just"/>
            <a:endParaRPr lang="en-US" sz="3600" b="1">
              <a:solidFill>
                <a:srgbClr val="000000"/>
              </a:solidFill>
              <a:latin typeface="Arial" panose="020B0604020202020204"/>
            </a:endParaRPr>
          </a:p>
          <a:p>
            <a:pPr algn="just"/>
            <a:endParaRPr lang="en-US" sz="3600" b="1">
              <a:solidFill>
                <a:srgbClr val="000000"/>
              </a:solidFill>
              <a:latin typeface="Arial" panose="020B0604020202020204"/>
            </a:endParaRPr>
          </a:p>
          <a:p>
            <a:pPr algn="just"/>
            <a:endParaRPr lang="en-US" sz="3600" b="1">
              <a:solidFill>
                <a:srgbClr val="000000"/>
              </a:solidFill>
              <a:latin typeface="Arial" panose="020B0604020202020204"/>
            </a:endParaRPr>
          </a:p>
          <a:p>
            <a:pPr algn="just"/>
            <a:endParaRPr lang="en-US" sz="3600" b="1">
              <a:solidFill>
                <a:srgbClr val="000000"/>
              </a:solidFill>
              <a:latin typeface="Arial" panose="020B0604020202020204"/>
            </a:endParaRPr>
          </a:p>
          <a:p>
            <a:pPr algn="just"/>
            <a:endParaRPr lang="en-US" sz="3600" b="1">
              <a:solidFill>
                <a:srgbClr val="000000"/>
              </a:solidFill>
              <a:latin typeface="Arial" panose="020B0604020202020204"/>
            </a:endParaRPr>
          </a:p>
          <a:p>
            <a:pPr algn="just"/>
            <a:endParaRPr lang="en-US" sz="3600" b="1">
              <a:solidFill>
                <a:srgbClr val="000000"/>
              </a:solidFill>
              <a:latin typeface="Arial" panose="020B0604020202020204"/>
            </a:endParaRPr>
          </a:p>
          <a:p>
            <a:pPr algn="just"/>
            <a:endParaRPr lang="en-US" sz="3600" b="1">
              <a:solidFill>
                <a:srgbClr val="000000"/>
              </a:solidFill>
              <a:latin typeface="Arial" panose="020B0604020202020204"/>
            </a:endParaRPr>
          </a:p>
          <a:p>
            <a:pPr algn="just"/>
            <a:endParaRPr lang="en-US" sz="3600" b="1">
              <a:solidFill>
                <a:srgbClr val="000000"/>
              </a:solidFill>
              <a:latin typeface="Arial" panose="020B0604020202020204"/>
            </a:endParaRPr>
          </a:p>
          <a:p>
            <a:pPr algn="just"/>
            <a:endParaRPr lang="en-US" sz="400"/>
          </a:p>
          <a:p>
            <a:pPr algn="just"/>
            <a:r>
              <a:rPr lang="en-US" sz="3600" i="1"/>
              <a:t>Trap potential along the z axis before and after extraction, for two different methods.</a:t>
            </a:r>
            <a:endParaRPr lang="en-GB" sz="3600" i="1"/>
          </a:p>
          <a:p>
            <a:pPr marL="0" marR="0" lvl="0" indent="0" algn="just" defTabSz="2468880" rtl="0" eaLnBrk="1" fontAlgn="auto" latinLnBrk="0" hangingPunct="1">
              <a:lnSpc>
                <a:spcPct val="90000"/>
              </a:lnSpc>
              <a:spcBef>
                <a:spcPts val="2700"/>
              </a:spcBef>
              <a:spcAft>
                <a:spcPts val="0"/>
              </a:spcAft>
              <a:buClrTx/>
              <a:buSzTx/>
              <a:buFont typeface="Arial" panose="020B0604020202020204" pitchFamily="34" charset="0"/>
              <a:buNone/>
              <a:tabLst/>
              <a:defRPr/>
            </a:pPr>
            <a:r>
              <a:rPr kumimoji="0" lang="en-US" sz="6000" b="1" i="0" u="none" strike="noStrike" kern="1200" cap="none" spc="0" normalizeH="0" baseline="0" noProof="0">
                <a:ln>
                  <a:noFill/>
                </a:ln>
                <a:solidFill>
                  <a:srgbClr val="000000"/>
                </a:solidFill>
                <a:effectLst/>
                <a:uLnTx/>
                <a:uFillTx/>
                <a:latin typeface="Arial" panose="020B0604020202020204"/>
                <a:ea typeface="+mn-ea"/>
                <a:cs typeface="+mn-cs"/>
              </a:rPr>
              <a:t>Coulomb Crystal</a:t>
            </a:r>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r>
              <a:rPr lang="en-US" sz="3600" i="1"/>
              <a:t>Coulomb crystal of 2000 </a:t>
            </a:r>
            <a:r>
              <a:rPr lang="en-US" sz="3600" i="1" baseline="30000"/>
              <a:t>40</a:t>
            </a:r>
            <a:r>
              <a:rPr lang="en-US" sz="3600" i="1"/>
              <a:t>Ca</a:t>
            </a:r>
            <a:r>
              <a:rPr lang="en-US" sz="3600" i="1" baseline="30000"/>
              <a:t>+</a:t>
            </a:r>
            <a:r>
              <a:rPr lang="en-US" sz="3600" i="1"/>
              <a:t> ions in the simulation before extraction.</a:t>
            </a:r>
            <a:endParaRPr lang="en-GB" sz="3600" i="1"/>
          </a:p>
          <a:p>
            <a:pPr marL="0" marR="0" lvl="0" indent="0" algn="just" defTabSz="2468880" rtl="0" eaLnBrk="1" fontAlgn="auto" latinLnBrk="0" hangingPunct="1">
              <a:lnSpc>
                <a:spcPct val="90000"/>
              </a:lnSpc>
              <a:spcBef>
                <a:spcPts val="2700"/>
              </a:spcBef>
              <a:spcAft>
                <a:spcPts val="0"/>
              </a:spcAft>
              <a:buClrTx/>
              <a:buSzTx/>
              <a:buFont typeface="Arial" panose="020B0604020202020204" pitchFamily="34" charset="0"/>
              <a:buNone/>
              <a:tabLst/>
              <a:defRPr/>
            </a:pPr>
            <a:r>
              <a:rPr kumimoji="0" lang="en-US" sz="6000" b="1" i="0" u="none" strike="noStrike" kern="1200" cap="none" spc="0" normalizeH="0" baseline="0" noProof="0">
                <a:ln>
                  <a:noFill/>
                </a:ln>
                <a:solidFill>
                  <a:srgbClr val="000000"/>
                </a:solidFill>
                <a:effectLst/>
                <a:uLnTx/>
                <a:uFillTx/>
                <a:latin typeface="Arial" panose="020B0604020202020204"/>
                <a:ea typeface="+mn-ea"/>
                <a:cs typeface="+mn-cs"/>
              </a:rPr>
              <a:t>Analytic Formula for Zero Emittance Growth</a:t>
            </a:r>
            <a:endParaRPr kumimoji="0" lang="en-US" sz="36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just" defTabSz="2468880" rtl="0" eaLnBrk="1" fontAlgn="auto" latinLnBrk="0" hangingPunct="1">
              <a:lnSpc>
                <a:spcPct val="90000"/>
              </a:lnSpc>
              <a:spcBef>
                <a:spcPts val="2700"/>
              </a:spcBef>
              <a:spcAft>
                <a:spcPts val="0"/>
              </a:spcAft>
              <a:buClrTx/>
              <a:buSzTx/>
              <a:buFont typeface="Arial" panose="020B0604020202020204" pitchFamily="34" charset="0"/>
              <a:buNone/>
              <a:tabLst/>
              <a:defRPr/>
            </a:pPr>
            <a:endParaRPr kumimoji="0" lang="en-US" sz="36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just" defTabSz="2468880" rtl="0" eaLnBrk="1" fontAlgn="auto" latinLnBrk="0" hangingPunct="1">
              <a:lnSpc>
                <a:spcPct val="90000"/>
              </a:lnSpc>
              <a:spcBef>
                <a:spcPts val="2700"/>
              </a:spcBef>
              <a:spcAft>
                <a:spcPts val="0"/>
              </a:spcAft>
              <a:buClrTx/>
              <a:buSzTx/>
              <a:buFont typeface="Arial" panose="020B0604020202020204" pitchFamily="34" charset="0"/>
              <a:buNone/>
              <a:tabLst/>
              <a:defRPr/>
            </a:pPr>
            <a:endParaRPr kumimoji="0" lang="en-US" sz="3600" b="0" i="0" u="none" strike="noStrike" kern="1200" cap="none" spc="0" normalizeH="0" baseline="0" noProof="0">
              <a:ln>
                <a:noFill/>
              </a:ln>
              <a:solidFill>
                <a:srgbClr val="000000"/>
              </a:solidFill>
              <a:effectLst/>
              <a:uLnTx/>
              <a:uFillTx/>
              <a:latin typeface="Arial" panose="020B0604020202020204"/>
              <a:ea typeface="+mn-ea"/>
              <a:cs typeface="+mn-cs"/>
            </a:endParaRPr>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r>
              <a:rPr lang="en-US" sz="3600" i="1"/>
              <a:t>Bunch size and emittance during balanced extraction with unlimited u</a:t>
            </a:r>
            <a:r>
              <a:rPr lang="en-US" sz="3600" i="1" baseline="-25000"/>
              <a:t>tr</a:t>
            </a:r>
            <a:r>
              <a:rPr lang="en-US" sz="3600" i="1"/>
              <a:t> AM modulation and </a:t>
            </a:r>
            <a:r>
              <a:rPr lang="en-US" sz="3600" i="1">
                <a:latin typeface="Symbol" panose="05050102010706020507" pitchFamily="18" charset="2"/>
              </a:rPr>
              <a:t>D</a:t>
            </a:r>
            <a:r>
              <a:rPr lang="en-US" sz="3600" i="1"/>
              <a:t>V(</a:t>
            </a:r>
            <a:r>
              <a:rPr lang="en-US" sz="3600" b="1" i="1"/>
              <a:t>0</a:t>
            </a:r>
            <a:r>
              <a:rPr lang="en-US" sz="3600" i="1"/>
              <a:t>)=15V.</a:t>
            </a:r>
            <a:endParaRPr lang="en-GB" sz="3600" i="1"/>
          </a:p>
          <a:p>
            <a:pPr algn="just"/>
            <a:r>
              <a:rPr lang="en-US" b="1"/>
              <a:t>Uncontrolled Extraction</a:t>
            </a:r>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r>
              <a:rPr lang="en-US" sz="3600" i="1"/>
              <a:t>Emittance growth factors, with and without AM modulation of transverse RF focussing.</a:t>
            </a:r>
            <a:endParaRPr lang="en-GB" sz="3600" i="1"/>
          </a:p>
          <a:p>
            <a:pPr algn="just"/>
            <a:r>
              <a:rPr lang="en-US" b="1"/>
              <a:t>Balanced Extraction</a:t>
            </a:r>
          </a:p>
          <a:p>
            <a:pPr algn="just"/>
            <a:endParaRPr lang="en-US" sz="3600" b="1"/>
          </a:p>
          <a:p>
            <a:pPr algn="just"/>
            <a:endParaRPr lang="en-US" sz="3600" b="1"/>
          </a:p>
          <a:p>
            <a:pPr algn="just"/>
            <a:endParaRPr lang="en-US" sz="3600" b="1"/>
          </a:p>
          <a:p>
            <a:pPr algn="just"/>
            <a:endParaRPr lang="en-US" sz="3600" b="1"/>
          </a:p>
          <a:p>
            <a:pPr algn="just"/>
            <a:endParaRPr lang="en-US" sz="3600" b="1"/>
          </a:p>
          <a:p>
            <a:pPr algn="just"/>
            <a:endParaRPr lang="en-US" sz="3600" b="1"/>
          </a:p>
          <a:p>
            <a:pPr algn="just"/>
            <a:r>
              <a:rPr lang="en-US" sz="3600" i="1"/>
              <a:t>Improved emittance growth factors, with and without AM modulation.</a:t>
            </a:r>
            <a:endParaRPr lang="en-GB" sz="3600" i="1"/>
          </a:p>
          <a:p>
            <a:pPr algn="just"/>
            <a:endParaRPr lang="en-US" sz="3600" b="1"/>
          </a:p>
          <a:p>
            <a:pPr algn="just"/>
            <a:endParaRPr lang="en-US" sz="3600" b="1"/>
          </a:p>
          <a:p>
            <a:pPr algn="just"/>
            <a:endParaRPr lang="en-US" sz="3600" b="1"/>
          </a:p>
          <a:p>
            <a:pPr algn="just"/>
            <a:endParaRPr lang="en-US" sz="3600" b="1"/>
          </a:p>
          <a:p>
            <a:pPr algn="just"/>
            <a:endParaRPr lang="en-US" sz="3600" b="1"/>
          </a:p>
          <a:p>
            <a:pPr algn="just"/>
            <a:endParaRPr lang="en-US" sz="3600" b="1"/>
          </a:p>
          <a:p>
            <a:pPr algn="just"/>
            <a:endParaRPr lang="en-US" sz="3600" b="1"/>
          </a:p>
          <a:p>
            <a:pPr algn="just"/>
            <a:endParaRPr lang="en-US" sz="3600" b="1"/>
          </a:p>
          <a:p>
            <a:pPr algn="just"/>
            <a:r>
              <a:rPr lang="en-US" sz="3600" i="1"/>
              <a:t>Bunch size and emittance during balanced extraction with optimal DC bias and no AM.</a:t>
            </a:r>
            <a:endParaRPr lang="en-GB" sz="3600" i="1"/>
          </a:p>
          <a:p>
            <a:pPr marL="0" marR="0" lvl="0" indent="0" algn="just" defTabSz="2468880" rtl="0" eaLnBrk="1" fontAlgn="auto" latinLnBrk="0" hangingPunct="1">
              <a:lnSpc>
                <a:spcPct val="90000"/>
              </a:lnSpc>
              <a:spcBef>
                <a:spcPts val="2700"/>
              </a:spcBef>
              <a:spcAft>
                <a:spcPts val="0"/>
              </a:spcAft>
              <a:buClrTx/>
              <a:buSzTx/>
              <a:buFont typeface="Arial" panose="020B0604020202020204" pitchFamily="34" charset="0"/>
              <a:buNone/>
              <a:tabLst/>
              <a:defRPr/>
            </a:pPr>
            <a:r>
              <a:rPr kumimoji="0" lang="en-US" sz="6000" b="1" i="0" u="none" strike="noStrike" kern="1200" cap="none" spc="0" normalizeH="0" baseline="0" noProof="0">
                <a:ln>
                  <a:noFill/>
                </a:ln>
                <a:solidFill>
                  <a:srgbClr val="000000"/>
                </a:solidFill>
                <a:effectLst/>
                <a:uLnTx/>
                <a:uFillTx/>
                <a:latin typeface="Arial" panose="020B0604020202020204"/>
                <a:ea typeface="+mn-ea"/>
                <a:cs typeface="+mn-cs"/>
              </a:rPr>
              <a:t>Increasing Voltage</a:t>
            </a:r>
            <a:endParaRPr kumimoji="0" lang="en-US" sz="3600" b="0" i="0" u="none" strike="noStrike" kern="1200" cap="none" spc="0" normalizeH="0" baseline="0" noProof="0">
              <a:ln>
                <a:noFill/>
              </a:ln>
              <a:solidFill>
                <a:srgbClr val="000000"/>
              </a:solidFill>
              <a:effectLst/>
              <a:uLnTx/>
              <a:uFillTx/>
              <a:latin typeface="Arial" panose="020B0604020202020204"/>
              <a:ea typeface="+mn-ea"/>
              <a:cs typeface="+mn-cs"/>
            </a:endParaRPr>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r>
              <a:rPr lang="en-GB" sz="3600" i="1"/>
              <a:t>Varying bias voltage with balanced extraction, u</a:t>
            </a:r>
            <a:r>
              <a:rPr lang="en-GB" sz="3600" i="1" baseline="-25000"/>
              <a:t>lg</a:t>
            </a:r>
            <a:r>
              <a:rPr lang="en-GB" sz="3600" i="1"/>
              <a:t> set to 0.00072</a:t>
            </a:r>
            <a:r>
              <a:rPr lang="en-GB" sz="3600" i="1">
                <a:latin typeface="Symbol" panose="05050102010706020507" pitchFamily="18" charset="2"/>
              </a:rPr>
              <a:t>D</a:t>
            </a:r>
            <a:r>
              <a:rPr lang="en-GB" sz="3600" i="1"/>
              <a:t>V(</a:t>
            </a:r>
            <a:r>
              <a:rPr lang="en-GB" sz="3600" b="1" i="1"/>
              <a:t>0</a:t>
            </a:r>
            <a:r>
              <a:rPr lang="en-GB" sz="3600" i="1"/>
              <a:t>) and u</a:t>
            </a:r>
            <a:r>
              <a:rPr lang="en-GB" sz="3600" i="1" baseline="-25000"/>
              <a:t>tr</a:t>
            </a:r>
            <a:r>
              <a:rPr lang="en-GB" sz="3600" i="1"/>
              <a:t> set to maintain a spherical Coulomb crystal (no modulation).</a:t>
            </a:r>
          </a:p>
        </p:txBody>
      </p:sp>
      <p:pic>
        <p:nvPicPr>
          <p:cNvPr id="7" name="Picture 6" descr="A graph of a number of different colored lines&#10;&#10;Description automatically generated with medium confidence">
            <a:extLst>
              <a:ext uri="{FF2B5EF4-FFF2-40B4-BE49-F238E27FC236}">
                <a16:creationId xmlns:a16="http://schemas.microsoft.com/office/drawing/2014/main" id="{D54BD58A-225C-9C5B-26CD-7D2228BECD1E}"/>
              </a:ext>
            </a:extLst>
          </p:cNvPr>
          <p:cNvPicPr>
            <a:picLocks noChangeAspect="1"/>
          </p:cNvPicPr>
          <p:nvPr/>
        </p:nvPicPr>
        <p:blipFill>
          <a:blip r:embed="rId2"/>
          <a:stretch>
            <a:fillRect/>
          </a:stretch>
        </p:blipFill>
        <p:spPr>
          <a:xfrm>
            <a:off x="2169132" y="30862493"/>
            <a:ext cx="9144000" cy="6721400"/>
          </a:xfrm>
          <a:prstGeom prst="rect">
            <a:avLst/>
          </a:prstGeom>
        </p:spPr>
      </p:pic>
      <p:pic>
        <p:nvPicPr>
          <p:cNvPr id="10" name="Picture 9" descr="A circular object with many colored dots&#10;&#10;Description automatically generated with medium confidence">
            <a:extLst>
              <a:ext uri="{FF2B5EF4-FFF2-40B4-BE49-F238E27FC236}">
                <a16:creationId xmlns:a16="http://schemas.microsoft.com/office/drawing/2014/main" id="{75266A4E-327C-8372-C1FB-1E939B0988CA}"/>
              </a:ext>
            </a:extLst>
          </p:cNvPr>
          <p:cNvPicPr>
            <a:picLocks noChangeAspect="1"/>
          </p:cNvPicPr>
          <p:nvPr/>
        </p:nvPicPr>
        <p:blipFill>
          <a:blip r:embed="rId3"/>
          <a:stretch>
            <a:fillRect/>
          </a:stretch>
        </p:blipFill>
        <p:spPr>
          <a:xfrm>
            <a:off x="12286527" y="7747298"/>
            <a:ext cx="6400800" cy="6400800"/>
          </a:xfrm>
          <a:prstGeom prst="rect">
            <a:avLst/>
          </a:prstGeom>
        </p:spPr>
      </p:pic>
      <p:pic>
        <p:nvPicPr>
          <p:cNvPr id="12" name="Picture 11" descr="A graph of a graph&#10;&#10;Description automatically generated with medium confidence">
            <a:extLst>
              <a:ext uri="{FF2B5EF4-FFF2-40B4-BE49-F238E27FC236}">
                <a16:creationId xmlns:a16="http://schemas.microsoft.com/office/drawing/2014/main" id="{94A9DF8C-F524-9A93-DE4F-3B74BCA32C98}"/>
              </a:ext>
            </a:extLst>
          </p:cNvPr>
          <p:cNvPicPr>
            <a:picLocks noChangeAspect="1"/>
          </p:cNvPicPr>
          <p:nvPr/>
        </p:nvPicPr>
        <p:blipFill>
          <a:blip r:embed="rId4"/>
          <a:stretch>
            <a:fillRect/>
          </a:stretch>
        </p:blipFill>
        <p:spPr>
          <a:xfrm>
            <a:off x="22591808" y="7894386"/>
            <a:ext cx="9144000" cy="5342021"/>
          </a:xfrm>
          <a:prstGeom prst="rect">
            <a:avLst/>
          </a:prstGeom>
        </p:spPr>
      </p:pic>
      <p:pic>
        <p:nvPicPr>
          <p:cNvPr id="16" name="Picture 15" descr="A graph of a graph&#10;&#10;Description automatically generated with medium confidence">
            <a:extLst>
              <a:ext uri="{FF2B5EF4-FFF2-40B4-BE49-F238E27FC236}">
                <a16:creationId xmlns:a16="http://schemas.microsoft.com/office/drawing/2014/main" id="{A21B08AA-977E-5DFF-120B-83EAE2F1B858}"/>
              </a:ext>
            </a:extLst>
          </p:cNvPr>
          <p:cNvPicPr>
            <a:picLocks noChangeAspect="1"/>
          </p:cNvPicPr>
          <p:nvPr/>
        </p:nvPicPr>
        <p:blipFill>
          <a:blip r:embed="rId5"/>
          <a:stretch>
            <a:fillRect/>
          </a:stretch>
        </p:blipFill>
        <p:spPr>
          <a:xfrm>
            <a:off x="22591808" y="16350922"/>
            <a:ext cx="9144000" cy="4264639"/>
          </a:xfrm>
          <a:prstGeom prst="rect">
            <a:avLst/>
          </a:prstGeom>
        </p:spPr>
      </p:pic>
      <p:pic>
        <p:nvPicPr>
          <p:cNvPr id="18" name="Picture 17" descr="A graph of a graph&#10;&#10;Description automatically generated with medium confidence">
            <a:extLst>
              <a:ext uri="{FF2B5EF4-FFF2-40B4-BE49-F238E27FC236}">
                <a16:creationId xmlns:a16="http://schemas.microsoft.com/office/drawing/2014/main" id="{32F177C6-A256-232B-5B43-35F5807E5156}"/>
              </a:ext>
            </a:extLst>
          </p:cNvPr>
          <p:cNvPicPr>
            <a:picLocks noChangeAspect="1"/>
          </p:cNvPicPr>
          <p:nvPr/>
        </p:nvPicPr>
        <p:blipFill>
          <a:blip r:embed="rId6"/>
          <a:stretch>
            <a:fillRect/>
          </a:stretch>
        </p:blipFill>
        <p:spPr>
          <a:xfrm>
            <a:off x="22591808" y="22389740"/>
            <a:ext cx="9144000" cy="6692348"/>
          </a:xfrm>
          <a:prstGeom prst="rect">
            <a:avLst/>
          </a:prstGeom>
        </p:spPr>
      </p:pic>
      <p:pic>
        <p:nvPicPr>
          <p:cNvPr id="21" name="Picture 20" descr="A graph of a graph&#10;&#10;Description automatically generated with medium confidence">
            <a:extLst>
              <a:ext uri="{FF2B5EF4-FFF2-40B4-BE49-F238E27FC236}">
                <a16:creationId xmlns:a16="http://schemas.microsoft.com/office/drawing/2014/main" id="{4C9974ED-ADFB-2429-7C29-2A5163E3916A}"/>
              </a:ext>
            </a:extLst>
          </p:cNvPr>
          <p:cNvPicPr>
            <a:picLocks noChangeAspect="1"/>
          </p:cNvPicPr>
          <p:nvPr/>
        </p:nvPicPr>
        <p:blipFill>
          <a:blip r:embed="rId7"/>
          <a:stretch>
            <a:fillRect/>
          </a:stretch>
        </p:blipFill>
        <p:spPr>
          <a:xfrm>
            <a:off x="12356422" y="30860857"/>
            <a:ext cx="9144000" cy="6702961"/>
          </a:xfrm>
          <a:prstGeom prst="rect">
            <a:avLst/>
          </a:prstGeom>
        </p:spPr>
      </p:pic>
      <p:pic>
        <p:nvPicPr>
          <p:cNvPr id="24" name="Picture 23" descr="A graph with lines and numbers&#10;&#10;Description automatically generated">
            <a:extLst>
              <a:ext uri="{FF2B5EF4-FFF2-40B4-BE49-F238E27FC236}">
                <a16:creationId xmlns:a16="http://schemas.microsoft.com/office/drawing/2014/main" id="{5E4C77A9-1EAA-460E-2834-62D759B94323}"/>
              </a:ext>
            </a:extLst>
          </p:cNvPr>
          <p:cNvPicPr>
            <a:picLocks noChangeAspect="1"/>
          </p:cNvPicPr>
          <p:nvPr/>
        </p:nvPicPr>
        <p:blipFill>
          <a:blip r:embed="rId8"/>
          <a:stretch>
            <a:fillRect/>
          </a:stretch>
        </p:blipFill>
        <p:spPr>
          <a:xfrm>
            <a:off x="23277608" y="31553608"/>
            <a:ext cx="7772400" cy="5932334"/>
          </a:xfrm>
          <a:prstGeom prst="rect">
            <a:avLst/>
          </a:prstGeom>
        </p:spPr>
      </p:pic>
      <p:grpSp>
        <p:nvGrpSpPr>
          <p:cNvPr id="65" name="Group 64">
            <a:extLst>
              <a:ext uri="{FF2B5EF4-FFF2-40B4-BE49-F238E27FC236}">
                <a16:creationId xmlns:a16="http://schemas.microsoft.com/office/drawing/2014/main" id="{A2A52E20-C81F-0FA0-22D4-A767A8231351}"/>
              </a:ext>
            </a:extLst>
          </p:cNvPr>
          <p:cNvGrpSpPr/>
          <p:nvPr/>
        </p:nvGrpSpPr>
        <p:grpSpPr>
          <a:xfrm>
            <a:off x="2148840" y="20101560"/>
            <a:ext cx="4114800" cy="4114800"/>
            <a:chOff x="2727960" y="20101560"/>
            <a:chExt cx="4114800" cy="4114800"/>
          </a:xfrm>
        </p:grpSpPr>
        <p:cxnSp>
          <p:nvCxnSpPr>
            <p:cNvPr id="41" name="Straight Connector 40">
              <a:extLst>
                <a:ext uri="{FF2B5EF4-FFF2-40B4-BE49-F238E27FC236}">
                  <a16:creationId xmlns:a16="http://schemas.microsoft.com/office/drawing/2014/main" id="{76918389-545F-D753-7CA3-AC6B8EACFA98}"/>
                </a:ext>
              </a:extLst>
            </p:cNvPr>
            <p:cNvCxnSpPr>
              <a:cxnSpLocks/>
            </p:cNvCxnSpPr>
            <p:nvPr/>
          </p:nvCxnSpPr>
          <p:spPr>
            <a:xfrm>
              <a:off x="4785360" y="20330160"/>
              <a:ext cx="0" cy="365760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7416F65-C113-B662-D9D9-AF9E3ACBC0A5}"/>
                </a:ext>
              </a:extLst>
            </p:cNvPr>
            <p:cNvCxnSpPr>
              <a:cxnSpLocks/>
            </p:cNvCxnSpPr>
            <p:nvPr/>
          </p:nvCxnSpPr>
          <p:spPr>
            <a:xfrm flipH="1">
              <a:off x="2956560" y="22158960"/>
              <a:ext cx="36576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9C1198A-A022-014E-101F-3D29BD34C478}"/>
                </a:ext>
              </a:extLst>
            </p:cNvPr>
            <p:cNvCxnSpPr>
              <a:cxnSpLocks/>
            </p:cNvCxnSpPr>
            <p:nvPr/>
          </p:nvCxnSpPr>
          <p:spPr>
            <a:xfrm rot="5400000">
              <a:off x="4099560" y="21473160"/>
              <a:ext cx="1371600" cy="137160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FD9073F7-0775-79AE-52F7-3A6A6470BD66}"/>
                </a:ext>
              </a:extLst>
            </p:cNvPr>
            <p:cNvSpPr/>
            <p:nvPr/>
          </p:nvSpPr>
          <p:spPr>
            <a:xfrm>
              <a:off x="3870960" y="22616160"/>
              <a:ext cx="457200" cy="457200"/>
            </a:xfrm>
            <a:prstGeom prst="ellipse">
              <a:avLst/>
            </a:prstGeom>
            <a:solidFill>
              <a:schemeClr val="accent2"/>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a:t>-x</a:t>
              </a:r>
            </a:p>
          </p:txBody>
        </p:sp>
        <p:sp>
          <p:nvSpPr>
            <p:cNvPr id="54" name="Oval 53">
              <a:extLst>
                <a:ext uri="{FF2B5EF4-FFF2-40B4-BE49-F238E27FC236}">
                  <a16:creationId xmlns:a16="http://schemas.microsoft.com/office/drawing/2014/main" id="{0A160BE8-E838-F94D-939F-6EBE6687F74F}"/>
                </a:ext>
              </a:extLst>
            </p:cNvPr>
            <p:cNvSpPr/>
            <p:nvPr/>
          </p:nvSpPr>
          <p:spPr>
            <a:xfrm>
              <a:off x="5242560" y="21244560"/>
              <a:ext cx="457200" cy="457200"/>
            </a:xfrm>
            <a:prstGeom prst="ellipse">
              <a:avLst/>
            </a:prstGeom>
            <a:solidFill>
              <a:schemeClr val="accent2"/>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a:t>+x</a:t>
              </a:r>
            </a:p>
          </p:txBody>
        </p:sp>
        <p:sp>
          <p:nvSpPr>
            <p:cNvPr id="55" name="Oval 54">
              <a:extLst>
                <a:ext uri="{FF2B5EF4-FFF2-40B4-BE49-F238E27FC236}">
                  <a16:creationId xmlns:a16="http://schemas.microsoft.com/office/drawing/2014/main" id="{271F9A13-4B23-419D-985B-7827BA5FB5C8}"/>
                </a:ext>
              </a:extLst>
            </p:cNvPr>
            <p:cNvSpPr/>
            <p:nvPr/>
          </p:nvSpPr>
          <p:spPr>
            <a:xfrm>
              <a:off x="4556760" y="20101560"/>
              <a:ext cx="457200" cy="457200"/>
            </a:xfrm>
            <a:prstGeom prst="ellipse">
              <a:avLst/>
            </a:prstGeom>
            <a:solidFill>
              <a:schemeClr val="accent4"/>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a:t>+y</a:t>
              </a:r>
            </a:p>
          </p:txBody>
        </p:sp>
        <p:sp>
          <p:nvSpPr>
            <p:cNvPr id="56" name="Oval 55">
              <a:extLst>
                <a:ext uri="{FF2B5EF4-FFF2-40B4-BE49-F238E27FC236}">
                  <a16:creationId xmlns:a16="http://schemas.microsoft.com/office/drawing/2014/main" id="{18CD9E3F-42A3-647F-A721-FECBF140AFAF}"/>
                </a:ext>
              </a:extLst>
            </p:cNvPr>
            <p:cNvSpPr/>
            <p:nvPr/>
          </p:nvSpPr>
          <p:spPr>
            <a:xfrm>
              <a:off x="4556760" y="23759160"/>
              <a:ext cx="457200" cy="457200"/>
            </a:xfrm>
            <a:prstGeom prst="ellipse">
              <a:avLst/>
            </a:prstGeom>
            <a:solidFill>
              <a:schemeClr val="accent4"/>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a:t>-y</a:t>
              </a:r>
            </a:p>
          </p:txBody>
        </p:sp>
        <p:sp>
          <p:nvSpPr>
            <p:cNvPr id="57" name="Oval 56">
              <a:extLst>
                <a:ext uri="{FF2B5EF4-FFF2-40B4-BE49-F238E27FC236}">
                  <a16:creationId xmlns:a16="http://schemas.microsoft.com/office/drawing/2014/main" id="{8C58AF2B-FDEF-E45F-62B7-820C9E8BB01E}"/>
                </a:ext>
              </a:extLst>
            </p:cNvPr>
            <p:cNvSpPr/>
            <p:nvPr/>
          </p:nvSpPr>
          <p:spPr>
            <a:xfrm>
              <a:off x="6385560" y="21930360"/>
              <a:ext cx="457200" cy="457200"/>
            </a:xfrm>
            <a:prstGeom prst="ellipse">
              <a:avLst/>
            </a:prstGeom>
            <a:solidFill>
              <a:srgbClr val="00B05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a:t>+z</a:t>
              </a:r>
            </a:p>
          </p:txBody>
        </p:sp>
        <p:sp>
          <p:nvSpPr>
            <p:cNvPr id="58" name="Oval 57">
              <a:extLst>
                <a:ext uri="{FF2B5EF4-FFF2-40B4-BE49-F238E27FC236}">
                  <a16:creationId xmlns:a16="http://schemas.microsoft.com/office/drawing/2014/main" id="{C1BDA454-32CC-3F78-2DA6-B73B138D746E}"/>
                </a:ext>
              </a:extLst>
            </p:cNvPr>
            <p:cNvSpPr/>
            <p:nvPr/>
          </p:nvSpPr>
          <p:spPr>
            <a:xfrm>
              <a:off x="2727960" y="21930360"/>
              <a:ext cx="457200" cy="457200"/>
            </a:xfrm>
            <a:prstGeom prst="ellipse">
              <a:avLst/>
            </a:prstGeom>
            <a:solidFill>
              <a:srgbClr val="00B05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a:t>-z</a:t>
              </a:r>
            </a:p>
          </p:txBody>
        </p:sp>
      </p:grpSp>
      <p:pic>
        <p:nvPicPr>
          <p:cNvPr id="60" name="Picture 59">
            <a:extLst>
              <a:ext uri="{FF2B5EF4-FFF2-40B4-BE49-F238E27FC236}">
                <a16:creationId xmlns:a16="http://schemas.microsoft.com/office/drawing/2014/main" id="{7B65C84B-679D-6B26-C455-BC494F43D689}"/>
              </a:ext>
            </a:extLst>
          </p:cNvPr>
          <p:cNvPicPr>
            <a:picLocks noChangeAspect="1"/>
          </p:cNvPicPr>
          <p:nvPr/>
        </p:nvPicPr>
        <p:blipFill>
          <a:blip r:embed="rId9"/>
          <a:stretch>
            <a:fillRect/>
          </a:stretch>
        </p:blipFill>
        <p:spPr>
          <a:xfrm>
            <a:off x="5288273" y="22727748"/>
            <a:ext cx="5909822" cy="312447"/>
          </a:xfrm>
          <a:prstGeom prst="rect">
            <a:avLst/>
          </a:prstGeom>
        </p:spPr>
      </p:pic>
      <p:pic>
        <p:nvPicPr>
          <p:cNvPr id="62" name="Picture 61">
            <a:extLst>
              <a:ext uri="{FF2B5EF4-FFF2-40B4-BE49-F238E27FC236}">
                <a16:creationId xmlns:a16="http://schemas.microsoft.com/office/drawing/2014/main" id="{D8183D5F-9204-EADD-E7CA-89E839114F96}"/>
              </a:ext>
            </a:extLst>
          </p:cNvPr>
          <p:cNvPicPr>
            <a:picLocks noChangeAspect="1"/>
          </p:cNvPicPr>
          <p:nvPr/>
        </p:nvPicPr>
        <p:blipFill>
          <a:blip r:embed="rId10"/>
          <a:stretch>
            <a:fillRect/>
          </a:stretch>
        </p:blipFill>
        <p:spPr>
          <a:xfrm>
            <a:off x="5394962" y="23220024"/>
            <a:ext cx="5696444" cy="461050"/>
          </a:xfrm>
          <a:prstGeom prst="rect">
            <a:avLst/>
          </a:prstGeom>
        </p:spPr>
      </p:pic>
      <p:pic>
        <p:nvPicPr>
          <p:cNvPr id="64" name="Picture 63" descr="A black and white math symbol&#10;&#10;Description automatically generated with medium confidence">
            <a:extLst>
              <a:ext uri="{FF2B5EF4-FFF2-40B4-BE49-F238E27FC236}">
                <a16:creationId xmlns:a16="http://schemas.microsoft.com/office/drawing/2014/main" id="{847E82A0-DEC1-E944-CD52-F5491F998E21}"/>
              </a:ext>
            </a:extLst>
          </p:cNvPr>
          <p:cNvPicPr>
            <a:picLocks noChangeAspect="1"/>
          </p:cNvPicPr>
          <p:nvPr/>
        </p:nvPicPr>
        <p:blipFill>
          <a:blip r:embed="rId11"/>
          <a:stretch>
            <a:fillRect/>
          </a:stretch>
        </p:blipFill>
        <p:spPr>
          <a:xfrm>
            <a:off x="5861304" y="20397575"/>
            <a:ext cx="5243015" cy="765877"/>
          </a:xfrm>
          <a:prstGeom prst="rect">
            <a:avLst/>
          </a:prstGeom>
        </p:spPr>
      </p:pic>
      <p:pic>
        <p:nvPicPr>
          <p:cNvPr id="66" name="Picture 65">
            <a:extLst>
              <a:ext uri="{FF2B5EF4-FFF2-40B4-BE49-F238E27FC236}">
                <a16:creationId xmlns:a16="http://schemas.microsoft.com/office/drawing/2014/main" id="{5D9321B8-1B6D-4FDA-785E-061372E7789E}"/>
              </a:ext>
            </a:extLst>
          </p:cNvPr>
          <p:cNvPicPr>
            <a:picLocks noChangeAspect="1"/>
          </p:cNvPicPr>
          <p:nvPr/>
        </p:nvPicPr>
        <p:blipFill rotWithShape="1">
          <a:blip r:embed="rId10"/>
          <a:srcRect l="13269" r="81809"/>
          <a:stretch/>
        </p:blipFill>
        <p:spPr>
          <a:xfrm>
            <a:off x="2923032" y="22835502"/>
            <a:ext cx="280416" cy="461050"/>
          </a:xfrm>
          <a:prstGeom prst="rect">
            <a:avLst/>
          </a:prstGeom>
        </p:spPr>
      </p:pic>
      <p:pic>
        <p:nvPicPr>
          <p:cNvPr id="67" name="Picture 66">
            <a:extLst>
              <a:ext uri="{FF2B5EF4-FFF2-40B4-BE49-F238E27FC236}">
                <a16:creationId xmlns:a16="http://schemas.microsoft.com/office/drawing/2014/main" id="{9892231A-4E1A-6627-F367-0EFE38A9EAB4}"/>
              </a:ext>
            </a:extLst>
          </p:cNvPr>
          <p:cNvPicPr>
            <a:picLocks noChangeAspect="1"/>
          </p:cNvPicPr>
          <p:nvPr/>
        </p:nvPicPr>
        <p:blipFill rotWithShape="1">
          <a:blip r:embed="rId10"/>
          <a:srcRect l="13269" r="81809"/>
          <a:stretch/>
        </p:blipFill>
        <p:spPr>
          <a:xfrm>
            <a:off x="5054028" y="20740466"/>
            <a:ext cx="280416" cy="461050"/>
          </a:xfrm>
          <a:prstGeom prst="rect">
            <a:avLst/>
          </a:prstGeom>
        </p:spPr>
      </p:pic>
      <p:pic>
        <p:nvPicPr>
          <p:cNvPr id="68" name="Picture 67">
            <a:extLst>
              <a:ext uri="{FF2B5EF4-FFF2-40B4-BE49-F238E27FC236}">
                <a16:creationId xmlns:a16="http://schemas.microsoft.com/office/drawing/2014/main" id="{769E7240-AE9A-E96D-3DCC-FC34A791633E}"/>
              </a:ext>
            </a:extLst>
          </p:cNvPr>
          <p:cNvPicPr>
            <a:picLocks noChangeAspect="1"/>
          </p:cNvPicPr>
          <p:nvPr/>
        </p:nvPicPr>
        <p:blipFill rotWithShape="1">
          <a:blip r:embed="rId10"/>
          <a:srcRect l="34334" r="57907"/>
          <a:stretch/>
        </p:blipFill>
        <p:spPr>
          <a:xfrm>
            <a:off x="4556759" y="23747579"/>
            <a:ext cx="441960" cy="461050"/>
          </a:xfrm>
          <a:prstGeom prst="rect">
            <a:avLst/>
          </a:prstGeom>
        </p:spPr>
      </p:pic>
      <p:pic>
        <p:nvPicPr>
          <p:cNvPr id="69" name="Picture 68">
            <a:extLst>
              <a:ext uri="{FF2B5EF4-FFF2-40B4-BE49-F238E27FC236}">
                <a16:creationId xmlns:a16="http://schemas.microsoft.com/office/drawing/2014/main" id="{A19453D5-6C40-4176-6C1C-B6235A37A3CA}"/>
              </a:ext>
            </a:extLst>
          </p:cNvPr>
          <p:cNvPicPr>
            <a:picLocks noChangeAspect="1"/>
          </p:cNvPicPr>
          <p:nvPr/>
        </p:nvPicPr>
        <p:blipFill rotWithShape="1">
          <a:blip r:embed="rId10"/>
          <a:srcRect l="34334" r="57907"/>
          <a:stretch/>
        </p:blipFill>
        <p:spPr>
          <a:xfrm>
            <a:off x="4518659" y="20047411"/>
            <a:ext cx="441960" cy="461050"/>
          </a:xfrm>
          <a:prstGeom prst="rect">
            <a:avLst/>
          </a:prstGeom>
        </p:spPr>
      </p:pic>
      <p:pic>
        <p:nvPicPr>
          <p:cNvPr id="70" name="Picture 69">
            <a:extLst>
              <a:ext uri="{FF2B5EF4-FFF2-40B4-BE49-F238E27FC236}">
                <a16:creationId xmlns:a16="http://schemas.microsoft.com/office/drawing/2014/main" id="{DA6E1981-2330-3E7F-199A-F80DB91918DD}"/>
              </a:ext>
            </a:extLst>
          </p:cNvPr>
          <p:cNvPicPr>
            <a:picLocks noChangeAspect="1"/>
          </p:cNvPicPr>
          <p:nvPr/>
        </p:nvPicPr>
        <p:blipFill rotWithShape="1">
          <a:blip r:embed="rId10">
            <a:duotone>
              <a:schemeClr val="accent3">
                <a:shade val="45000"/>
                <a:satMod val="135000"/>
              </a:schemeClr>
              <a:prstClr val="white"/>
            </a:duotone>
          </a:blip>
          <a:srcRect l="61355" r="32760"/>
          <a:stretch/>
        </p:blipFill>
        <p:spPr>
          <a:xfrm>
            <a:off x="3520440" y="23734700"/>
            <a:ext cx="335280" cy="461050"/>
          </a:xfrm>
          <a:prstGeom prst="rect">
            <a:avLst/>
          </a:prstGeom>
        </p:spPr>
      </p:pic>
      <p:pic>
        <p:nvPicPr>
          <p:cNvPr id="71" name="Picture 70">
            <a:extLst>
              <a:ext uri="{FF2B5EF4-FFF2-40B4-BE49-F238E27FC236}">
                <a16:creationId xmlns:a16="http://schemas.microsoft.com/office/drawing/2014/main" id="{2A2B4D5D-F8DD-B4F1-073B-BFC270787A92}"/>
              </a:ext>
            </a:extLst>
          </p:cNvPr>
          <p:cNvPicPr>
            <a:picLocks noChangeAspect="1"/>
          </p:cNvPicPr>
          <p:nvPr/>
        </p:nvPicPr>
        <p:blipFill rotWithShape="1">
          <a:blip r:embed="rId10">
            <a:duotone>
              <a:schemeClr val="accent3">
                <a:shade val="45000"/>
                <a:satMod val="135000"/>
              </a:schemeClr>
              <a:prstClr val="white"/>
            </a:duotone>
          </a:blip>
          <a:srcRect l="61355" r="32760"/>
          <a:stretch/>
        </p:blipFill>
        <p:spPr>
          <a:xfrm>
            <a:off x="3504184" y="20047411"/>
            <a:ext cx="335280" cy="461050"/>
          </a:xfrm>
          <a:prstGeom prst="rect">
            <a:avLst/>
          </a:prstGeom>
        </p:spPr>
      </p:pic>
      <p:pic>
        <p:nvPicPr>
          <p:cNvPr id="72" name="Picture 71">
            <a:extLst>
              <a:ext uri="{FF2B5EF4-FFF2-40B4-BE49-F238E27FC236}">
                <a16:creationId xmlns:a16="http://schemas.microsoft.com/office/drawing/2014/main" id="{C73C258D-87A2-4100-9B12-178278C93849}"/>
              </a:ext>
            </a:extLst>
          </p:cNvPr>
          <p:cNvPicPr>
            <a:picLocks noChangeAspect="1"/>
          </p:cNvPicPr>
          <p:nvPr/>
        </p:nvPicPr>
        <p:blipFill rotWithShape="1">
          <a:blip r:embed="rId10">
            <a:duotone>
              <a:schemeClr val="accent3">
                <a:shade val="45000"/>
                <a:satMod val="135000"/>
              </a:schemeClr>
              <a:prstClr val="white"/>
            </a:duotone>
          </a:blip>
          <a:srcRect l="61355" r="32760"/>
          <a:stretch/>
        </p:blipFill>
        <p:spPr>
          <a:xfrm>
            <a:off x="4625339" y="20740466"/>
            <a:ext cx="335280" cy="461050"/>
          </a:xfrm>
          <a:prstGeom prst="rect">
            <a:avLst/>
          </a:prstGeom>
        </p:spPr>
      </p:pic>
      <p:pic>
        <p:nvPicPr>
          <p:cNvPr id="73" name="Picture 72">
            <a:extLst>
              <a:ext uri="{FF2B5EF4-FFF2-40B4-BE49-F238E27FC236}">
                <a16:creationId xmlns:a16="http://schemas.microsoft.com/office/drawing/2014/main" id="{5F5985B2-6F71-CFA4-1FE6-9409E52E4A08}"/>
              </a:ext>
            </a:extLst>
          </p:cNvPr>
          <p:cNvPicPr>
            <a:picLocks noChangeAspect="1"/>
          </p:cNvPicPr>
          <p:nvPr/>
        </p:nvPicPr>
        <p:blipFill rotWithShape="1">
          <a:blip r:embed="rId10">
            <a:duotone>
              <a:schemeClr val="accent3">
                <a:shade val="45000"/>
                <a:satMod val="135000"/>
              </a:schemeClr>
              <a:prstClr val="white"/>
            </a:duotone>
          </a:blip>
          <a:srcRect l="61355" r="32760"/>
          <a:stretch/>
        </p:blipFill>
        <p:spPr>
          <a:xfrm>
            <a:off x="2506980" y="22835502"/>
            <a:ext cx="335280" cy="461050"/>
          </a:xfrm>
          <a:prstGeom prst="rect">
            <a:avLst/>
          </a:prstGeom>
        </p:spPr>
      </p:pic>
      <p:pic>
        <p:nvPicPr>
          <p:cNvPr id="74" name="Picture 73">
            <a:extLst>
              <a:ext uri="{FF2B5EF4-FFF2-40B4-BE49-F238E27FC236}">
                <a16:creationId xmlns:a16="http://schemas.microsoft.com/office/drawing/2014/main" id="{F9EC60A4-26DF-632F-C0A6-D7B9B85296DD}"/>
              </a:ext>
            </a:extLst>
          </p:cNvPr>
          <p:cNvPicPr>
            <a:picLocks noChangeAspect="1"/>
          </p:cNvPicPr>
          <p:nvPr/>
        </p:nvPicPr>
        <p:blipFill rotWithShape="1">
          <a:blip r:embed="rId10">
            <a:duotone>
              <a:schemeClr val="accent3">
                <a:shade val="45000"/>
                <a:satMod val="135000"/>
              </a:schemeClr>
              <a:prstClr val="white"/>
            </a:duotone>
          </a:blip>
          <a:srcRect l="84363"/>
          <a:stretch/>
        </p:blipFill>
        <p:spPr>
          <a:xfrm>
            <a:off x="5595462" y="21438830"/>
            <a:ext cx="890763" cy="461050"/>
          </a:xfrm>
          <a:prstGeom prst="rect">
            <a:avLst/>
          </a:prstGeom>
        </p:spPr>
      </p:pic>
      <p:pic>
        <p:nvPicPr>
          <p:cNvPr id="75" name="Picture 74">
            <a:extLst>
              <a:ext uri="{FF2B5EF4-FFF2-40B4-BE49-F238E27FC236}">
                <a16:creationId xmlns:a16="http://schemas.microsoft.com/office/drawing/2014/main" id="{6C2B40E6-D07A-78FF-2B56-0CB0FCB700EF}"/>
              </a:ext>
            </a:extLst>
          </p:cNvPr>
          <p:cNvPicPr>
            <a:picLocks noChangeAspect="1"/>
          </p:cNvPicPr>
          <p:nvPr/>
        </p:nvPicPr>
        <p:blipFill rotWithShape="1">
          <a:blip r:embed="rId10">
            <a:duotone>
              <a:schemeClr val="accent3">
                <a:shade val="45000"/>
                <a:satMod val="135000"/>
              </a:schemeClr>
              <a:prstClr val="white"/>
            </a:duotone>
          </a:blip>
          <a:srcRect l="84363"/>
          <a:stretch/>
        </p:blipFill>
        <p:spPr>
          <a:xfrm>
            <a:off x="1932058" y="21438830"/>
            <a:ext cx="890763" cy="461050"/>
          </a:xfrm>
          <a:prstGeom prst="rect">
            <a:avLst/>
          </a:prstGeom>
        </p:spPr>
      </p:pic>
      <p:sp>
        <p:nvSpPr>
          <p:cNvPr id="76" name="TextBox 75">
            <a:extLst>
              <a:ext uri="{FF2B5EF4-FFF2-40B4-BE49-F238E27FC236}">
                <a16:creationId xmlns:a16="http://schemas.microsoft.com/office/drawing/2014/main" id="{94D45CAA-BBD9-CA68-4734-621CEEF6FCE6}"/>
              </a:ext>
            </a:extLst>
          </p:cNvPr>
          <p:cNvSpPr txBox="1"/>
          <p:nvPr/>
        </p:nvSpPr>
        <p:spPr>
          <a:xfrm>
            <a:off x="2077340" y="20101560"/>
            <a:ext cx="702436" cy="830997"/>
          </a:xfrm>
          <a:prstGeom prst="rect">
            <a:avLst/>
          </a:prstGeom>
          <a:noFill/>
        </p:spPr>
        <p:txBody>
          <a:bodyPr wrap="none" rtlCol="0">
            <a:spAutoFit/>
          </a:bodyPr>
          <a:lstStyle/>
          <a:p>
            <a:r>
              <a:rPr lang="en-GB" sz="2400" i="1">
                <a:solidFill>
                  <a:schemeClr val="accent3"/>
                </a:solidFill>
              </a:rPr>
              <a:t>U</a:t>
            </a:r>
            <a:r>
              <a:rPr lang="en-GB" sz="2400" i="1" baseline="30000">
                <a:solidFill>
                  <a:schemeClr val="accent3"/>
                </a:solidFill>
              </a:rPr>
              <a:t>DC</a:t>
            </a:r>
          </a:p>
          <a:p>
            <a:r>
              <a:rPr lang="en-GB" sz="2400" i="1"/>
              <a:t>U</a:t>
            </a:r>
            <a:r>
              <a:rPr lang="en-GB" sz="2400" i="1" baseline="30000"/>
              <a:t>RF</a:t>
            </a:r>
          </a:p>
        </p:txBody>
      </p:sp>
      <p:sp>
        <p:nvSpPr>
          <p:cNvPr id="77" name="TextBox 76">
            <a:extLst>
              <a:ext uri="{FF2B5EF4-FFF2-40B4-BE49-F238E27FC236}">
                <a16:creationId xmlns:a16="http://schemas.microsoft.com/office/drawing/2014/main" id="{2514AAB5-D5EF-432C-5FB0-3FFBA532F49D}"/>
              </a:ext>
            </a:extLst>
          </p:cNvPr>
          <p:cNvSpPr txBox="1"/>
          <p:nvPr/>
        </p:nvSpPr>
        <p:spPr>
          <a:xfrm>
            <a:off x="2632785" y="20841104"/>
            <a:ext cx="1572866" cy="461665"/>
          </a:xfrm>
          <a:prstGeom prst="rect">
            <a:avLst/>
          </a:prstGeom>
          <a:noFill/>
        </p:spPr>
        <p:txBody>
          <a:bodyPr wrap="none" rtlCol="0">
            <a:spAutoFit/>
          </a:bodyPr>
          <a:lstStyle/>
          <a:p>
            <a:r>
              <a:rPr lang="en-GB" sz="2400" i="1">
                <a:solidFill>
                  <a:schemeClr val="bg1">
                    <a:lumMod val="75000"/>
                  </a:schemeClr>
                </a:solidFill>
              </a:rPr>
              <a:t>r</a:t>
            </a:r>
            <a:r>
              <a:rPr lang="en-GB" sz="2400" i="1" baseline="-25000">
                <a:solidFill>
                  <a:schemeClr val="bg1">
                    <a:lumMod val="75000"/>
                  </a:schemeClr>
                </a:solidFill>
              </a:rPr>
              <a:t>trap</a:t>
            </a:r>
            <a:r>
              <a:rPr lang="en-GB" sz="2400" i="1">
                <a:solidFill>
                  <a:schemeClr val="bg1">
                    <a:lumMod val="75000"/>
                  </a:schemeClr>
                </a:solidFill>
              </a:rPr>
              <a:t> = 3cm</a:t>
            </a:r>
            <a:endParaRPr lang="en-GB" sz="2400" i="1" baseline="30000">
              <a:solidFill>
                <a:schemeClr val="bg1">
                  <a:lumMod val="75000"/>
                </a:schemeClr>
              </a:solidFill>
            </a:endParaRPr>
          </a:p>
        </p:txBody>
      </p:sp>
      <p:pic>
        <p:nvPicPr>
          <p:cNvPr id="80" name="Picture 79" descr="A diagram of a circle with small colored dots&#10;&#10;Description automatically generated with medium confidence">
            <a:extLst>
              <a:ext uri="{FF2B5EF4-FFF2-40B4-BE49-F238E27FC236}">
                <a16:creationId xmlns:a16="http://schemas.microsoft.com/office/drawing/2014/main" id="{4E449ACF-D41F-4269-018B-07642711FD53}"/>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3485259" y="21446560"/>
            <a:ext cx="1441962" cy="1441962"/>
          </a:xfrm>
          <a:prstGeom prst="rect">
            <a:avLst/>
          </a:prstGeom>
        </p:spPr>
      </p:pic>
      <p:pic>
        <p:nvPicPr>
          <p:cNvPr id="82" name="Picture 81" descr="A math equation with a white background&#10;&#10;Description automatically generated with medium confidence">
            <a:extLst>
              <a:ext uri="{FF2B5EF4-FFF2-40B4-BE49-F238E27FC236}">
                <a16:creationId xmlns:a16="http://schemas.microsoft.com/office/drawing/2014/main" id="{EED6B904-58FD-1616-7DAE-B20F09CE8C2C}"/>
              </a:ext>
            </a:extLst>
          </p:cNvPr>
          <p:cNvPicPr>
            <a:picLocks noChangeAspect="1"/>
          </p:cNvPicPr>
          <p:nvPr/>
        </p:nvPicPr>
        <p:blipFill>
          <a:blip r:embed="rId13"/>
          <a:stretch>
            <a:fillRect/>
          </a:stretch>
        </p:blipFill>
        <p:spPr>
          <a:xfrm>
            <a:off x="12333367" y="28473169"/>
            <a:ext cx="6769433" cy="1504318"/>
          </a:xfrm>
          <a:prstGeom prst="rect">
            <a:avLst/>
          </a:prstGeom>
        </p:spPr>
      </p:pic>
      <p:pic>
        <p:nvPicPr>
          <p:cNvPr id="86" name="Picture 85" descr="A black and white math equations&#10;&#10;Description automatically generated with medium confidence">
            <a:extLst>
              <a:ext uri="{FF2B5EF4-FFF2-40B4-BE49-F238E27FC236}">
                <a16:creationId xmlns:a16="http://schemas.microsoft.com/office/drawing/2014/main" id="{BE8CD9F0-E642-5B78-5940-7405579B681F}"/>
              </a:ext>
            </a:extLst>
          </p:cNvPr>
          <p:cNvPicPr>
            <a:picLocks noChangeAspect="1"/>
          </p:cNvPicPr>
          <p:nvPr/>
        </p:nvPicPr>
        <p:blipFill>
          <a:blip r:embed="rId14"/>
          <a:stretch>
            <a:fillRect/>
          </a:stretch>
        </p:blipFill>
        <p:spPr>
          <a:xfrm>
            <a:off x="12333367" y="18960703"/>
            <a:ext cx="7873666" cy="1098899"/>
          </a:xfrm>
          <a:prstGeom prst="rect">
            <a:avLst/>
          </a:prstGeom>
        </p:spPr>
      </p:pic>
      <p:pic>
        <p:nvPicPr>
          <p:cNvPr id="88" name="Picture 87" descr="A math equations with black text&#10;&#10;Description automatically generated with medium confidence">
            <a:extLst>
              <a:ext uri="{FF2B5EF4-FFF2-40B4-BE49-F238E27FC236}">
                <a16:creationId xmlns:a16="http://schemas.microsoft.com/office/drawing/2014/main" id="{0DFB2433-EAF5-9160-260E-DADA4F702515}"/>
              </a:ext>
            </a:extLst>
          </p:cNvPr>
          <p:cNvPicPr>
            <a:picLocks noChangeAspect="1"/>
          </p:cNvPicPr>
          <p:nvPr/>
        </p:nvPicPr>
        <p:blipFill>
          <a:blip r:embed="rId15"/>
          <a:stretch>
            <a:fillRect/>
          </a:stretch>
        </p:blipFill>
        <p:spPr>
          <a:xfrm>
            <a:off x="12333367" y="26039636"/>
            <a:ext cx="6956139" cy="2128450"/>
          </a:xfrm>
          <a:prstGeom prst="rect">
            <a:avLst/>
          </a:prstGeom>
        </p:spPr>
      </p:pic>
      <p:pic>
        <p:nvPicPr>
          <p:cNvPr id="90" name="Picture 89" descr="A black text with a smiley face&#10;&#10;Description automatically generated">
            <a:extLst>
              <a:ext uri="{FF2B5EF4-FFF2-40B4-BE49-F238E27FC236}">
                <a16:creationId xmlns:a16="http://schemas.microsoft.com/office/drawing/2014/main" id="{BBC65BEE-8467-402F-5FD0-77CB12DA4A24}"/>
              </a:ext>
            </a:extLst>
          </p:cNvPr>
          <p:cNvPicPr>
            <a:picLocks noChangeAspect="1"/>
          </p:cNvPicPr>
          <p:nvPr/>
        </p:nvPicPr>
        <p:blipFill>
          <a:blip r:embed="rId16">
            <a:clrChange>
              <a:clrFrom>
                <a:srgbClr val="FFFFFF"/>
              </a:clrFrom>
              <a:clrTo>
                <a:srgbClr val="FFFFFF">
                  <a:alpha val="0"/>
                </a:srgbClr>
              </a:clrTo>
            </a:clrChange>
          </a:blip>
          <a:stretch>
            <a:fillRect/>
          </a:stretch>
        </p:blipFill>
        <p:spPr>
          <a:xfrm>
            <a:off x="25218239" y="8170596"/>
            <a:ext cx="5029636" cy="647756"/>
          </a:xfrm>
          <a:prstGeom prst="rect">
            <a:avLst/>
          </a:prstGeom>
        </p:spPr>
      </p:pic>
      <p:pic>
        <p:nvPicPr>
          <p:cNvPr id="92" name="Picture 91" descr="A black text on a white background&#10;&#10;Description automatically generated">
            <a:extLst>
              <a:ext uri="{FF2B5EF4-FFF2-40B4-BE49-F238E27FC236}">
                <a16:creationId xmlns:a16="http://schemas.microsoft.com/office/drawing/2014/main" id="{4D013775-4714-7608-CD0A-0FF3E2FEF142}"/>
              </a:ext>
            </a:extLst>
          </p:cNvPr>
          <p:cNvPicPr>
            <a:picLocks noChangeAspect="1"/>
          </p:cNvPicPr>
          <p:nvPr/>
        </p:nvPicPr>
        <p:blipFill>
          <a:blip r:embed="rId17"/>
          <a:stretch>
            <a:fillRect/>
          </a:stretch>
        </p:blipFill>
        <p:spPr>
          <a:xfrm>
            <a:off x="12333367" y="22282192"/>
            <a:ext cx="3531414" cy="576122"/>
          </a:xfrm>
          <a:prstGeom prst="rect">
            <a:avLst/>
          </a:prstGeom>
        </p:spPr>
      </p:pic>
      <p:pic>
        <p:nvPicPr>
          <p:cNvPr id="94" name="Picture 93" descr="A mathematical equation with numbers and symbols&#10;&#10;Description automatically generated">
            <a:extLst>
              <a:ext uri="{FF2B5EF4-FFF2-40B4-BE49-F238E27FC236}">
                <a16:creationId xmlns:a16="http://schemas.microsoft.com/office/drawing/2014/main" id="{51E52485-AA79-9A4B-DB06-1AD5B3A8AA68}"/>
              </a:ext>
            </a:extLst>
          </p:cNvPr>
          <p:cNvPicPr>
            <a:picLocks noChangeAspect="1"/>
          </p:cNvPicPr>
          <p:nvPr/>
        </p:nvPicPr>
        <p:blipFill>
          <a:blip r:embed="rId18"/>
          <a:stretch>
            <a:fillRect/>
          </a:stretch>
        </p:blipFill>
        <p:spPr>
          <a:xfrm>
            <a:off x="12333367" y="24930921"/>
            <a:ext cx="3595428" cy="1125571"/>
          </a:xfrm>
          <a:prstGeom prst="rect">
            <a:avLst/>
          </a:prstGeom>
        </p:spPr>
      </p:pic>
      <p:pic>
        <p:nvPicPr>
          <p:cNvPr id="96" name="Picture 95" descr="A black and white text&#10;&#10;Description automatically generated">
            <a:extLst>
              <a:ext uri="{FF2B5EF4-FFF2-40B4-BE49-F238E27FC236}">
                <a16:creationId xmlns:a16="http://schemas.microsoft.com/office/drawing/2014/main" id="{327EF7A8-10D8-FFEA-8C29-C30B183FD410}"/>
              </a:ext>
            </a:extLst>
          </p:cNvPr>
          <p:cNvPicPr>
            <a:picLocks noChangeAspect="1"/>
          </p:cNvPicPr>
          <p:nvPr/>
        </p:nvPicPr>
        <p:blipFill>
          <a:blip r:embed="rId19"/>
          <a:stretch>
            <a:fillRect/>
          </a:stretch>
        </p:blipFill>
        <p:spPr>
          <a:xfrm>
            <a:off x="12333367" y="24328966"/>
            <a:ext cx="2133785" cy="432091"/>
          </a:xfrm>
          <a:prstGeom prst="rect">
            <a:avLst/>
          </a:prstGeom>
        </p:spPr>
      </p:pic>
      <p:pic>
        <p:nvPicPr>
          <p:cNvPr id="98" name="Picture 97" descr="A mathematical symbols and symbols&#10;&#10;Description automatically generated with medium confidence">
            <a:extLst>
              <a:ext uri="{FF2B5EF4-FFF2-40B4-BE49-F238E27FC236}">
                <a16:creationId xmlns:a16="http://schemas.microsoft.com/office/drawing/2014/main" id="{E1F0FE35-79D7-6951-88D0-C9A968903DD2}"/>
              </a:ext>
            </a:extLst>
          </p:cNvPr>
          <p:cNvPicPr>
            <a:picLocks noChangeAspect="1"/>
          </p:cNvPicPr>
          <p:nvPr/>
        </p:nvPicPr>
        <p:blipFill>
          <a:blip r:embed="rId20"/>
          <a:stretch>
            <a:fillRect/>
          </a:stretch>
        </p:blipFill>
        <p:spPr>
          <a:xfrm>
            <a:off x="12333367" y="17724289"/>
            <a:ext cx="3835478" cy="1130906"/>
          </a:xfrm>
          <a:prstGeom prst="rect">
            <a:avLst/>
          </a:prstGeom>
        </p:spPr>
      </p:pic>
      <p:pic>
        <p:nvPicPr>
          <p:cNvPr id="100" name="Picture 99" descr="A black and white image of letters and numbers&#10;&#10;Description automatically generated">
            <a:extLst>
              <a:ext uri="{FF2B5EF4-FFF2-40B4-BE49-F238E27FC236}">
                <a16:creationId xmlns:a16="http://schemas.microsoft.com/office/drawing/2014/main" id="{018547EF-F408-CB1B-61D5-BA228B8A2C9E}"/>
              </a:ext>
            </a:extLst>
          </p:cNvPr>
          <p:cNvPicPr>
            <a:picLocks noChangeAspect="1"/>
          </p:cNvPicPr>
          <p:nvPr/>
        </p:nvPicPr>
        <p:blipFill>
          <a:blip r:embed="rId21"/>
          <a:stretch>
            <a:fillRect/>
          </a:stretch>
        </p:blipFill>
        <p:spPr>
          <a:xfrm>
            <a:off x="12333367" y="20626911"/>
            <a:ext cx="7452244" cy="1232261"/>
          </a:xfrm>
          <a:prstGeom prst="rect">
            <a:avLst/>
          </a:prstGeom>
        </p:spPr>
      </p:pic>
      <p:pic>
        <p:nvPicPr>
          <p:cNvPr id="102" name="Picture 101" descr="A black symbol with a white background&#10;&#10;Description automatically generated">
            <a:extLst>
              <a:ext uri="{FF2B5EF4-FFF2-40B4-BE49-F238E27FC236}">
                <a16:creationId xmlns:a16="http://schemas.microsoft.com/office/drawing/2014/main" id="{61ABDC87-FBE6-BBBD-EBE7-2CA1D28E7F69}"/>
              </a:ext>
            </a:extLst>
          </p:cNvPr>
          <p:cNvPicPr>
            <a:picLocks noChangeAspect="1"/>
          </p:cNvPicPr>
          <p:nvPr/>
        </p:nvPicPr>
        <p:blipFill>
          <a:blip r:embed="rId22"/>
          <a:stretch>
            <a:fillRect/>
          </a:stretch>
        </p:blipFill>
        <p:spPr>
          <a:xfrm>
            <a:off x="12333367" y="23598681"/>
            <a:ext cx="2064437" cy="474767"/>
          </a:xfrm>
          <a:prstGeom prst="rect">
            <a:avLst/>
          </a:prstGeom>
        </p:spPr>
      </p:pic>
      <p:pic>
        <p:nvPicPr>
          <p:cNvPr id="84" name="Picture 83" descr="A black and white symbol&#10;&#10;Description automatically generated">
            <a:extLst>
              <a:ext uri="{FF2B5EF4-FFF2-40B4-BE49-F238E27FC236}">
                <a16:creationId xmlns:a16="http://schemas.microsoft.com/office/drawing/2014/main" id="{E94D4D58-FBC3-E212-B2D2-59AF00795701}"/>
              </a:ext>
            </a:extLst>
          </p:cNvPr>
          <p:cNvPicPr>
            <a:picLocks noChangeAspect="1"/>
          </p:cNvPicPr>
          <p:nvPr/>
        </p:nvPicPr>
        <p:blipFill>
          <a:blip r:embed="rId23"/>
          <a:stretch>
            <a:fillRect/>
          </a:stretch>
        </p:blipFill>
        <p:spPr>
          <a:xfrm>
            <a:off x="12927727" y="27419517"/>
            <a:ext cx="2389839" cy="533446"/>
          </a:xfrm>
          <a:prstGeom prst="rect">
            <a:avLst/>
          </a:prstGeom>
        </p:spPr>
      </p:pic>
      <p:sp>
        <p:nvSpPr>
          <p:cNvPr id="103" name="TextBox 102">
            <a:extLst>
              <a:ext uri="{FF2B5EF4-FFF2-40B4-BE49-F238E27FC236}">
                <a16:creationId xmlns:a16="http://schemas.microsoft.com/office/drawing/2014/main" id="{DFAAF2D3-7933-5EAD-39D5-023B37D09AD1}"/>
              </a:ext>
            </a:extLst>
          </p:cNvPr>
          <p:cNvSpPr txBox="1"/>
          <p:nvPr/>
        </p:nvSpPr>
        <p:spPr>
          <a:xfrm>
            <a:off x="16701112" y="17939670"/>
            <a:ext cx="4756808" cy="830997"/>
          </a:xfrm>
          <a:prstGeom prst="rect">
            <a:avLst/>
          </a:prstGeom>
          <a:noFill/>
        </p:spPr>
        <p:txBody>
          <a:bodyPr wrap="square" rtlCol="0">
            <a:spAutoFit/>
          </a:bodyPr>
          <a:lstStyle/>
          <a:p>
            <a:r>
              <a:rPr lang="en-GB" sz="2400">
                <a:solidFill>
                  <a:schemeClr val="accent5"/>
                </a:solidFill>
              </a:rPr>
              <a:t>Crystal at equilibrium with its own space charge over an RF cycle</a:t>
            </a:r>
            <a:endParaRPr lang="en-GB" sz="2400" baseline="30000">
              <a:solidFill>
                <a:schemeClr val="accent5"/>
              </a:solidFill>
            </a:endParaRPr>
          </a:p>
        </p:txBody>
      </p:sp>
      <p:sp>
        <p:nvSpPr>
          <p:cNvPr id="104" name="TextBox 103">
            <a:extLst>
              <a:ext uri="{FF2B5EF4-FFF2-40B4-BE49-F238E27FC236}">
                <a16:creationId xmlns:a16="http://schemas.microsoft.com/office/drawing/2014/main" id="{64274D1B-BDBA-4426-ACBD-FD90D4674F18}"/>
              </a:ext>
            </a:extLst>
          </p:cNvPr>
          <p:cNvSpPr txBox="1"/>
          <p:nvPr/>
        </p:nvSpPr>
        <p:spPr>
          <a:xfrm>
            <a:off x="12322765" y="20127664"/>
            <a:ext cx="5708671" cy="461665"/>
          </a:xfrm>
          <a:prstGeom prst="rect">
            <a:avLst/>
          </a:prstGeom>
          <a:noFill/>
        </p:spPr>
        <p:txBody>
          <a:bodyPr wrap="square" rtlCol="0">
            <a:spAutoFit/>
          </a:bodyPr>
          <a:lstStyle/>
          <a:p>
            <a:r>
              <a:rPr lang="en-GB" sz="2400">
                <a:solidFill>
                  <a:schemeClr val="accent5"/>
                </a:solidFill>
              </a:rPr>
              <a:t>Effective linear external focussing force</a:t>
            </a:r>
            <a:endParaRPr lang="en-GB" sz="2400" baseline="30000">
              <a:solidFill>
                <a:schemeClr val="accent5"/>
              </a:solidFill>
            </a:endParaRPr>
          </a:p>
        </p:txBody>
      </p:sp>
      <p:sp>
        <p:nvSpPr>
          <p:cNvPr id="105" name="TextBox 104">
            <a:extLst>
              <a:ext uri="{FF2B5EF4-FFF2-40B4-BE49-F238E27FC236}">
                <a16:creationId xmlns:a16="http://schemas.microsoft.com/office/drawing/2014/main" id="{E61182A7-6875-8A41-07A3-55BC353DCBA2}"/>
              </a:ext>
            </a:extLst>
          </p:cNvPr>
          <p:cNvSpPr txBox="1"/>
          <p:nvPr/>
        </p:nvSpPr>
        <p:spPr>
          <a:xfrm>
            <a:off x="12281764" y="21823455"/>
            <a:ext cx="5708671" cy="461665"/>
          </a:xfrm>
          <a:prstGeom prst="rect">
            <a:avLst/>
          </a:prstGeom>
          <a:noFill/>
        </p:spPr>
        <p:txBody>
          <a:bodyPr wrap="square" rtlCol="0">
            <a:spAutoFit/>
          </a:bodyPr>
          <a:lstStyle/>
          <a:p>
            <a:r>
              <a:rPr lang="en-GB" sz="2400">
                <a:solidFill>
                  <a:schemeClr val="accent5"/>
                </a:solidFill>
                <a:sym typeface="Wingdings" panose="05000000000000000000" pitchFamily="2" charset="2"/>
              </a:rPr>
              <a:t> Space charge force is also linear</a:t>
            </a:r>
            <a:endParaRPr lang="en-GB" sz="2400" baseline="30000">
              <a:solidFill>
                <a:schemeClr val="accent5"/>
              </a:solidFill>
            </a:endParaRPr>
          </a:p>
        </p:txBody>
      </p:sp>
      <p:sp>
        <p:nvSpPr>
          <p:cNvPr id="106" name="TextBox 105">
            <a:extLst>
              <a:ext uri="{FF2B5EF4-FFF2-40B4-BE49-F238E27FC236}">
                <a16:creationId xmlns:a16="http://schemas.microsoft.com/office/drawing/2014/main" id="{4872DA79-7351-1BF8-173D-2D07F0B7ECCE}"/>
              </a:ext>
            </a:extLst>
          </p:cNvPr>
          <p:cNvSpPr txBox="1"/>
          <p:nvPr/>
        </p:nvSpPr>
        <p:spPr>
          <a:xfrm>
            <a:off x="12281764" y="23055716"/>
            <a:ext cx="7184435" cy="461665"/>
          </a:xfrm>
          <a:prstGeom prst="rect">
            <a:avLst/>
          </a:prstGeom>
          <a:noFill/>
        </p:spPr>
        <p:txBody>
          <a:bodyPr wrap="square" rtlCol="0">
            <a:spAutoFit/>
          </a:bodyPr>
          <a:lstStyle/>
          <a:p>
            <a:r>
              <a:rPr lang="en-GB" sz="2400">
                <a:solidFill>
                  <a:schemeClr val="accent5"/>
                </a:solidFill>
              </a:rPr>
              <a:t>Assume extracted bunch scales equally in all axes</a:t>
            </a:r>
            <a:endParaRPr lang="en-GB" sz="2400" baseline="30000">
              <a:solidFill>
                <a:schemeClr val="accent5"/>
              </a:solidFill>
            </a:endParaRPr>
          </a:p>
        </p:txBody>
      </p:sp>
      <p:sp>
        <p:nvSpPr>
          <p:cNvPr id="107" name="TextBox 106">
            <a:extLst>
              <a:ext uri="{FF2B5EF4-FFF2-40B4-BE49-F238E27FC236}">
                <a16:creationId xmlns:a16="http://schemas.microsoft.com/office/drawing/2014/main" id="{02A2306F-22A0-3540-512E-8D7D9A9F4B0E}"/>
              </a:ext>
            </a:extLst>
          </p:cNvPr>
          <p:cNvSpPr txBox="1"/>
          <p:nvPr/>
        </p:nvSpPr>
        <p:spPr>
          <a:xfrm>
            <a:off x="15155731" y="24338470"/>
            <a:ext cx="2921958" cy="461665"/>
          </a:xfrm>
          <a:prstGeom prst="rect">
            <a:avLst/>
          </a:prstGeom>
          <a:noFill/>
        </p:spPr>
        <p:txBody>
          <a:bodyPr wrap="square" rtlCol="0">
            <a:spAutoFit/>
          </a:bodyPr>
          <a:lstStyle/>
          <a:p>
            <a:r>
              <a:rPr lang="en-GB" sz="2400">
                <a:solidFill>
                  <a:schemeClr val="accent5"/>
                </a:solidFill>
              </a:rPr>
              <a:t>Inverse square law</a:t>
            </a:r>
            <a:endParaRPr lang="en-GB" sz="2400" baseline="30000">
              <a:solidFill>
                <a:schemeClr val="accent5"/>
              </a:solidFill>
            </a:endParaRPr>
          </a:p>
        </p:txBody>
      </p:sp>
      <p:sp>
        <p:nvSpPr>
          <p:cNvPr id="108" name="TextBox 107">
            <a:extLst>
              <a:ext uri="{FF2B5EF4-FFF2-40B4-BE49-F238E27FC236}">
                <a16:creationId xmlns:a16="http://schemas.microsoft.com/office/drawing/2014/main" id="{89393909-708A-175E-2EFD-CE7BD5B23058}"/>
              </a:ext>
            </a:extLst>
          </p:cNvPr>
          <p:cNvSpPr txBox="1"/>
          <p:nvPr/>
        </p:nvSpPr>
        <p:spPr>
          <a:xfrm>
            <a:off x="19659600" y="27439141"/>
            <a:ext cx="1295400" cy="461665"/>
          </a:xfrm>
          <a:prstGeom prst="rect">
            <a:avLst/>
          </a:prstGeom>
          <a:noFill/>
        </p:spPr>
        <p:txBody>
          <a:bodyPr wrap="square" rtlCol="0">
            <a:spAutoFit/>
          </a:bodyPr>
          <a:lstStyle/>
          <a:p>
            <a:r>
              <a:rPr lang="en-GB" sz="2400">
                <a:solidFill>
                  <a:schemeClr val="accent5"/>
                </a:solidFill>
              </a:rPr>
              <a:t>F=ma</a:t>
            </a:r>
            <a:endParaRPr lang="en-GB" sz="2400" baseline="30000">
              <a:solidFill>
                <a:schemeClr val="accent5"/>
              </a:solidFill>
            </a:endParaRPr>
          </a:p>
        </p:txBody>
      </p:sp>
      <p:sp>
        <p:nvSpPr>
          <p:cNvPr id="109" name="TextBox 108">
            <a:extLst>
              <a:ext uri="{FF2B5EF4-FFF2-40B4-BE49-F238E27FC236}">
                <a16:creationId xmlns:a16="http://schemas.microsoft.com/office/drawing/2014/main" id="{AD451FD9-0897-6529-5326-EFC07A5E9CDD}"/>
              </a:ext>
            </a:extLst>
          </p:cNvPr>
          <p:cNvSpPr txBox="1"/>
          <p:nvPr/>
        </p:nvSpPr>
        <p:spPr>
          <a:xfrm>
            <a:off x="12322765" y="28125022"/>
            <a:ext cx="8403635" cy="461665"/>
          </a:xfrm>
          <a:prstGeom prst="rect">
            <a:avLst/>
          </a:prstGeom>
          <a:noFill/>
        </p:spPr>
        <p:txBody>
          <a:bodyPr wrap="square" rtlCol="0">
            <a:spAutoFit/>
          </a:bodyPr>
          <a:lstStyle/>
          <a:p>
            <a:r>
              <a:rPr lang="en-GB" sz="2400">
                <a:solidFill>
                  <a:schemeClr val="accent5"/>
                </a:solidFill>
              </a:rPr>
              <a:t>Choose external focussing force to maintain uniform scaling</a:t>
            </a:r>
            <a:endParaRPr lang="en-GB" sz="2400" baseline="30000">
              <a:solidFill>
                <a:schemeClr val="accent5"/>
              </a:solidFill>
            </a:endParaRPr>
          </a:p>
        </p:txBody>
      </p:sp>
      <p:sp>
        <p:nvSpPr>
          <p:cNvPr id="110" name="TextBox 109">
            <a:extLst>
              <a:ext uri="{FF2B5EF4-FFF2-40B4-BE49-F238E27FC236}">
                <a16:creationId xmlns:a16="http://schemas.microsoft.com/office/drawing/2014/main" id="{5154B37B-6D0B-E147-EA67-C98DEABDB04C}"/>
              </a:ext>
            </a:extLst>
          </p:cNvPr>
          <p:cNvSpPr txBox="1"/>
          <p:nvPr/>
        </p:nvSpPr>
        <p:spPr>
          <a:xfrm>
            <a:off x="12333367" y="29786182"/>
            <a:ext cx="9144000" cy="830997"/>
          </a:xfrm>
          <a:prstGeom prst="rect">
            <a:avLst/>
          </a:prstGeom>
          <a:noFill/>
        </p:spPr>
        <p:txBody>
          <a:bodyPr wrap="square" rtlCol="0">
            <a:spAutoFit/>
          </a:bodyPr>
          <a:lstStyle/>
          <a:p>
            <a:r>
              <a:rPr lang="en-GB" sz="2400">
                <a:solidFill>
                  <a:schemeClr val="accent5"/>
                </a:solidFill>
              </a:rPr>
              <a:t>Can be done with amplitude modulation (AM) of RF for the transverse trap electrode strength </a:t>
            </a:r>
            <a:r>
              <a:rPr lang="en-GB" sz="2400" i="1">
                <a:solidFill>
                  <a:schemeClr val="accent5"/>
                </a:solidFill>
              </a:rPr>
              <a:t>u</a:t>
            </a:r>
            <a:r>
              <a:rPr lang="en-GB" sz="2400" i="1" baseline="-25000">
                <a:solidFill>
                  <a:schemeClr val="accent5"/>
                </a:solidFill>
              </a:rPr>
              <a:t>tr</a:t>
            </a:r>
            <a:endParaRPr lang="en-GB" sz="2400" baseline="30000">
              <a:solidFill>
                <a:schemeClr val="accent5"/>
              </a:solidFill>
            </a:endParaRPr>
          </a:p>
        </p:txBody>
      </p:sp>
      <p:sp>
        <p:nvSpPr>
          <p:cNvPr id="111" name="TextBox 110">
            <a:extLst>
              <a:ext uri="{FF2B5EF4-FFF2-40B4-BE49-F238E27FC236}">
                <a16:creationId xmlns:a16="http://schemas.microsoft.com/office/drawing/2014/main" id="{AFF64D13-9239-57CC-1E0C-E3502A5EC02D}"/>
              </a:ext>
            </a:extLst>
          </p:cNvPr>
          <p:cNvSpPr txBox="1"/>
          <p:nvPr/>
        </p:nvSpPr>
        <p:spPr>
          <a:xfrm>
            <a:off x="16626840" y="25107369"/>
            <a:ext cx="3595427" cy="830997"/>
          </a:xfrm>
          <a:prstGeom prst="rect">
            <a:avLst/>
          </a:prstGeom>
          <a:noFill/>
        </p:spPr>
        <p:txBody>
          <a:bodyPr wrap="square" rtlCol="0">
            <a:spAutoFit/>
          </a:bodyPr>
          <a:lstStyle/>
          <a:p>
            <a:r>
              <a:rPr lang="en-GB" sz="2400">
                <a:solidFill>
                  <a:schemeClr val="accent5"/>
                </a:solidFill>
              </a:rPr>
              <a:t>x</a:t>
            </a:r>
            <a:r>
              <a:rPr lang="en-GB" sz="2400" baseline="30000">
                <a:solidFill>
                  <a:schemeClr val="accent5"/>
                </a:solidFill>
              </a:rPr>
              <a:t>0</a:t>
            </a:r>
            <a:r>
              <a:rPr lang="en-GB" sz="2400">
                <a:solidFill>
                  <a:schemeClr val="accent5"/>
                </a:solidFill>
              </a:rPr>
              <a:t> was original crystal, linear force</a:t>
            </a:r>
            <a:endParaRPr lang="en-GB" sz="2400" baseline="30000">
              <a:solidFill>
                <a:schemeClr val="accent5"/>
              </a:solidFill>
            </a:endParaRPr>
          </a:p>
        </p:txBody>
      </p:sp>
      <p:pic>
        <p:nvPicPr>
          <p:cNvPr id="5" name="Picture 4">
            <a:extLst>
              <a:ext uri="{FF2B5EF4-FFF2-40B4-BE49-F238E27FC236}">
                <a16:creationId xmlns:a16="http://schemas.microsoft.com/office/drawing/2014/main" id="{8CD3E069-2114-6C01-065F-F38FA74780D1}"/>
              </a:ext>
            </a:extLst>
          </p:cNvPr>
          <p:cNvPicPr>
            <a:picLocks noChangeAspect="1"/>
          </p:cNvPicPr>
          <p:nvPr/>
        </p:nvPicPr>
        <p:blipFill>
          <a:blip r:embed="rId24"/>
          <a:stretch>
            <a:fillRect/>
          </a:stretch>
        </p:blipFill>
        <p:spPr>
          <a:xfrm>
            <a:off x="18843050" y="7741057"/>
            <a:ext cx="3017520" cy="2197329"/>
          </a:xfrm>
          <a:prstGeom prst="rect">
            <a:avLst/>
          </a:prstGeom>
        </p:spPr>
      </p:pic>
      <p:pic>
        <p:nvPicPr>
          <p:cNvPr id="9" name="Picture 8" descr="A graph with a line&#10;&#10;Description automatically generated">
            <a:extLst>
              <a:ext uri="{FF2B5EF4-FFF2-40B4-BE49-F238E27FC236}">
                <a16:creationId xmlns:a16="http://schemas.microsoft.com/office/drawing/2014/main" id="{E9FF2E57-F8F4-666B-BD6B-00E7D0E425E8}"/>
              </a:ext>
            </a:extLst>
          </p:cNvPr>
          <p:cNvPicPr>
            <a:picLocks noChangeAspect="1"/>
          </p:cNvPicPr>
          <p:nvPr/>
        </p:nvPicPr>
        <p:blipFill>
          <a:blip r:embed="rId25"/>
          <a:stretch>
            <a:fillRect/>
          </a:stretch>
        </p:blipFill>
        <p:spPr>
          <a:xfrm>
            <a:off x="18843050" y="12113101"/>
            <a:ext cx="3017520" cy="2209799"/>
          </a:xfrm>
          <a:prstGeom prst="rect">
            <a:avLst/>
          </a:prstGeom>
        </p:spPr>
      </p:pic>
      <p:sp>
        <p:nvSpPr>
          <p:cNvPr id="11" name="TextBox 10">
            <a:extLst>
              <a:ext uri="{FF2B5EF4-FFF2-40B4-BE49-F238E27FC236}">
                <a16:creationId xmlns:a16="http://schemas.microsoft.com/office/drawing/2014/main" id="{985710DF-E41C-3521-6919-AA7BB1B3C337}"/>
              </a:ext>
            </a:extLst>
          </p:cNvPr>
          <p:cNvSpPr txBox="1"/>
          <p:nvPr/>
        </p:nvSpPr>
        <p:spPr>
          <a:xfrm>
            <a:off x="18843050" y="9869029"/>
            <a:ext cx="3507664" cy="2308324"/>
          </a:xfrm>
          <a:prstGeom prst="rect">
            <a:avLst/>
          </a:prstGeom>
          <a:noFill/>
        </p:spPr>
        <p:txBody>
          <a:bodyPr wrap="square" rtlCol="0">
            <a:spAutoFit/>
          </a:bodyPr>
          <a:lstStyle/>
          <a:p>
            <a:r>
              <a:rPr lang="en-GB" sz="2400">
                <a:solidFill>
                  <a:schemeClr val="accent2"/>
                </a:solidFill>
              </a:rPr>
              <a:t>Shell structure seen in</a:t>
            </a:r>
          </a:p>
          <a:p>
            <a:r>
              <a:rPr lang="en-GB" sz="2400" i="1">
                <a:solidFill>
                  <a:schemeClr val="accent2"/>
                </a:solidFill>
              </a:rPr>
              <a:t>f </a:t>
            </a:r>
            <a:r>
              <a:rPr lang="en-GB" sz="2400">
                <a:solidFill>
                  <a:schemeClr val="accent2"/>
                </a:solidFill>
              </a:rPr>
              <a:t>= 10MHz, </a:t>
            </a:r>
            <a:r>
              <a:rPr lang="en-GB" sz="2400" i="1">
                <a:solidFill>
                  <a:schemeClr val="accent2"/>
                </a:solidFill>
              </a:rPr>
              <a:t>T </a:t>
            </a:r>
            <a:r>
              <a:rPr lang="en-GB" sz="2400">
                <a:solidFill>
                  <a:schemeClr val="accent2"/>
                </a:solidFill>
              </a:rPr>
              <a:t>= 1.6mK crystal (above), but washed out in </a:t>
            </a:r>
            <a:r>
              <a:rPr lang="en-GB" sz="2400" i="1">
                <a:solidFill>
                  <a:schemeClr val="accent2"/>
                </a:solidFill>
              </a:rPr>
              <a:t>f </a:t>
            </a:r>
            <a:r>
              <a:rPr lang="en-GB" sz="2400">
                <a:solidFill>
                  <a:schemeClr val="accent2"/>
                </a:solidFill>
              </a:rPr>
              <a:t>= 2MHz, </a:t>
            </a:r>
            <a:r>
              <a:rPr lang="en-GB" sz="2400" i="1">
                <a:solidFill>
                  <a:schemeClr val="accent2"/>
                </a:solidFill>
              </a:rPr>
              <a:t>T </a:t>
            </a:r>
            <a:r>
              <a:rPr lang="en-GB" sz="2400">
                <a:solidFill>
                  <a:schemeClr val="accent2"/>
                </a:solidFill>
              </a:rPr>
              <a:t>= 4.7mK crystal used here (below).</a:t>
            </a:r>
            <a:endParaRPr lang="en-GB" sz="2400" baseline="30000">
              <a:solidFill>
                <a:schemeClr val="accent2"/>
              </a:solidFill>
            </a:endParaRPr>
          </a:p>
        </p:txBody>
      </p:sp>
      <p:sp>
        <p:nvSpPr>
          <p:cNvPr id="13" name="TextBox 12">
            <a:extLst>
              <a:ext uri="{FF2B5EF4-FFF2-40B4-BE49-F238E27FC236}">
                <a16:creationId xmlns:a16="http://schemas.microsoft.com/office/drawing/2014/main" id="{861D4FFD-5678-A76E-3B0D-F89359E9E587}"/>
              </a:ext>
            </a:extLst>
          </p:cNvPr>
          <p:cNvSpPr txBox="1"/>
          <p:nvPr/>
        </p:nvSpPr>
        <p:spPr>
          <a:xfrm>
            <a:off x="7024643" y="21753771"/>
            <a:ext cx="4159841" cy="461665"/>
          </a:xfrm>
          <a:prstGeom prst="rect">
            <a:avLst/>
          </a:prstGeom>
          <a:noFill/>
        </p:spPr>
        <p:txBody>
          <a:bodyPr wrap="square" rtlCol="0">
            <a:spAutoFit/>
          </a:bodyPr>
          <a:lstStyle/>
          <a:p>
            <a:r>
              <a:rPr lang="en-GB" sz="2400">
                <a:solidFill>
                  <a:schemeClr val="accent3"/>
                </a:solidFill>
              </a:rPr>
              <a:t>DC bias </a:t>
            </a:r>
            <a:r>
              <a:rPr lang="en-GB" sz="2400">
                <a:solidFill>
                  <a:schemeClr val="accent3"/>
                </a:solidFill>
                <a:latin typeface="Symbol" panose="05050102010706020507" pitchFamily="18" charset="2"/>
              </a:rPr>
              <a:t>D</a:t>
            </a:r>
            <a:r>
              <a:rPr lang="en-GB" sz="2400" i="1">
                <a:solidFill>
                  <a:schemeClr val="accent3"/>
                </a:solidFill>
              </a:rPr>
              <a:t>V</a:t>
            </a:r>
            <a:r>
              <a:rPr lang="en-GB" sz="2400">
                <a:solidFill>
                  <a:schemeClr val="accent3"/>
                </a:solidFill>
              </a:rPr>
              <a:t>(</a:t>
            </a:r>
            <a:r>
              <a:rPr lang="en-GB" sz="2400" b="1">
                <a:solidFill>
                  <a:schemeClr val="accent3"/>
                </a:solidFill>
              </a:rPr>
              <a:t>0</a:t>
            </a:r>
            <a:r>
              <a:rPr lang="en-GB" sz="2400">
                <a:solidFill>
                  <a:schemeClr val="accent3"/>
                </a:solidFill>
              </a:rPr>
              <a:t>) = 6</a:t>
            </a:r>
            <a:r>
              <a:rPr lang="en-GB" sz="2400" i="1">
                <a:solidFill>
                  <a:schemeClr val="accent3"/>
                </a:solidFill>
              </a:rPr>
              <a:t>u</a:t>
            </a:r>
            <a:r>
              <a:rPr lang="en-GB" sz="2400" i="1" baseline="-25000">
                <a:solidFill>
                  <a:schemeClr val="accent3"/>
                </a:solidFill>
              </a:rPr>
              <a:t>dc</a:t>
            </a:r>
            <a:r>
              <a:rPr lang="en-GB" sz="2400">
                <a:solidFill>
                  <a:schemeClr val="accent3"/>
                </a:solidFill>
              </a:rPr>
              <a:t>/</a:t>
            </a:r>
            <a:r>
              <a:rPr lang="en-GB" sz="2400" i="1">
                <a:solidFill>
                  <a:schemeClr val="accent3"/>
                </a:solidFill>
              </a:rPr>
              <a:t>r</a:t>
            </a:r>
            <a:r>
              <a:rPr lang="en-GB" sz="2400" i="1" baseline="-25000">
                <a:solidFill>
                  <a:schemeClr val="accent3"/>
                </a:solidFill>
              </a:rPr>
              <a:t>trap</a:t>
            </a:r>
            <a:r>
              <a:rPr lang="en-GB" sz="2400">
                <a:solidFill>
                  <a:schemeClr val="accent3"/>
                </a:solidFill>
              </a:rPr>
              <a:t> </a:t>
            </a:r>
            <a:endParaRPr lang="en-GB" sz="2400" baseline="30000">
              <a:solidFill>
                <a:schemeClr val="accent3"/>
              </a:solidFill>
            </a:endParaRPr>
          </a:p>
        </p:txBody>
      </p:sp>
      <p:sp>
        <p:nvSpPr>
          <p:cNvPr id="14" name="TextBox 13">
            <a:extLst>
              <a:ext uri="{FF2B5EF4-FFF2-40B4-BE49-F238E27FC236}">
                <a16:creationId xmlns:a16="http://schemas.microsoft.com/office/drawing/2014/main" id="{2BBF6E75-281A-4C5A-D5D3-AAC4B2E14234}"/>
              </a:ext>
            </a:extLst>
          </p:cNvPr>
          <p:cNvSpPr txBox="1"/>
          <p:nvPr/>
        </p:nvSpPr>
        <p:spPr>
          <a:xfrm>
            <a:off x="24733864" y="16432202"/>
            <a:ext cx="5929015" cy="830997"/>
          </a:xfrm>
          <a:prstGeom prst="rect">
            <a:avLst/>
          </a:prstGeom>
          <a:noFill/>
        </p:spPr>
        <p:txBody>
          <a:bodyPr wrap="square" rtlCol="0">
            <a:spAutoFit/>
          </a:bodyPr>
          <a:lstStyle/>
          <a:p>
            <a:r>
              <a:rPr lang="en-US" sz="2400"/>
              <a:t>Best result: </a:t>
            </a:r>
            <a:r>
              <a:rPr lang="en-US" sz="2400">
                <a:latin typeface="Symbol" panose="05050102010706020507" pitchFamily="18" charset="2"/>
              </a:rPr>
              <a:t>D</a:t>
            </a:r>
            <a:r>
              <a:rPr lang="en-US" sz="2400" i="1"/>
              <a:t>V</a:t>
            </a:r>
            <a:r>
              <a:rPr lang="en-US" sz="2400"/>
              <a:t>(</a:t>
            </a:r>
            <a:r>
              <a:rPr lang="en-US" sz="2400" b="1"/>
              <a:t>0</a:t>
            </a:r>
            <a:r>
              <a:rPr lang="en-US" sz="2400"/>
              <a:t>) = 75V, no modulation, </a:t>
            </a:r>
            <a:r>
              <a:rPr lang="en-US" sz="2400" i="1"/>
              <a:t>G</a:t>
            </a:r>
            <a:r>
              <a:rPr lang="en-US" sz="2400" i="1" baseline="-25000"/>
              <a:t>x,y,z</a:t>
            </a:r>
            <a:r>
              <a:rPr lang="en-US" sz="2400"/>
              <a:t> = (1.10,1.02,1.74)</a:t>
            </a:r>
            <a:endParaRPr lang="en-GB" sz="2400" baseline="30000"/>
          </a:p>
        </p:txBody>
      </p:sp>
      <p:sp>
        <p:nvSpPr>
          <p:cNvPr id="15" name="TextBox 14">
            <a:extLst>
              <a:ext uri="{FF2B5EF4-FFF2-40B4-BE49-F238E27FC236}">
                <a16:creationId xmlns:a16="http://schemas.microsoft.com/office/drawing/2014/main" id="{F4374DA0-0CBB-5ADD-54DE-F8C09B80C1F8}"/>
              </a:ext>
            </a:extLst>
          </p:cNvPr>
          <p:cNvSpPr txBox="1"/>
          <p:nvPr/>
        </p:nvSpPr>
        <p:spPr>
          <a:xfrm>
            <a:off x="25610910" y="31744489"/>
            <a:ext cx="3966580" cy="830997"/>
          </a:xfrm>
          <a:prstGeom prst="rect">
            <a:avLst/>
          </a:prstGeom>
          <a:noFill/>
        </p:spPr>
        <p:txBody>
          <a:bodyPr wrap="square" rtlCol="0">
            <a:spAutoFit/>
          </a:bodyPr>
          <a:lstStyle/>
          <a:p>
            <a:r>
              <a:rPr lang="en-US" sz="2400"/>
              <a:t>Best result: </a:t>
            </a:r>
            <a:r>
              <a:rPr lang="en-US" sz="2400">
                <a:latin typeface="Symbol" panose="05050102010706020507" pitchFamily="18" charset="2"/>
              </a:rPr>
              <a:t>D</a:t>
            </a:r>
            <a:r>
              <a:rPr lang="en-US" sz="2400" i="1"/>
              <a:t>V</a:t>
            </a:r>
            <a:r>
              <a:rPr lang="en-US" sz="2400"/>
              <a:t>(</a:t>
            </a:r>
            <a:r>
              <a:rPr lang="en-US" sz="2400" b="1"/>
              <a:t>0</a:t>
            </a:r>
            <a:r>
              <a:rPr lang="en-US" sz="2400"/>
              <a:t>) = 1500V, </a:t>
            </a:r>
            <a:r>
              <a:rPr lang="en-US" sz="2400" i="1"/>
              <a:t>G</a:t>
            </a:r>
            <a:r>
              <a:rPr lang="en-US" sz="2400" i="1" baseline="-25000"/>
              <a:t>x,y,z</a:t>
            </a:r>
            <a:r>
              <a:rPr lang="en-US" sz="2400"/>
              <a:t> = (1.09,1.12,1.33)</a:t>
            </a:r>
            <a:endParaRPr lang="en-GB" sz="2400" baseline="30000"/>
          </a:p>
        </p:txBody>
      </p:sp>
    </p:spTree>
    <p:extLst>
      <p:ext uri="{BB962C8B-B14F-4D97-AF65-F5344CB8AC3E}">
        <p14:creationId xmlns:p14="http://schemas.microsoft.com/office/powerpoint/2010/main" val="3681362828"/>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5B134B87-6260-844A-A4FA-50B3FBE71422}" vid="{92A980D7-E4AC-104F-BD50-CD7E7ED74D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WEPM128_poster</Template>
  <TotalTime>413</TotalTime>
  <Words>556</Words>
  <Application>Microsoft Office PowerPoint</Application>
  <PresentationFormat>Custom</PresentationFormat>
  <Paragraphs>119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Symbol</vt:lpstr>
      <vt:lpstr>Wingdings</vt:lpstr>
      <vt:lpstr>BNL</vt:lpstr>
      <vt:lpstr>Extraction of Coulomb Crystals with Limited Emittance Growth</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Title: Arial Bold 96pt, left-aligned Two lines, if needed</dc:title>
  <dc:subject/>
  <dc:creator>Brooks, Stephen</dc:creator>
  <cp:keywords/>
  <dc:description/>
  <cp:lastModifiedBy>Brooks, Stephen</cp:lastModifiedBy>
  <cp:revision>36</cp:revision>
  <dcterms:created xsi:type="dcterms:W3CDTF">2023-04-21T17:12:09Z</dcterms:created>
  <dcterms:modified xsi:type="dcterms:W3CDTF">2024-05-03T15:56:13Z</dcterms:modified>
  <cp:category/>
</cp:coreProperties>
</file>