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511" r:id="rId3"/>
    <p:sldId id="574" r:id="rId4"/>
    <p:sldId id="579" r:id="rId5"/>
    <p:sldId id="575" r:id="rId6"/>
    <p:sldId id="580" r:id="rId7"/>
    <p:sldId id="578" r:id="rId8"/>
    <p:sldId id="576" r:id="rId9"/>
    <p:sldId id="577" r:id="rId10"/>
    <p:sldId id="581" r:id="rId11"/>
    <p:sldId id="567" r:id="rId12"/>
    <p:sldId id="566" r:id="rId13"/>
    <p:sldId id="568" r:id="rId14"/>
    <p:sldId id="564" r:id="rId15"/>
    <p:sldId id="569" r:id="rId16"/>
    <p:sldId id="565" r:id="rId17"/>
    <p:sldId id="570" r:id="rId18"/>
    <p:sldId id="582" r:id="rId19"/>
    <p:sldId id="571" r:id="rId20"/>
    <p:sldId id="583" r:id="rId21"/>
    <p:sldId id="572" r:id="rId22"/>
    <p:sldId id="5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C0"/>
    <a:srgbClr val="9BBB59"/>
    <a:srgbClr val="DAEFC3"/>
    <a:srgbClr val="C4E59F"/>
    <a:srgbClr val="CCECFF"/>
    <a:srgbClr val="9900FF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>
        <p:scale>
          <a:sx n="100" d="100"/>
          <a:sy n="100" d="100"/>
        </p:scale>
        <p:origin x="-110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2017-Jun-05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8,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 from the ATF FFAG experiment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Only 36, 54MeV done so far</a:t>
            </a:r>
          </a:p>
          <a:p>
            <a:r>
              <a:rPr lang="en-GB" dirty="0" smtClean="0"/>
              <a:t>18, 24, 72MeV still to-do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</a:t>
            </a:r>
            <a:r>
              <a:rPr lang="en-US" dirty="0"/>
              <a:t>CBETA </a:t>
            </a:r>
            <a:r>
              <a:rPr lang="en-US" dirty="0" smtClean="0"/>
              <a:t>Collab.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Girder and Supports Construction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1268760"/>
            <a:ext cx="108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Feb 22, 2017</a:t>
            </a:r>
          </a:p>
        </p:txBody>
      </p:sp>
    </p:spTree>
    <p:extLst>
      <p:ext uri="{BB962C8B-B14F-4D97-AF65-F5344CB8AC3E}">
        <p14:creationId xmlns:p14="http://schemas.microsoft.com/office/powerpoint/2010/main" val="76523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Detail: Magnets on the Girder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1268760"/>
            <a:ext cx="97815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Apr 7, 2017</a:t>
            </a:r>
          </a:p>
        </p:txBody>
      </p:sp>
    </p:spTree>
    <p:extLst>
      <p:ext uri="{BB962C8B-B14F-4D97-AF65-F5344CB8AC3E}">
        <p14:creationId xmlns:p14="http://schemas.microsoft.com/office/powerpoint/2010/main" val="234452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 </a:t>
            </a:r>
            <a:r>
              <a:rPr lang="en-GB" dirty="0"/>
              <a:t>u</a:t>
            </a:r>
            <a:r>
              <a:rPr lang="en-GB" dirty="0" smtClean="0"/>
              <a:t>ndergoing Leak Check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1268760"/>
            <a:ext cx="10631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Apr 14, 2017</a:t>
            </a:r>
          </a:p>
        </p:txBody>
      </p:sp>
    </p:spTree>
    <p:extLst>
      <p:ext uri="{BB962C8B-B14F-4D97-AF65-F5344CB8AC3E}">
        <p14:creationId xmlns:p14="http://schemas.microsoft.com/office/powerpoint/2010/main" val="368458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 of Everyone Standing By </a:t>
            </a:r>
            <a:r>
              <a:rPr lang="en-GB" dirty="0"/>
              <a:t>I</a:t>
            </a:r>
            <a:r>
              <a:rPr lang="en-GB" dirty="0" smtClean="0"/>
              <a:t>t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600200"/>
            <a:ext cx="6840000" cy="45519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16764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ATF experiment AE79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1268760"/>
            <a:ext cx="10294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May 1, 2017</a:t>
            </a:r>
          </a:p>
        </p:txBody>
      </p:sp>
    </p:spTree>
    <p:extLst>
      <p:ext uri="{BB962C8B-B14F-4D97-AF65-F5344CB8AC3E}">
        <p14:creationId xmlns:p14="http://schemas.microsoft.com/office/powerpoint/2010/main" val="172244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Beam during Fault Studies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1268760"/>
            <a:ext cx="10294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May 4,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268760"/>
            <a:ext cx="289213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54MeV was the first energy to be tested</a:t>
            </a:r>
          </a:p>
        </p:txBody>
      </p:sp>
    </p:spTree>
    <p:extLst>
      <p:ext uri="{BB962C8B-B14F-4D97-AF65-F5344CB8AC3E}">
        <p14:creationId xmlns:p14="http://schemas.microsoft.com/office/powerpoint/2010/main" val="414989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Survey “Faro Arm” Attached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36296" y="1268760"/>
            <a:ext cx="10294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May 5,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268760"/>
            <a:ext cx="37694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Most magnet offsets &lt;0.2mm; RMS 0.1mm or better</a:t>
            </a:r>
          </a:p>
        </p:txBody>
      </p:sp>
    </p:spTree>
    <p:extLst>
      <p:ext uri="{BB962C8B-B14F-4D97-AF65-F5344CB8AC3E}">
        <p14:creationId xmlns:p14="http://schemas.microsoft.com/office/powerpoint/2010/main" val="22276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X,Y Scan at 54MeV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20" y="1412776"/>
            <a:ext cx="5056561" cy="56886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36296" y="1268760"/>
            <a:ext cx="116570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May 8-9,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297" y="2132856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Tracking model:</a:t>
            </a:r>
          </a:p>
          <a:p>
            <a:r>
              <a:rPr lang="en-GB" dirty="0" err="1" smtClean="0"/>
              <a:t>Qx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0.119</a:t>
            </a:r>
          </a:p>
          <a:p>
            <a:r>
              <a:rPr lang="en-GB" dirty="0" err="1" smtClean="0"/>
              <a:t>Qy</a:t>
            </a:r>
            <a:r>
              <a:rPr lang="en-GB" dirty="0" smtClean="0"/>
              <a:t> = 0.055</a:t>
            </a:r>
          </a:p>
          <a:p>
            <a:endParaRPr lang="en-GB" dirty="0" smtClean="0"/>
          </a:p>
          <a:p>
            <a:r>
              <a:rPr lang="en-GB" dirty="0" smtClean="0"/>
              <a:t>6Qx = 0.713</a:t>
            </a:r>
          </a:p>
          <a:p>
            <a:r>
              <a:rPr lang="en-GB" dirty="0" smtClean="0"/>
              <a:t>6Qy = 0.329</a:t>
            </a:r>
          </a:p>
          <a:p>
            <a:endParaRPr lang="en-GB" dirty="0"/>
          </a:p>
          <a:p>
            <a:r>
              <a:rPr lang="en-GB" dirty="0" smtClean="0"/>
              <a:t>More analysis to do later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2132856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setting in the 2D current scan is given a colour and all the 11*11 beams at each diagnostic </a:t>
            </a:r>
            <a:r>
              <a:rPr lang="en-GB" dirty="0" err="1" smtClean="0"/>
              <a:t>overlayed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5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Input/Output</a:t>
            </a:r>
            <a:r>
              <a:rPr lang="en-GB" dirty="0" smtClean="0"/>
              <a:t> Position at 54MeV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2198024"/>
            <a:ext cx="4500000" cy="32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8101"/>
            <a:ext cx="4500000" cy="32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3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X,Y Scan at 36MeV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20" y="1412776"/>
            <a:ext cx="5056561" cy="56886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6296" y="1268760"/>
            <a:ext cx="132420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May 11-12,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7" y="2132856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Tracking model:</a:t>
            </a:r>
          </a:p>
          <a:p>
            <a:r>
              <a:rPr lang="en-GB" dirty="0" err="1" smtClean="0"/>
              <a:t>Qx</a:t>
            </a:r>
            <a:r>
              <a:rPr lang="en-GB" dirty="0" smtClean="0"/>
              <a:t> = 0.176</a:t>
            </a:r>
          </a:p>
          <a:p>
            <a:r>
              <a:rPr lang="en-GB" dirty="0" err="1" smtClean="0"/>
              <a:t>Qy</a:t>
            </a:r>
            <a:r>
              <a:rPr lang="en-GB" dirty="0" smtClean="0"/>
              <a:t> = 0.122</a:t>
            </a:r>
          </a:p>
          <a:p>
            <a:endParaRPr lang="en-GB" dirty="0" smtClean="0"/>
          </a:p>
          <a:p>
            <a:r>
              <a:rPr lang="en-GB" dirty="0" smtClean="0"/>
              <a:t>6Qx = 1.056</a:t>
            </a:r>
          </a:p>
          <a:p>
            <a:r>
              <a:rPr lang="en-GB" dirty="0" smtClean="0"/>
              <a:t>6Qy = 0.734</a:t>
            </a:r>
          </a:p>
          <a:p>
            <a:endParaRPr lang="en-GB" dirty="0"/>
          </a:p>
          <a:p>
            <a:r>
              <a:rPr lang="en-GB" dirty="0" smtClean="0"/>
              <a:t>More analysis to do later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213285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we encountered beam scraping quite close (~2mm away) to the nominal closed orbit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Input/Output</a:t>
            </a:r>
            <a:r>
              <a:rPr lang="en-GB" dirty="0" smtClean="0"/>
              <a:t> Position at 36MeV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" y="2197244"/>
            <a:ext cx="4500000" cy="32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4" y="2197321"/>
            <a:ext cx="4500000" cy="32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Main Components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92524" y="-3915816"/>
            <a:ext cx="8671964" cy="7887155"/>
            <a:chOff x="313908" y="-3492434"/>
            <a:chExt cx="8671964" cy="7887155"/>
          </a:xfrm>
        </p:grpSpPr>
        <p:grpSp>
          <p:nvGrpSpPr>
            <p:cNvPr id="34" name="Group 33"/>
            <p:cNvGrpSpPr/>
            <p:nvPr/>
          </p:nvGrpSpPr>
          <p:grpSpPr>
            <a:xfrm>
              <a:off x="1063998" y="2369752"/>
              <a:ext cx="3734020" cy="1395964"/>
              <a:chOff x="1063998" y="3362555"/>
              <a:chExt cx="3734020" cy="1395964"/>
            </a:xfrm>
          </p:grpSpPr>
          <p:sp>
            <p:nvSpPr>
              <p:cNvPr id="9" name="Rectangle 8"/>
              <p:cNvSpPr/>
              <p:nvPr/>
            </p:nvSpPr>
            <p:spPr>
              <a:xfrm rot="1200000">
                <a:off x="1063998" y="3362555"/>
                <a:ext cx="3734020" cy="13959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200000">
                <a:off x="1210830" y="3605379"/>
                <a:ext cx="3468915" cy="8959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Block Arc 10"/>
            <p:cNvSpPr/>
            <p:nvPr/>
          </p:nvSpPr>
          <p:spPr>
            <a:xfrm rot="-8400000">
              <a:off x="774349" y="-3492434"/>
              <a:ext cx="7200000" cy="7200000"/>
            </a:xfrm>
            <a:prstGeom prst="blockArc">
              <a:avLst>
                <a:gd name="adj1" fmla="val 13754094"/>
                <a:gd name="adj2" fmla="val 16201220"/>
                <a:gd name="adj3" fmla="val 374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8728" y="3501808"/>
              <a:ext cx="4065759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Delay 16"/>
            <p:cNvSpPr/>
            <p:nvPr/>
          </p:nvSpPr>
          <p:spPr>
            <a:xfrm rot="13200000">
              <a:off x="1472505" y="2135426"/>
              <a:ext cx="348471" cy="389931"/>
            </a:xfrm>
            <a:prstGeom prst="flowChartDe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uble Wave 17"/>
            <p:cNvSpPr/>
            <p:nvPr/>
          </p:nvSpPr>
          <p:spPr>
            <a:xfrm>
              <a:off x="4486916" y="3285784"/>
              <a:ext cx="359640" cy="576064"/>
            </a:xfrm>
            <a:prstGeom prst="doubleWav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0313" y="3007598"/>
              <a:ext cx="1105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ATF beam </a:t>
              </a:r>
              <a:r>
                <a:rPr lang="en-GB" sz="1200" dirty="0" smtClean="0">
                  <a:latin typeface="+mn-lt"/>
                </a:rPr>
                <a:t>pipe</a:t>
              </a:r>
            </a:p>
            <a:p>
              <a:r>
                <a:rPr lang="en-GB" sz="1200" dirty="0">
                  <a:latin typeface="+mn-lt"/>
                </a:rPr>
                <a:t>1” diam</a:t>
              </a:r>
              <a:r>
                <a:rPr lang="en-GB" sz="1200" dirty="0" smtClean="0">
                  <a:latin typeface="+mn-lt"/>
                </a:rPr>
                <a:t>.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77405" y="3150507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2” diam.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0" y="3933056"/>
              <a:ext cx="1433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Flexible bellows and flange size adapter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200000">
              <a:off x="2262203" y="3184056"/>
              <a:ext cx="1977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FFAG pipe through magnets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200000">
              <a:off x="2756508" y="2428946"/>
              <a:ext cx="98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Fixed table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200000">
              <a:off x="2513539" y="2713134"/>
              <a:ext cx="1474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Movable table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9933" y="3318733"/>
              <a:ext cx="1057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Beam screen </a:t>
              </a:r>
              <a:r>
                <a:rPr lang="en-GB" sz="1200" dirty="0" smtClean="0">
                  <a:latin typeface="+mn-lt"/>
                </a:rPr>
                <a:t>(FFAG) and </a:t>
              </a:r>
              <a:r>
                <a:rPr lang="en-GB" sz="1200" dirty="0" smtClean="0">
                  <a:latin typeface="+mn-lt"/>
                </a:rPr>
                <a:t>camera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3908" y="2069042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Beam stop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28" name="Double Wave 27"/>
            <p:cNvSpPr/>
            <p:nvPr/>
          </p:nvSpPr>
          <p:spPr>
            <a:xfrm rot="6600000">
              <a:off x="4158429" y="2867112"/>
              <a:ext cx="235293" cy="145493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Double Wave 28"/>
            <p:cNvSpPr/>
            <p:nvPr/>
          </p:nvSpPr>
          <p:spPr>
            <a:xfrm rot="6600000">
              <a:off x="2338636" y="3425994"/>
              <a:ext cx="235293" cy="145493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95568" y="2342761"/>
              <a:ext cx="1628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Injection X </a:t>
              </a:r>
              <a:r>
                <a:rPr lang="en-GB" sz="1200" dirty="0" smtClean="0">
                  <a:latin typeface="+mn-lt"/>
                </a:rPr>
                <a:t>position and angle  </a:t>
              </a:r>
              <a:r>
                <a:rPr lang="en-GB" sz="1200" dirty="0" smtClean="0">
                  <a:latin typeface="+mn-lt"/>
                </a:rPr>
                <a:t>adjustment</a:t>
              </a:r>
              <a:endParaRPr lang="en-GB" sz="1200" dirty="0">
                <a:latin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441760" y="2482276"/>
              <a:ext cx="1134798" cy="298652"/>
              <a:chOff x="5860251" y="3818890"/>
              <a:chExt cx="1134798" cy="29865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H="1">
                <a:off x="5959598" y="3818890"/>
                <a:ext cx="9361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860251" y="3840543"/>
                <a:ext cx="11347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latin typeface="+mn-lt"/>
                  </a:rPr>
                  <a:t>Beam direction</a:t>
                </a:r>
                <a:endParaRPr lang="en-GB" sz="1200" dirty="0">
                  <a:latin typeface="+mn-lt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400000">
              <a:off x="1622287" y="2364821"/>
              <a:ext cx="360040" cy="864096"/>
              <a:chOff x="2339752" y="4005064"/>
              <a:chExt cx="360040" cy="864096"/>
            </a:xfrm>
          </p:grpSpPr>
          <p:sp>
            <p:nvSpPr>
              <p:cNvPr id="14" name="Rectangle 13"/>
              <p:cNvSpPr/>
              <p:nvPr/>
            </p:nvSpPr>
            <p:spPr>
              <a:xfrm rot="5400000">
                <a:off x="2195736" y="4149080"/>
                <a:ext cx="648072" cy="3600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2389753" y="4063314"/>
                <a:ext cx="250555" cy="2520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2465765" y="4581128"/>
                <a:ext cx="108013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" name="Curved Connector 7"/>
            <p:cNvCxnSpPr>
              <a:stCxn id="16" idx="2"/>
            </p:cNvCxnSpPr>
            <p:nvPr/>
          </p:nvCxnSpPr>
          <p:spPr>
            <a:xfrm rot="16200000" flipH="1">
              <a:off x="1441286" y="3211142"/>
              <a:ext cx="989705" cy="823093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48064" y="3427506"/>
              <a:ext cx="0" cy="283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96136" y="3427506"/>
              <a:ext cx="0" cy="283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889126" y="2965841"/>
              <a:ext cx="753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Screen (POP11)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02602" y="2965841"/>
              <a:ext cx="753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Screen (POP10)</a:t>
              </a:r>
              <a:endParaRPr lang="en-GB" sz="1200" dirty="0">
                <a:latin typeface="+mn-l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516216" y="3432310"/>
              <a:ext cx="446002" cy="283992"/>
              <a:chOff x="6263412" y="3432310"/>
              <a:chExt cx="446002" cy="28399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263412" y="3433290"/>
                <a:ext cx="101403" cy="2830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417745" y="3432310"/>
                <a:ext cx="137659" cy="28301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08011" y="3433290"/>
                <a:ext cx="101403" cy="2830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429047" y="3147284"/>
              <a:ext cx="62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Triplet</a:t>
              </a:r>
              <a:endParaRPr lang="en-GB" sz="1200" dirty="0">
                <a:latin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668344" y="3400403"/>
              <a:ext cx="135834" cy="347806"/>
              <a:chOff x="7015296" y="3400403"/>
              <a:chExt cx="135834" cy="34780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15296" y="3400403"/>
                <a:ext cx="135834" cy="6381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15296" y="3684395"/>
                <a:ext cx="135834" cy="6381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236366" y="3399913"/>
              <a:ext cx="135834" cy="347806"/>
              <a:chOff x="7015296" y="3400403"/>
              <a:chExt cx="135834" cy="34780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015296" y="3400403"/>
                <a:ext cx="135834" cy="6381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015296" y="3684395"/>
                <a:ext cx="135834" cy="6381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995299" y="3756260"/>
              <a:ext cx="753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>
                  <a:latin typeface="+mn-lt"/>
                </a:rPr>
                <a:t>Steerer</a:t>
              </a:r>
              <a:r>
                <a:rPr lang="en-GB" sz="1200" dirty="0" smtClean="0">
                  <a:latin typeface="+mn-lt"/>
                </a:rPr>
                <a:t> (GT7)</a:t>
              </a:r>
              <a:endParaRPr lang="en-GB" sz="1200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52320" y="3756260"/>
              <a:ext cx="753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>
                  <a:latin typeface="+mn-lt"/>
                </a:rPr>
                <a:t>Steerer</a:t>
              </a:r>
              <a:r>
                <a:rPr lang="en-GB" sz="1200" dirty="0" smtClean="0">
                  <a:latin typeface="+mn-lt"/>
                </a:rPr>
                <a:t> (GT3)</a:t>
              </a:r>
              <a:endParaRPr lang="en-GB" sz="1200" dirty="0">
                <a:latin typeface="+mn-lt"/>
              </a:endParaRPr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57200" y="4149080"/>
            <a:ext cx="82296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each energy, do 2D </a:t>
            </a:r>
            <a:r>
              <a:rPr lang="en-GB" dirty="0" err="1"/>
              <a:t>steerer</a:t>
            </a:r>
            <a:r>
              <a:rPr lang="en-GB" dirty="0"/>
              <a:t> </a:t>
            </a:r>
            <a:r>
              <a:rPr lang="en-GB" dirty="0" smtClean="0"/>
              <a:t>current scans</a:t>
            </a:r>
          </a:p>
          <a:p>
            <a:pPr lvl="1"/>
            <a:r>
              <a:rPr lang="en-GB" dirty="0" smtClean="0"/>
              <a:t>GT3X, GT7X (</a:t>
            </a:r>
            <a:r>
              <a:rPr lang="en-GB" dirty="0" err="1" smtClean="0"/>
              <a:t>x,x</a:t>
            </a:r>
            <a:r>
              <a:rPr lang="en-GB" dirty="0" smtClean="0"/>
              <a:t>’)</a:t>
            </a:r>
          </a:p>
          <a:p>
            <a:pPr lvl="1"/>
            <a:r>
              <a:rPr lang="en-GB" dirty="0" smtClean="0"/>
              <a:t>GT3Y, GT7Y (</a:t>
            </a:r>
            <a:r>
              <a:rPr lang="en-GB" dirty="0" err="1" smtClean="0"/>
              <a:t>y,y</a:t>
            </a:r>
            <a:r>
              <a:rPr lang="en-GB" dirty="0" smtClean="0"/>
              <a:t>’)</a:t>
            </a:r>
          </a:p>
          <a:p>
            <a:pPr lvl="1"/>
            <a:r>
              <a:rPr lang="en-GB" dirty="0" smtClean="0"/>
              <a:t>GT7X, GT7Y (</a:t>
            </a:r>
            <a:r>
              <a:rPr lang="en-GB" dirty="0" err="1" smtClean="0"/>
              <a:t>x,y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4158409" y="5733256"/>
            <a:ext cx="23853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Plus four larger-range 1D scans and a quad scan of the triplet</a:t>
            </a:r>
          </a:p>
        </p:txBody>
      </p:sp>
    </p:spTree>
    <p:extLst>
      <p:ext uri="{BB962C8B-B14F-4D97-AF65-F5344CB8AC3E}">
        <p14:creationId xmlns:p14="http://schemas.microsoft.com/office/powerpoint/2010/main" val="36543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&amp; 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has turned a nontrivial angle (40°) in six cells of a non-scaling FFAG, at 36 and 54MeV</a:t>
            </a:r>
          </a:p>
          <a:p>
            <a:pPr lvl="1"/>
            <a:r>
              <a:rPr lang="en-GB" dirty="0" smtClean="0"/>
              <a:t>No highly nonlinear aberrations seen</a:t>
            </a:r>
          </a:p>
          <a:p>
            <a:r>
              <a:rPr lang="en-GB" dirty="0" smtClean="0"/>
              <a:t>Will do other energies in June and July</a:t>
            </a:r>
          </a:p>
          <a:p>
            <a:pPr lvl="1"/>
            <a:r>
              <a:rPr lang="en-GB" dirty="0" smtClean="0"/>
              <a:t>Have to give diagnostic back to RHIC by August</a:t>
            </a:r>
          </a:p>
          <a:p>
            <a:r>
              <a:rPr lang="en-GB" dirty="0" smtClean="0"/>
              <a:t>Table is currently aligned to 72MeV position</a:t>
            </a:r>
          </a:p>
          <a:p>
            <a:r>
              <a:rPr lang="en-GB" dirty="0" smtClean="0"/>
              <a:t>New pipe restraint near bellows</a:t>
            </a:r>
          </a:p>
          <a:p>
            <a:r>
              <a:rPr lang="en-GB" dirty="0" smtClean="0"/>
              <a:t>Pipe realigned to be better </a:t>
            </a:r>
            <a:r>
              <a:rPr lang="en-GB" dirty="0" err="1" smtClean="0"/>
              <a:t>centered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0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Code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525"/>
              </p:ext>
            </p:extLst>
          </p:nvPr>
        </p:nvGraphicFramePr>
        <p:xfrm>
          <a:off x="1187624" y="2204864"/>
          <a:ext cx="952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3" imgW="952560" imgH="863640" progId="Package">
                  <p:embed/>
                </p:oleObj>
              </mc:Choice>
              <mc:Fallback>
                <p:oleObj name="Packager Shell Object" showAsIcon="1" r:id="rId3" imgW="95256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204864"/>
                        <a:ext cx="952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62680"/>
              </p:ext>
            </p:extLst>
          </p:nvPr>
        </p:nvGraphicFramePr>
        <p:xfrm>
          <a:off x="1259632" y="4149080"/>
          <a:ext cx="850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5" imgW="850680" imgH="863640" progId="Package">
                  <p:embed/>
                </p:oleObj>
              </mc:Choice>
              <mc:Fallback>
                <p:oleObj name="Packager Shell Object" showAsIcon="1" r:id="rId5" imgW="85068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4149080"/>
                        <a:ext cx="8509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04" y="1430288"/>
            <a:ext cx="47371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</a:t>
            </a:r>
            <a:r>
              <a:rPr lang="en-GB" dirty="0"/>
              <a:t>of (</a:t>
            </a:r>
            <a:r>
              <a:rPr lang="en-GB" dirty="0" err="1"/>
              <a:t>x,x</a:t>
            </a:r>
            <a:r>
              <a:rPr lang="en-GB" dirty="0"/>
              <a:t>’) Offsets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Trajectories </a:t>
            </a:r>
            <a:r>
              <a:rPr lang="en-GB" dirty="0"/>
              <a:t>have been magnified transversely by 16x for </a:t>
            </a:r>
            <a:r>
              <a:rPr lang="en-GB" dirty="0" smtClean="0"/>
              <a:t>visibility</a:t>
            </a:r>
            <a:endParaRPr lang="en-GB" dirty="0"/>
          </a:p>
        </p:txBody>
      </p:sp>
      <p:pic>
        <p:nvPicPr>
          <p:cNvPr id="9" name="Content Placeholder 6" descr="D:\sbrooks\report\Proposals\2016-ATF_FFAG\ATF-FFAG_Cell_1mm_d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" y="3212976"/>
            <a:ext cx="4572000" cy="29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sbrooks\report\Proposals\2016-ATF_FFAG\ATF-FFAG_Cell_10mrad_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35" y="3212976"/>
            <a:ext cx="4601552" cy="297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699792" y="335699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x</a:t>
            </a:r>
            <a:r>
              <a:rPr lang="en-GB" baseline="-25000" dirty="0" err="1" smtClean="0">
                <a:solidFill>
                  <a:schemeClr val="bg1"/>
                </a:solidFill>
              </a:rPr>
              <a:t>in</a:t>
            </a:r>
            <a:r>
              <a:rPr lang="en-GB" dirty="0" smtClean="0">
                <a:solidFill>
                  <a:schemeClr val="bg1"/>
                </a:solidFill>
              </a:rPr>
              <a:t> ±1mm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3356992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x’</a:t>
            </a:r>
            <a:r>
              <a:rPr lang="en-GB" baseline="-25000" dirty="0" err="1" smtClean="0">
                <a:solidFill>
                  <a:schemeClr val="bg1"/>
                </a:solidFill>
              </a:rPr>
              <a:t>in</a:t>
            </a:r>
            <a:r>
              <a:rPr lang="en-GB" dirty="0" smtClean="0">
                <a:solidFill>
                  <a:schemeClr val="bg1"/>
                </a:solidFill>
              </a:rPr>
              <a:t> ±10mrad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NS-FFAG Beamline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673703"/>
              </p:ext>
            </p:extLst>
          </p:nvPr>
        </p:nvGraphicFramePr>
        <p:xfrm>
          <a:off x="467544" y="1412776"/>
          <a:ext cx="8229600" cy="483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Value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Units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Particle species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Electron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range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18-72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MeV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Cell 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0.234301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Cell Angle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6.666…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degrees (54 per turn)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 = avg. radius of curvature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2.01367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Max orbit excursion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18.21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 (from circle radius R)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Tune range per cell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Q</a:t>
                      </a:r>
                      <a:r>
                        <a:rPr lang="en-GB" sz="1600" baseline="-25000" dirty="0" smtClean="0">
                          <a:effectLst/>
                        </a:rPr>
                        <a:t>y,72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= </a:t>
                      </a:r>
                      <a:r>
                        <a:rPr lang="en-GB" sz="1600" dirty="0" smtClean="0">
                          <a:effectLst/>
                        </a:rPr>
                        <a:t>0.029, Q</a:t>
                      </a:r>
                      <a:r>
                        <a:rPr lang="en-GB" sz="1600" baseline="-25000" dirty="0" smtClean="0">
                          <a:effectLst/>
                        </a:rPr>
                        <a:t>x,18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= </a:t>
                      </a:r>
                      <a:r>
                        <a:rPr lang="en-GB" sz="1600" dirty="0" smtClean="0">
                          <a:effectLst/>
                        </a:rPr>
                        <a:t>0.411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cycles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Cell lattice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halfD2, QF, D1, BD, halfD2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Drift lengths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D1 = </a:t>
                      </a:r>
                      <a:r>
                        <a:rPr lang="en-GB" sz="1600" dirty="0" smtClean="0">
                          <a:effectLst/>
                        </a:rPr>
                        <a:t>57.35</a:t>
                      </a:r>
                      <a:r>
                        <a:rPr lang="en-GB" sz="1600" dirty="0">
                          <a:effectLst/>
                        </a:rPr>
                        <a:t>, D2 = </a:t>
                      </a:r>
                      <a:r>
                        <a:rPr lang="en-GB" sz="1600" dirty="0" smtClean="0">
                          <a:effectLst/>
                        </a:rPr>
                        <a:t>57.65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Number of cells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 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1.40581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 angle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degrees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9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Matched Orbits through </a:t>
            </a:r>
            <a:r>
              <a:rPr lang="en-GB" dirty="0" err="1" smtClean="0"/>
              <a:t>Fieldmaps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27"/>
            <a:ext cx="9144000" cy="5143501"/>
          </a:xfrm>
        </p:spPr>
      </p:pic>
      <p:sp>
        <p:nvSpPr>
          <p:cNvPr id="8" name="TextBox 7"/>
          <p:cNvSpPr txBox="1"/>
          <p:nvPr/>
        </p:nvSpPr>
        <p:spPr>
          <a:xfrm>
            <a:off x="251520" y="1545759"/>
            <a:ext cx="1696298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18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rgbClr val="92D050"/>
                </a:solidFill>
              </a:rPr>
              <a:t>24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rgbClr val="FFC000"/>
                </a:solidFill>
              </a:rPr>
              <a:t>36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rgbClr val="FF0000"/>
                </a:solidFill>
              </a:rPr>
              <a:t>54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smtClean="0">
                <a:solidFill>
                  <a:srgbClr val="C000C0"/>
                </a:solidFill>
              </a:rPr>
              <a:t>72</a:t>
            </a:r>
            <a:r>
              <a:rPr lang="en-GB" sz="1200" dirty="0" smtClean="0">
                <a:solidFill>
                  <a:schemeClr val="bg1"/>
                </a:solidFill>
              </a:rPr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val="38885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Beams Exit from Periodic Cell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27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2106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773832"/>
            <a:ext cx="3456384" cy="1143000"/>
          </a:xfrm>
        </p:spPr>
        <p:txBody>
          <a:bodyPr/>
          <a:lstStyle/>
          <a:p>
            <a:r>
              <a:rPr lang="en-GB" dirty="0" smtClean="0"/>
              <a:t>Magnet Design and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3731"/>
              </p:ext>
            </p:extLst>
          </p:nvPr>
        </p:nvGraphicFramePr>
        <p:xfrm>
          <a:off x="457200" y="3004509"/>
          <a:ext cx="8229600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1440160"/>
                <a:gridCol w="1656184"/>
                <a:gridCol w="11624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“QF” magnet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“BD” 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57.44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61.86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B</a:t>
                      </a:r>
                      <a:r>
                        <a:rPr lang="en-GB" sz="1600" baseline="-25000" dirty="0">
                          <a:effectLst/>
                        </a:rPr>
                        <a:t>y</a:t>
                      </a:r>
                      <a:r>
                        <a:rPr lang="en-GB" sz="1600" dirty="0">
                          <a:effectLst/>
                        </a:rPr>
                        <a:t>(x=0)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-0.37679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Quadrupole dB</a:t>
                      </a:r>
                      <a:r>
                        <a:rPr lang="en-GB" sz="1600" baseline="-25000">
                          <a:effectLst/>
                        </a:rPr>
                        <a:t>y</a:t>
                      </a:r>
                      <a:r>
                        <a:rPr lang="en-GB" sz="1600">
                          <a:effectLst/>
                        </a:rPr>
                        <a:t>/dx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-23.624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19.119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T/m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37.20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30.70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(shim holder)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34.70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27.60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“Pole-tip” field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0.879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(-)0.964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62.45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59.43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(tubular support)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76.2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76.2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Content Placeholder 6" descr="D:\sbrooks\report\2016-1\magnet_Smoothpipe_QF_crop - Cop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" y="0"/>
            <a:ext cx="3058764" cy="29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034" y="0"/>
            <a:ext cx="2997966" cy="29979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2545914" y="26334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034" y="26345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brooks\report\Proposals\2016-ATF_FFAG\WP_20161025_11_53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975" y="898913"/>
            <a:ext cx="4102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573016" cy="35730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D:\sbrooks\miscpapers\FFAG\Cbeta\CBETA_Design_Report\ffag_magnets\figures\halbach\Cbeta_proto_B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868144" y="0"/>
            <a:ext cx="3275856" cy="5063285"/>
          </a:xfrm>
          <a:prstGeom prst="rect">
            <a:avLst/>
          </a:prstGeom>
          <a:noFill/>
          <a:extLst/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73016"/>
            <a:ext cx="586814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4986" y="515719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</a:t>
            </a:r>
            <a:r>
              <a:rPr lang="en-GB" dirty="0" smtClean="0"/>
              <a:t>the magnets </a:t>
            </a:r>
            <a:r>
              <a:rPr lang="en-GB" dirty="0" smtClean="0"/>
              <a:t>had </a:t>
            </a:r>
            <a:r>
              <a:rPr lang="en-GB" dirty="0" smtClean="0"/>
              <a:t>already been built </a:t>
            </a:r>
            <a:r>
              <a:rPr lang="en-GB" dirty="0"/>
              <a:t>as part of CBETA </a:t>
            </a:r>
            <a:r>
              <a:rPr lang="en-GB" dirty="0" smtClean="0"/>
              <a:t>R&amp;D and all have had iron wires inserte</a:t>
            </a:r>
            <a:r>
              <a:rPr lang="en-GB" dirty="0" smtClean="0"/>
              <a:t>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Radii/Clearances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12668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Radius </a:t>
                      </a:r>
                      <a:r>
                        <a:rPr lang="en-GB" dirty="0" err="1" smtClean="0"/>
                        <a:t>wrt</a:t>
                      </a:r>
                      <a:r>
                        <a:rPr lang="en-GB" dirty="0" smtClean="0"/>
                        <a:t> torus (mm)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</a:t>
                      </a:r>
                      <a:r>
                        <a:rPr lang="en-GB" baseline="0" dirty="0" smtClean="0"/>
                        <a:t> to previous (mm)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Maximum beam excursion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18.21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Vacuum</a:t>
                      </a:r>
                      <a:r>
                        <a:rPr lang="en-GB" baseline="0" dirty="0" smtClean="0"/>
                        <a:t> pipe inside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5.54</a:t>
                      </a:r>
                      <a:r>
                        <a:rPr lang="en-GB" b="0" dirty="0" smtClean="0"/>
                        <a:t>   (12.00</a:t>
                      </a:r>
                      <a:r>
                        <a:rPr lang="en-GB" b="0" baseline="0" dirty="0" smtClean="0"/>
                        <a:t> in CBETA)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Vacuum pipe outside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1.65   (pipe thickness)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Shim holder inside (BD)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27.45   (27.60 straight)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2.05   (air</a:t>
                      </a:r>
                      <a:r>
                        <a:rPr lang="en-GB" baseline="0" dirty="0" smtClean="0"/>
                        <a:t> gap)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PM</a:t>
                      </a:r>
                      <a:r>
                        <a:rPr lang="en-GB" baseline="0" dirty="0" smtClean="0"/>
                        <a:t> block inside edges (BD)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30.55   (30.70 straight)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3.10   (shim holder)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8,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Collab.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044206"/>
            <a:ext cx="8229600" cy="21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May have been a bit over-optimistic with beam clearance, seeing scraping near 36MeV</a:t>
            </a:r>
          </a:p>
          <a:p>
            <a:r>
              <a:rPr lang="en-GB" dirty="0" smtClean="0"/>
              <a:t>Re-aligned pipe recently because it was being pulled off-centre by bellows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8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38592</TotalTime>
  <Words>942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Package</vt:lpstr>
      <vt:lpstr>Results from the ATF FFAG experiment</vt:lpstr>
      <vt:lpstr>Outline of Main Components</vt:lpstr>
      <vt:lpstr>Tracking of (x,x’) Offsets</vt:lpstr>
      <vt:lpstr>NS-FFAG Beamline Parameters</vt:lpstr>
      <vt:lpstr>Matched Orbits through Fieldmaps</vt:lpstr>
      <vt:lpstr>Beams Exit from Periodic Cell</vt:lpstr>
      <vt:lpstr>Magnet Design and Parameters</vt:lpstr>
      <vt:lpstr>PowerPoint Presentation</vt:lpstr>
      <vt:lpstr>Radii/Clearances</vt:lpstr>
      <vt:lpstr>Girder and Supports Construction</vt:lpstr>
      <vt:lpstr>Detail: Magnets on the Girder</vt:lpstr>
      <vt:lpstr>Pipe undergoing Leak Check</vt:lpstr>
      <vt:lpstr>Picture of Everyone Standing By It</vt:lpstr>
      <vt:lpstr>First Beam during Fault Studies</vt:lpstr>
      <vt:lpstr>With Survey “Faro Arm” Attached</vt:lpstr>
      <vt:lpstr>Beam X,Y Scan at 54MeV</vt:lpstr>
      <vt:lpstr>Input/Output Position at 54MeV</vt:lpstr>
      <vt:lpstr>Beam X,Y Scan at 36MeV</vt:lpstr>
      <vt:lpstr>Input/Output Position at 36MeV</vt:lpstr>
      <vt:lpstr>Conclusion &amp; Future Plans</vt:lpstr>
      <vt:lpstr>Source Code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1113</cp:revision>
  <dcterms:created xsi:type="dcterms:W3CDTF">2012-11-14T19:21:06Z</dcterms:created>
  <dcterms:modified xsi:type="dcterms:W3CDTF">2017-06-05T15:53:07Z</dcterms:modified>
</cp:coreProperties>
</file>