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11"/>
  </p:notesMasterIdLst>
  <p:handoutMasterIdLst>
    <p:handoutMasterId r:id="rId12"/>
  </p:handoutMasterIdLst>
  <p:sldIdLst>
    <p:sldId id="636" r:id="rId3"/>
    <p:sldId id="658" r:id="rId4"/>
    <p:sldId id="659" r:id="rId5"/>
    <p:sldId id="661" r:id="rId6"/>
    <p:sldId id="662" r:id="rId7"/>
    <p:sldId id="642" r:id="rId8"/>
    <p:sldId id="660" r:id="rId9"/>
    <p:sldId id="651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BB59"/>
    <a:srgbClr val="DAEFC3"/>
    <a:srgbClr val="C4E59F"/>
    <a:srgbClr val="CCECFF"/>
    <a:srgbClr val="9900FF"/>
    <a:srgbClr val="C000C0"/>
    <a:srgbClr val="0000FF"/>
    <a:srgbClr val="FFFFFF"/>
    <a:srgbClr val="66FFFF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27" autoAdjust="0"/>
    <p:restoredTop sz="94433" autoAdjust="0"/>
  </p:normalViewPr>
  <p:slideViewPr>
    <p:cSldViewPr>
      <p:cViewPr>
        <p:scale>
          <a:sx n="96" d="100"/>
          <a:sy n="96" d="100"/>
        </p:scale>
        <p:origin x="-211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11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301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E8CE96F-9641-4202-B9F0-B2E2AD14F4BD}" type="datetimeFigureOut">
              <a:rPr lang="en-US"/>
              <a:pPr>
                <a:defRPr/>
              </a:pPr>
              <a:t>2018-Jan-08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2F2E411-6695-4ACB-AE03-92CB8347E1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2437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F3A463C-B3F1-4D95-AAE7-A01F53C12740}" type="datetimeFigureOut">
              <a:rPr lang="en-GB"/>
              <a:pPr>
                <a:defRPr/>
              </a:pPr>
              <a:t>08/01/2018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967DA4B-B3FA-4324-8CF5-89A932D868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0071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9,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AA19B-55B7-43F6-A431-B5698B9D34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9015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B050"/>
                </a:solidFill>
              </a:defRPr>
            </a:lvl3pPr>
            <a:lvl4pPr>
              <a:defRPr>
                <a:solidFill>
                  <a:schemeClr val="accent6">
                    <a:lumMod val="75000"/>
                  </a:schemeClr>
                </a:solidFill>
              </a:defRPr>
            </a:lvl4pPr>
            <a:lvl5pPr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9,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9DEF3-38EA-44F2-924B-3AA3B76DF1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165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9,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Stephen Brooks, CBETA HMAC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6EC0D4-8825-4044-B0BB-F1A0F464E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620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86200" y="0"/>
            <a:ext cx="5257800" cy="1066800"/>
          </a:xfrm>
          <a:prstGeom prst="rect">
            <a:avLst/>
          </a:prstGeom>
          <a:noFill/>
          <a:effectLst/>
          <a:scene3d>
            <a:camera prst="orthographicFront"/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dk1">
                <a:satMod val="300000"/>
              </a:schemeClr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none"/>
        </p:style>
        <p:txBody>
          <a:bodyPr anchor="t">
            <a:normAutofit/>
          </a:bodyPr>
          <a:lstStyle>
            <a:lvl1pPr algn="r">
              <a:defRPr sz="3200">
                <a:ln>
                  <a:noFill/>
                </a:ln>
                <a:solidFill>
                  <a:srgbClr val="FFFFC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077200" y="6492875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99FF99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FFCC"/>
                </a:solidFill>
                <a:latin typeface="+mj-lt"/>
              </a:rPr>
              <a:t> Page </a:t>
            </a:r>
            <a:fld id="{77AA60D7-E052-4FF8-8EB3-82792E6B1490}" type="slidenum">
              <a:rPr lang="en-US" smtClean="0">
                <a:solidFill>
                  <a:srgbClr val="FFFFCC"/>
                </a:solidFill>
                <a:latin typeface="+mj-lt"/>
              </a:rPr>
              <a:pPr/>
              <a:t>‹#›</a:t>
            </a:fld>
            <a:endParaRPr lang="en-US" dirty="0">
              <a:solidFill>
                <a:srgbClr val="FFFFCC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89880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9,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EC404-890E-41D9-B785-78F74B1E75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2317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08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00B0F0"/>
                </a:solidFill>
              </a:defRPr>
            </a:lvl2pPr>
            <a:lvl3pPr>
              <a:defRPr>
                <a:solidFill>
                  <a:srgbClr val="00DC64"/>
                </a:solidFill>
              </a:defRPr>
            </a:lvl3pPr>
            <a:lvl4pPr>
              <a:defRPr>
                <a:solidFill>
                  <a:schemeClr val="accent6">
                    <a:lumMod val="75000"/>
                  </a:schemeClr>
                </a:solidFill>
              </a:defRPr>
            </a:lvl4pPr>
            <a:lvl5pPr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9,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E1426-49D9-4400-AE85-1D8D350657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1380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10800000">
            <a:off x="7596188" y="0"/>
            <a:ext cx="1547812" cy="6858000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547813" cy="6858000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9,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D7176B4-3FF4-42B2-A64D-8907BC728C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2" r:id="rId3"/>
    <p:sldLayoutId id="2147483663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GB" sz="4400" kern="1200" dirty="0">
          <a:solidFill>
            <a:srgbClr val="703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800" kern="1200" dirty="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en-US" sz="2400" kern="1200" dirty="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000" kern="1200" dirty="0">
          <a:solidFill>
            <a:srgbClr val="E46C0A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en-GB" sz="2000" kern="1200" dirty="0">
          <a:solidFill>
            <a:srgbClr val="C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10800000">
            <a:off x="7596188" y="0"/>
            <a:ext cx="1547812" cy="6858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2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547813" cy="6858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2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05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9,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 Light" pitchFamily="34" charset="0"/>
              </a:defRPr>
            </a:lvl1pPr>
          </a:lstStyle>
          <a:p>
            <a:pPr>
              <a:defRPr/>
            </a:pPr>
            <a:fld id="{6FD7CC7B-9D0C-4FC1-993A-D4FA53C1AD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GB" sz="4400" kern="1200" dirty="0">
          <a:solidFill>
            <a:srgbClr val="A080C0"/>
          </a:solidFill>
          <a:latin typeface="Calibri Light" panose="020F0302020204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Calibri Light" panose="020F03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800" kern="1200" dirty="0">
          <a:solidFill>
            <a:srgbClr val="00B0F0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en-US" sz="2400" kern="1200" dirty="0">
          <a:solidFill>
            <a:srgbClr val="00DC64"/>
          </a:solidFill>
          <a:latin typeface="Calibri Light" panose="020F030202020403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000" kern="1200" dirty="0">
          <a:solidFill>
            <a:srgbClr val="E46C0A"/>
          </a:solidFill>
          <a:latin typeface="Calibri Light" panose="020F030202020403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en-GB" sz="2000" kern="1200" dirty="0">
          <a:solidFill>
            <a:srgbClr val="C00000"/>
          </a:solidFill>
          <a:latin typeface="Calibri Light" panose="020F03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CBETA Magnet 1301, Survey etc.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First girder BD1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9,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HMAC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AA19B-55B7-43F6-A431-B5698B9D349F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5633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Last Weeks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Christmas week: found top and bottom pairs of tuning wires were touching</a:t>
            </a:r>
          </a:p>
          <a:p>
            <a:pPr lvl="1"/>
            <a:r>
              <a:rPr lang="en-GB" dirty="0" smtClean="0"/>
              <a:t>Caused high harmonic noise</a:t>
            </a:r>
          </a:p>
          <a:p>
            <a:pPr lvl="1"/>
            <a:r>
              <a:rPr lang="en-GB" dirty="0" smtClean="0"/>
              <a:t>Redesigned 105mil shim holder to fix problem</a:t>
            </a:r>
          </a:p>
          <a:p>
            <a:r>
              <a:rPr lang="en-GB" dirty="0" smtClean="0"/>
              <a:t>Last week only 1 day of measurement</a:t>
            </a:r>
          </a:p>
          <a:p>
            <a:pPr lvl="1"/>
            <a:r>
              <a:rPr lang="en-GB" dirty="0" smtClean="0"/>
              <a:t>Found sometimes the shim holder was rolled in the magnet by 1-2mm</a:t>
            </a:r>
          </a:p>
          <a:p>
            <a:pPr lvl="1"/>
            <a:r>
              <a:rPr lang="en-GB" dirty="0" smtClean="0"/>
              <a:t>Now being more careful about checking placement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9,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037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BD1 History, some R&amp;D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9,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594463"/>
              </p:ext>
            </p:extLst>
          </p:nvPr>
        </p:nvGraphicFramePr>
        <p:xfrm>
          <a:off x="539552" y="1772816"/>
          <a:ext cx="8074443" cy="3528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3" imgW="6713242" imgH="2933712" progId="Excel.Sheet.12">
                  <p:embed/>
                </p:oleObj>
              </mc:Choice>
              <mc:Fallback>
                <p:oleObj name="Worksheet" r:id="rId3" imgW="6713242" imgH="293371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2" y="1772816"/>
                        <a:ext cx="8074443" cy="35283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3119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BD1 </a:t>
            </a:r>
            <a:r>
              <a:rPr lang="en-GB" dirty="0" smtClean="0"/>
              <a:t>FOMs Evolution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9,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20888"/>
            <a:ext cx="4023709" cy="2755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420888"/>
            <a:ext cx="4017963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5168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BD1 Error Fields Run 30, 31, 32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9,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043" y="2420888"/>
            <a:ext cx="4584589" cy="2755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300" y="2420888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lang="en-US" sz="28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lang="en-US" sz="2400" kern="120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lang="en-US" sz="20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lang="en-GB" sz="20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Strength keeps flip-flopping around by ~0.1%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sz="2000" dirty="0" smtClean="0"/>
          </a:p>
          <a:p>
            <a:r>
              <a:rPr lang="en-GB" dirty="0" smtClean="0"/>
              <a:t>Iteration isn’t improving it any further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494407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All FG Magnets Status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8427471"/>
              </p:ext>
            </p:extLst>
          </p:nvPr>
        </p:nvGraphicFramePr>
        <p:xfrm>
          <a:off x="457200" y="1481296"/>
          <a:ext cx="8229599" cy="425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456"/>
                <a:gridCol w="1584176"/>
                <a:gridCol w="1368152"/>
                <a:gridCol w="1368152"/>
                <a:gridCol w="864096"/>
                <a:gridCol w="1296144"/>
                <a:gridCol w="730423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Magnet name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Max</a:t>
                      </a:r>
                      <a:r>
                        <a:rPr lang="en-GB" baseline="0" dirty="0" smtClean="0"/>
                        <a:t> error on </a:t>
                      </a:r>
                      <a:r>
                        <a:rPr lang="en-GB" baseline="0" dirty="0" err="1" smtClean="0"/>
                        <a:t>midplane</a:t>
                      </a:r>
                      <a:r>
                        <a:rPr lang="en-GB" baseline="0" dirty="0" smtClean="0"/>
                        <a:t>* (Gauss)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Quad strength</a:t>
                      </a:r>
                      <a:r>
                        <a:rPr lang="en-GB" baseline="0" dirty="0" smtClean="0"/>
                        <a:t> error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Multipole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sqrt</a:t>
                      </a:r>
                      <a:r>
                        <a:rPr lang="en-GB" baseline="0" dirty="0" smtClean="0"/>
                        <a:t>(</a:t>
                      </a:r>
                      <a:r>
                        <a:rPr lang="en-GB" baseline="0" dirty="0" err="1" smtClean="0"/>
                        <a:t>sumsq</a:t>
                      </a:r>
                      <a:r>
                        <a:rPr lang="en-GB" baseline="0" dirty="0" smtClean="0"/>
                        <a:t>) (units)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CBETA FOM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Notes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Run #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BD1 (</a:t>
                      </a:r>
                      <a:r>
                        <a:rPr lang="en-GB" dirty="0" err="1" smtClean="0"/>
                        <a:t>rb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2.84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-0.103%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7.64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0.239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After R&amp;D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BD2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2.63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-0.196%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19.28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0.539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105mil</a:t>
                      </a:r>
                      <a:r>
                        <a:rPr lang="en-GB" baseline="0" dirty="0" smtClean="0"/>
                        <a:t> wire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BD3</a:t>
                      </a:r>
                      <a:r>
                        <a:rPr lang="en-GB" baseline="0" dirty="0" smtClean="0"/>
                        <a:t> (</a:t>
                      </a:r>
                      <a:r>
                        <a:rPr lang="en-GB" baseline="0" dirty="0" err="1" smtClean="0"/>
                        <a:t>rb</a:t>
                      </a:r>
                      <a:r>
                        <a:rPr lang="en-GB" baseline="0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0.98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+0.030%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9.05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0.265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New </a:t>
                      </a:r>
                      <a:r>
                        <a:rPr lang="en-GB" dirty="0" err="1" smtClean="0"/>
                        <a:t>iter</a:t>
                      </a:r>
                      <a:r>
                        <a:rPr lang="en-GB" dirty="0" smtClean="0"/>
                        <a:t>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BD4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1.03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+0.045%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11.62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0.167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New </a:t>
                      </a:r>
                      <a:r>
                        <a:rPr lang="en-GB" dirty="0" err="1" smtClean="0"/>
                        <a:t>iter</a:t>
                      </a:r>
                      <a:r>
                        <a:rPr lang="en-GB" baseline="0" dirty="0" smtClean="0"/>
                        <a:t> 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QF1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1.82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-0.036%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6.18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0.118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New </a:t>
                      </a:r>
                      <a:r>
                        <a:rPr lang="en-GB" dirty="0" err="1" smtClean="0"/>
                        <a:t>iter</a:t>
                      </a:r>
                      <a:r>
                        <a:rPr lang="en-GB" dirty="0" smtClean="0"/>
                        <a:t>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QF2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-0.047%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7.22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0.110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New </a:t>
                      </a:r>
                      <a:r>
                        <a:rPr lang="en-GB" baseline="0" dirty="0" err="1" smtClean="0"/>
                        <a:t>iter</a:t>
                      </a:r>
                      <a:r>
                        <a:rPr lang="en-GB" baseline="0" dirty="0" smtClean="0"/>
                        <a:t>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34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QF3 (</a:t>
                      </a:r>
                      <a:r>
                        <a:rPr lang="en-GB" dirty="0" err="1" smtClean="0"/>
                        <a:t>ra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0.94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-0.006%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10.26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0.226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New </a:t>
                      </a:r>
                      <a:r>
                        <a:rPr lang="en-GB" dirty="0" err="1" smtClean="0"/>
                        <a:t>iter</a:t>
                      </a:r>
                      <a:r>
                        <a:rPr lang="en-GB" baseline="0" dirty="0" smtClean="0"/>
                        <a:t>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QF4 (</a:t>
                      </a:r>
                      <a:r>
                        <a:rPr lang="en-GB" dirty="0" err="1" smtClean="0"/>
                        <a:t>ra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+0.068%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6.48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0.200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New </a:t>
                      </a:r>
                      <a:r>
                        <a:rPr lang="en-GB" baseline="0" dirty="0" err="1" smtClean="0"/>
                        <a:t>iter</a:t>
                      </a:r>
                      <a:r>
                        <a:rPr lang="en-GB" baseline="0" dirty="0" smtClean="0"/>
                        <a:t>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BDH**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0.32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+0.005%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5.50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0.158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Iter</a:t>
                      </a:r>
                      <a:r>
                        <a:rPr lang="en-GB" dirty="0" smtClean="0"/>
                        <a:t> 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9,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3" name="TextBox 2"/>
          <p:cNvSpPr txBox="1"/>
          <p:nvPr/>
        </p:nvSpPr>
        <p:spPr>
          <a:xfrm>
            <a:off x="467544" y="5734997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* New definition with retuned </a:t>
            </a:r>
            <a:r>
              <a:rPr lang="en-GB" dirty="0" smtClean="0"/>
              <a:t>position	** Upside-down, needs resurvey</a:t>
            </a:r>
          </a:p>
          <a:p>
            <a:r>
              <a:rPr lang="en-GB" dirty="0" smtClean="0"/>
              <a:t>(</a:t>
            </a:r>
            <a:r>
              <a:rPr lang="en-GB" dirty="0" err="1" smtClean="0"/>
              <a:t>rb</a:t>
            </a:r>
            <a:r>
              <a:rPr lang="en-GB" dirty="0" smtClean="0"/>
              <a:t>) = rebuilt, (</a:t>
            </a:r>
            <a:r>
              <a:rPr lang="en-GB" dirty="0" err="1" smtClean="0"/>
              <a:t>ra</a:t>
            </a:r>
            <a:r>
              <a:rPr lang="en-GB" dirty="0" smtClean="0"/>
              <a:t>) = reassembled from halves</a:t>
            </a:r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2407266" y="5445224"/>
            <a:ext cx="216024" cy="21602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2407266" y="4725144"/>
            <a:ext cx="216024" cy="21602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2407266" y="4333300"/>
            <a:ext cx="216024" cy="21602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407266" y="3597318"/>
            <a:ext cx="216024" cy="21602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2407266" y="3220927"/>
            <a:ext cx="216024" cy="21602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2407266" y="2484945"/>
            <a:ext cx="216024" cy="21602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2407266" y="3956909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2407266" y="5085184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2407266" y="2852936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015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Survey Data and Software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sample run of survey data in BMAD/L0E frame was sent to Cornell</a:t>
            </a:r>
          </a:p>
          <a:p>
            <a:pPr lvl="1"/>
            <a:r>
              <a:rPr lang="en-GB" dirty="0" smtClean="0"/>
              <a:t>Generally happy with the format</a:t>
            </a:r>
          </a:p>
          <a:p>
            <a:pPr lvl="1"/>
            <a:r>
              <a:rPr lang="en-GB" dirty="0" smtClean="0"/>
              <a:t>David Burke will check the fiducials look OK on CAD model</a:t>
            </a:r>
          </a:p>
          <a:p>
            <a:r>
              <a:rPr lang="en-GB" dirty="0" smtClean="0"/>
              <a:t>Still need a couple more features</a:t>
            </a:r>
          </a:p>
          <a:p>
            <a:pPr lvl="1"/>
            <a:r>
              <a:rPr lang="en-GB" dirty="0" smtClean="0"/>
              <a:t>Optimised magnet positioning</a:t>
            </a:r>
          </a:p>
          <a:p>
            <a:pPr lvl="1"/>
            <a:r>
              <a:rPr lang="en-GB" dirty="0" smtClean="0"/>
              <a:t>Compensate for Earth’s magnetic field on BNL coil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9,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1251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Week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Tue: BD1 E4E survey if accepted?</a:t>
            </a:r>
          </a:p>
          <a:p>
            <a:r>
              <a:rPr lang="en-GB" dirty="0" smtClean="0"/>
              <a:t>Wed: BD2 tuning</a:t>
            </a:r>
          </a:p>
          <a:p>
            <a:r>
              <a:rPr lang="en-GB" dirty="0" smtClean="0"/>
              <a:t>Thu: BD2 survey</a:t>
            </a:r>
          </a:p>
          <a:p>
            <a:r>
              <a:rPr lang="en-GB" dirty="0" smtClean="0"/>
              <a:t>Fri: BDH </a:t>
            </a:r>
            <a:r>
              <a:rPr lang="en-GB" dirty="0" err="1" smtClean="0"/>
              <a:t>remeasure</a:t>
            </a:r>
            <a:r>
              <a:rPr lang="en-GB" dirty="0" smtClean="0"/>
              <a:t> and resurvey, final E4E</a:t>
            </a:r>
          </a:p>
          <a:p>
            <a:pPr lvl="1"/>
            <a:r>
              <a:rPr lang="en-GB" dirty="0" smtClean="0"/>
              <a:t>I’ll continue to develop survey software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9,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3126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57046</TotalTime>
  <Words>407</Words>
  <Application>Microsoft Office PowerPoint</Application>
  <PresentationFormat>On-screen Show (4:3)</PresentationFormat>
  <Paragraphs>130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Office Theme</vt:lpstr>
      <vt:lpstr>1_Office Theme</vt:lpstr>
      <vt:lpstr>Microsoft Excel Worksheet</vt:lpstr>
      <vt:lpstr>CBETA Magnet 1301, Survey etc.</vt:lpstr>
      <vt:lpstr>Last Weeks</vt:lpstr>
      <vt:lpstr>BD1 History, some R&amp;D</vt:lpstr>
      <vt:lpstr>BD1 FOMs Evolution</vt:lpstr>
      <vt:lpstr>BD1 Error Fields Run 30, 31, 32</vt:lpstr>
      <vt:lpstr>All FG Magnets Status</vt:lpstr>
      <vt:lpstr>Survey Data and Software</vt:lpstr>
      <vt:lpstr>Next Week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Magnet?</dc:title>
  <dc:creator>Stephen Brooks</dc:creator>
  <cp:lastModifiedBy>Stephen Brooks</cp:lastModifiedBy>
  <cp:revision>1224</cp:revision>
  <dcterms:created xsi:type="dcterms:W3CDTF">2012-11-14T19:21:06Z</dcterms:created>
  <dcterms:modified xsi:type="dcterms:W3CDTF">2018-01-08T22:47:48Z</dcterms:modified>
</cp:coreProperties>
</file>